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8" r:id="rId2"/>
    <p:sldId id="292" r:id="rId3"/>
    <p:sldId id="295" r:id="rId4"/>
    <p:sldId id="275" r:id="rId5"/>
    <p:sldId id="276" r:id="rId6"/>
    <p:sldId id="277" r:id="rId7"/>
    <p:sldId id="278" r:id="rId8"/>
    <p:sldId id="279" r:id="rId9"/>
    <p:sldId id="305" r:id="rId10"/>
    <p:sldId id="281" r:id="rId11"/>
    <p:sldId id="280" r:id="rId12"/>
    <p:sldId id="283" r:id="rId13"/>
    <p:sldId id="309" r:id="rId14"/>
    <p:sldId id="298" r:id="rId15"/>
    <p:sldId id="285" r:id="rId16"/>
    <p:sldId id="286" r:id="rId17"/>
    <p:sldId id="299" r:id="rId18"/>
    <p:sldId id="311" r:id="rId19"/>
    <p:sldId id="306" r:id="rId20"/>
    <p:sldId id="308" r:id="rId21"/>
    <p:sldId id="297" r:id="rId22"/>
    <p:sldId id="29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9390D162-CC63-4D5F-AF65-FE27921142D1}">
          <p14:sldIdLst>
            <p14:sldId id="258"/>
            <p14:sldId id="292"/>
            <p14:sldId id="295"/>
            <p14:sldId id="275"/>
            <p14:sldId id="276"/>
            <p14:sldId id="277"/>
            <p14:sldId id="278"/>
            <p14:sldId id="279"/>
            <p14:sldId id="305"/>
            <p14:sldId id="281"/>
            <p14:sldId id="280"/>
            <p14:sldId id="283"/>
            <p14:sldId id="309"/>
            <p14:sldId id="298"/>
            <p14:sldId id="285"/>
            <p14:sldId id="286"/>
            <p14:sldId id="299"/>
            <p14:sldId id="311"/>
            <p14:sldId id="306"/>
            <p14:sldId id="308"/>
            <p14:sldId id="297"/>
            <p14:sldId id="2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E50"/>
    <a:srgbClr val="DEDFE6"/>
    <a:srgbClr val="979F07"/>
    <a:srgbClr val="125E9F"/>
    <a:srgbClr val="88A0B8"/>
    <a:srgbClr val="5F0E0B"/>
    <a:srgbClr val="9C9D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93" autoAdjust="0"/>
    <p:restoredTop sz="89950" autoAdjust="0"/>
  </p:normalViewPr>
  <p:slideViewPr>
    <p:cSldViewPr>
      <p:cViewPr varScale="1">
        <p:scale>
          <a:sx n="104" d="100"/>
          <a:sy n="104" d="100"/>
        </p:scale>
        <p:origin x="144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25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E8BD02A-659A-4BD1-8867-123BE9625D58}" type="datetimeFigureOut">
              <a:rPr lang="en-US" smtClean="0"/>
              <a:t>12/16/2020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96BDD0-B58C-4867-AEFE-A74914E55733}" type="slidenum">
              <a:rPr lang="en-US" smtClean="0"/>
              <a:t>‹#›</a:t>
            </a:fld>
            <a:endParaRPr lang="en-US"/>
          </a:p>
        </p:txBody>
      </p:sp>
    </p:spTree>
    <p:extLst>
      <p:ext uri="{BB962C8B-B14F-4D97-AF65-F5344CB8AC3E}">
        <p14:creationId xmlns:p14="http://schemas.microsoft.com/office/powerpoint/2010/main" val="3720494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2710A5-AAF5-4646-B3F4-B8B6E5726253}" type="datetimeFigureOut">
              <a:rPr lang="en-US" smtClean="0"/>
              <a:t>12/16/2020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F4D05F-0845-432B-BBD0-32E47074A612}" type="slidenum">
              <a:rPr lang="en-US" smtClean="0"/>
              <a:t>‹#›</a:t>
            </a:fld>
            <a:endParaRPr lang="en-US"/>
          </a:p>
        </p:txBody>
      </p:sp>
    </p:spTree>
    <p:extLst>
      <p:ext uri="{BB962C8B-B14F-4D97-AF65-F5344CB8AC3E}">
        <p14:creationId xmlns:p14="http://schemas.microsoft.com/office/powerpoint/2010/main" val="2460165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5FF4D05F-0845-432B-BBD0-32E47074A612}" type="slidenum">
              <a:rPr lang="en-US" smtClean="0"/>
              <a:t>1</a:t>
            </a:fld>
            <a:endParaRPr lang="en-US"/>
          </a:p>
        </p:txBody>
      </p:sp>
    </p:spTree>
    <p:extLst>
      <p:ext uri="{BB962C8B-B14F-4D97-AF65-F5344CB8AC3E}">
        <p14:creationId xmlns:p14="http://schemas.microsoft.com/office/powerpoint/2010/main" val="2984969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a:solidFill>
                  <a:schemeClr val="tx1"/>
                </a:solidFill>
                <a:latin typeface="+mn-lt"/>
                <a:ea typeface="+mn-ea"/>
                <a:cs typeface="+mn-cs"/>
              </a:rPr>
              <a:t>Coupled thermal-fluid simulations have been performed,</a:t>
            </a:r>
          </a:p>
          <a:p>
            <a:r>
              <a:rPr lang="en-US" sz="1200" b="0" i="0" u="none" strike="noStrike" kern="1200" baseline="0" dirty="0">
                <a:solidFill>
                  <a:schemeClr val="tx1"/>
                </a:solidFill>
                <a:latin typeface="+mn-lt"/>
                <a:ea typeface="+mn-ea"/>
                <a:cs typeface="+mn-cs"/>
              </a:rPr>
              <a:t>using Siemens NX as FEA package. The surface</a:t>
            </a:r>
          </a:p>
          <a:p>
            <a:r>
              <a:rPr lang="en-US" sz="1200" b="0" i="0" u="none" strike="noStrike" kern="1200" baseline="0" dirty="0">
                <a:solidFill>
                  <a:schemeClr val="tx1"/>
                </a:solidFill>
                <a:latin typeface="+mn-lt"/>
                <a:ea typeface="+mn-ea"/>
                <a:cs typeface="+mn-cs"/>
              </a:rPr>
              <a:t>heat deposition, calculated with the electromagnetic model,</a:t>
            </a:r>
          </a:p>
          <a:p>
            <a:r>
              <a:rPr lang="en-US" sz="1200" b="0" i="0" u="none" strike="noStrike" kern="1200" baseline="0" dirty="0">
                <a:solidFill>
                  <a:schemeClr val="tx1"/>
                </a:solidFill>
                <a:latin typeface="+mn-lt"/>
                <a:ea typeface="+mn-ea"/>
                <a:cs typeface="+mn-cs"/>
              </a:rPr>
              <a:t>has been imported as a heat load distribution. Flowing</a:t>
            </a:r>
          </a:p>
          <a:p>
            <a:r>
              <a:rPr lang="en-US" sz="1200" b="0" i="0" u="none" strike="noStrike" kern="1200" baseline="0" dirty="0">
                <a:solidFill>
                  <a:schemeClr val="tx1"/>
                </a:solidFill>
                <a:latin typeface="+mn-lt"/>
                <a:ea typeface="+mn-ea"/>
                <a:cs typeface="+mn-cs"/>
              </a:rPr>
              <a:t>through the cavity body, the cavity body lids and dampers,</a:t>
            </a:r>
          </a:p>
          <a:p>
            <a:r>
              <a:rPr lang="en-US" sz="1200" b="0" i="0" u="none" strike="noStrike" kern="1200" baseline="0" dirty="0" err="1">
                <a:solidFill>
                  <a:schemeClr val="tx1"/>
                </a:solidFill>
                <a:latin typeface="+mn-lt"/>
                <a:ea typeface="+mn-ea"/>
                <a:cs typeface="+mn-cs"/>
              </a:rPr>
              <a:t>deionised</a:t>
            </a:r>
            <a:r>
              <a:rPr lang="en-US" sz="1200" b="0" i="0" u="none" strike="noStrike" kern="1200" baseline="0" dirty="0">
                <a:solidFill>
                  <a:schemeClr val="tx1"/>
                </a:solidFill>
                <a:latin typeface="+mn-lt"/>
                <a:ea typeface="+mn-ea"/>
                <a:cs typeface="+mn-cs"/>
              </a:rPr>
              <a:t> water at 23 ºC is used as coolant.</a:t>
            </a:r>
          </a:p>
          <a:p>
            <a:r>
              <a:rPr lang="en-US" sz="1200" b="0" i="0" u="none" strike="noStrike" kern="1200" baseline="0" dirty="0">
                <a:solidFill>
                  <a:schemeClr val="tx1"/>
                </a:solidFill>
                <a:latin typeface="+mn-lt"/>
                <a:ea typeface="+mn-ea"/>
                <a:cs typeface="+mn-cs"/>
              </a:rPr>
              <a:t>Figure 6 shows the result of temperature distribution in</a:t>
            </a:r>
          </a:p>
          <a:p>
            <a:r>
              <a:rPr lang="en-US" sz="1200" b="0" i="0" u="none" strike="noStrike" kern="1200" baseline="0" dirty="0">
                <a:solidFill>
                  <a:schemeClr val="tx1"/>
                </a:solidFill>
                <a:latin typeface="+mn-lt"/>
                <a:ea typeface="+mn-ea"/>
                <a:cs typeface="+mn-cs"/>
              </a:rPr>
              <a:t>the cavity. In the picture is shown the cavity sectioned</a:t>
            </a:r>
          </a:p>
          <a:p>
            <a:r>
              <a:rPr lang="en-US" sz="1200" b="0" i="0" u="none" strike="noStrike" kern="1200" baseline="0" dirty="0">
                <a:solidFill>
                  <a:schemeClr val="tx1"/>
                </a:solidFill>
                <a:latin typeface="+mn-lt"/>
                <a:ea typeface="+mn-ea"/>
                <a:cs typeface="+mn-cs"/>
              </a:rPr>
              <a:t>making visible the nose cone and the damper ridges. Itis</a:t>
            </a:r>
          </a:p>
          <a:p>
            <a:r>
              <a:rPr lang="en-US" sz="1200" b="0" i="0" u="none" strike="noStrike" kern="1200" baseline="0" dirty="0">
                <a:solidFill>
                  <a:schemeClr val="tx1"/>
                </a:solidFill>
                <a:latin typeface="+mn-lt"/>
                <a:ea typeface="+mn-ea"/>
                <a:cs typeface="+mn-cs"/>
              </a:rPr>
              <a:t>precisely in the damper ridge edge where the temperature</a:t>
            </a:r>
          </a:p>
          <a:p>
            <a:r>
              <a:rPr lang="en-US" sz="1200" b="0" i="0" u="none" strike="noStrike" kern="1200" baseline="0" dirty="0">
                <a:solidFill>
                  <a:schemeClr val="tx1"/>
                </a:solidFill>
                <a:latin typeface="+mn-lt"/>
                <a:ea typeface="+mn-ea"/>
                <a:cs typeface="+mn-cs"/>
              </a:rPr>
              <a:t>reaches its maximum value, 66.7 ºC</a:t>
            </a:r>
            <a:endParaRPr lang="es-ES" altLang="en-US" dirty="0">
              <a:latin typeface="Arial" charset="0"/>
            </a:endParaRPr>
          </a:p>
        </p:txBody>
      </p:sp>
      <p:sp>
        <p:nvSpPr>
          <p:cNvPr id="430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41CB123-BA7F-45ED-A368-D0A9E5288A41}" type="slidenum">
              <a:rPr lang="en-US" altLang="en-US" smtClean="0"/>
              <a:pPr eaLnBrk="1" hangingPunct="1">
                <a:spcBef>
                  <a:spcPct val="0"/>
                </a:spcBef>
              </a:pPr>
              <a:t>15</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a:latin typeface="Arial" charset="0"/>
            </a:endParaRPr>
          </a:p>
        </p:txBody>
      </p:sp>
      <p:sp>
        <p:nvSpPr>
          <p:cNvPr id="430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41CB123-BA7F-45ED-A368-D0A9E5288A41}" type="slidenum">
              <a:rPr lang="en-US" altLang="en-US" smtClean="0"/>
              <a:pPr eaLnBrk="1" hangingPunct="1">
                <a:spcBef>
                  <a:spcPct val="0"/>
                </a:spcBef>
              </a:pPr>
              <a:t>16</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5FF4D05F-0845-432B-BBD0-32E47074A612}" type="slidenum">
              <a:rPr lang="en-US" smtClean="0"/>
              <a:t>19</a:t>
            </a:fld>
            <a:endParaRPr lang="en-US"/>
          </a:p>
        </p:txBody>
      </p:sp>
    </p:spTree>
    <p:extLst>
      <p:ext uri="{BB962C8B-B14F-4D97-AF65-F5344CB8AC3E}">
        <p14:creationId xmlns:p14="http://schemas.microsoft.com/office/powerpoint/2010/main" val="801229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5FF4D05F-0845-432B-BBD0-32E47074A612}" type="slidenum">
              <a:rPr lang="en-US" smtClean="0"/>
              <a:t>20</a:t>
            </a:fld>
            <a:endParaRPr lang="en-US"/>
          </a:p>
        </p:txBody>
      </p:sp>
    </p:spTree>
    <p:extLst>
      <p:ext uri="{BB962C8B-B14F-4D97-AF65-F5344CB8AC3E}">
        <p14:creationId xmlns:p14="http://schemas.microsoft.com/office/powerpoint/2010/main" val="3154986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a:latin typeface="Arial" charset="0"/>
            </a:endParaRPr>
          </a:p>
        </p:txBody>
      </p:sp>
      <p:sp>
        <p:nvSpPr>
          <p:cNvPr id="430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41CB123-BA7F-45ED-A368-D0A9E5288A41}" type="slidenum">
              <a:rPr lang="en-US" altLang="en-US" smtClean="0"/>
              <a:pPr eaLnBrk="1" hangingPunct="1">
                <a:spcBef>
                  <a:spcPct val="0"/>
                </a:spcBef>
              </a:pPr>
              <a:t>22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a:ln/>
        </p:spPr>
      </p:sp>
      <p:sp>
        <p:nvSpPr>
          <p:cNvPr id="36867"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t>In a collaboration framework between CERN and ALBA,  we are designing a normal conducting active 1.5 GHz cavity, based on the 500 MHz European Higher Order Mode (HOM) damped normal conducting, which could serve as main RF system for the Damping Ring of CLIC and as an active third harmonic cavity for the ALBA Storage Ring. The third harmonic cavity at ALBA will be used to increase the bunch length in order to improve the beam lifetime and increase the beam stability thresholds. The main advantage of an active third harmonic cavity is that </a:t>
            </a:r>
            <a:r>
              <a:rPr lang="en-US" altLang="en-US" sz="1200" dirty="0" err="1"/>
              <a:t>optim</a:t>
            </a:r>
            <a:r>
              <a:rPr lang="en-US" altLang="en-US" sz="1200" dirty="0"/>
              <a:t> um conditions can be reached for any beam current. </a:t>
            </a:r>
            <a:endParaRPr lang="es-ES" altLang="en-US" sz="1200" dirty="0"/>
          </a:p>
          <a:p>
            <a:endParaRPr lang="es-ES" altLang="en-US" dirty="0">
              <a:latin typeface="Arial" charset="0"/>
            </a:endParaRPr>
          </a:p>
        </p:txBody>
      </p:sp>
      <p:sp>
        <p:nvSpPr>
          <p:cNvPr id="36868"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6417AF-9132-4395-9904-46DB9E5D24F5}" type="slidenum">
              <a:rPr lang="en-US" altLang="en-US" smtClean="0"/>
              <a:pPr eaLnBrk="1" hangingPunct="1">
                <a:spcBef>
                  <a:spcPct val="0"/>
                </a:spcBef>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a:ln/>
        </p:spPr>
      </p:sp>
      <p:sp>
        <p:nvSpPr>
          <p:cNvPr id="36867"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a:latin typeface="Arial" charset="0"/>
            </a:endParaRPr>
          </a:p>
        </p:txBody>
      </p:sp>
      <p:sp>
        <p:nvSpPr>
          <p:cNvPr id="36868"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6417AF-9132-4395-9904-46DB9E5D24F5}" type="slidenum">
              <a:rPr lang="en-US" altLang="en-US" smtClean="0"/>
              <a:pPr eaLnBrk="1" hangingPunct="1">
                <a:spcBef>
                  <a:spcPct val="0"/>
                </a:spcBef>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ct val="0"/>
              </a:spcBef>
              <a:buFontTx/>
              <a:buNone/>
            </a:pPr>
            <a:r>
              <a:rPr lang="en-US" altLang="en-US" sz="1200" dirty="0"/>
              <a:t> The working point will be set to </a:t>
            </a:r>
            <a:r>
              <a:rPr lang="el-GR" altLang="en-US" sz="1200" dirty="0"/>
              <a:t>ϕ</a:t>
            </a:r>
            <a:r>
              <a:rPr lang="en-US" altLang="en-US" sz="1200" dirty="0"/>
              <a:t>=0 all other conditions will remain the same as in the optimum case. This operating point will allow implementing a simple control loop.</a:t>
            </a:r>
          </a:p>
          <a:p>
            <a:pPr algn="just" eaLnBrk="1" hangingPunct="1">
              <a:spcBef>
                <a:spcPct val="0"/>
              </a:spcBef>
              <a:buFontTx/>
              <a:buNone/>
            </a:pPr>
            <a:r>
              <a:rPr lang="en-US" altLang="en-US" sz="1200" dirty="0"/>
              <a:t>With no beam, the transmitter drives the cavity at resonance through a near matched input loop. As beam is injected, the tuning loop compensates for the</a:t>
            </a:r>
          </a:p>
          <a:p>
            <a:pPr algn="just" eaLnBrk="1" hangingPunct="1">
              <a:spcBef>
                <a:spcPct val="0"/>
              </a:spcBef>
              <a:buFontTx/>
              <a:buNone/>
            </a:pPr>
            <a:r>
              <a:rPr lang="en-US" altLang="en-US" sz="1200" dirty="0"/>
              <a:t>reactive beam loading</a:t>
            </a:r>
            <a:endParaRPr lang="es-ES" altLang="en-US" dirty="0">
              <a:latin typeface="Arial" charset="0"/>
            </a:endParaRPr>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3A32330-9AC1-4B56-BC91-BD92531578CE}" type="slidenum">
              <a:rPr lang="en-US" altLang="en-US" smtClean="0"/>
              <a:pPr eaLnBrk="1" hangingPunct="1">
                <a:spcBef>
                  <a:spcPct val="0"/>
                </a:spcBef>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dirty="0"/>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F75E3121-EC30-467C-AA64-7CBE705BFE7D}" type="slidenum">
              <a:rPr lang="en-US" altLang="en-US" smtClean="0"/>
              <a:pPr eaLnBrk="1" hangingPunct="1">
                <a:spcBef>
                  <a:spcPct val="0"/>
                </a:spcBef>
              </a:pPr>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t>Layout of the third harmonic cavity system, with component longitudinal dimensions and beam pipe shape</a:t>
            </a:r>
            <a:endParaRPr lang="es-ES" altLang="en-US" sz="1200" dirty="0"/>
          </a:p>
          <a:p>
            <a:r>
              <a:rPr lang="en-US" sz="1200" b="0" i="0" u="none" strike="noStrike" kern="1200" baseline="0" dirty="0">
                <a:solidFill>
                  <a:schemeClr val="tx1"/>
                </a:solidFill>
                <a:latin typeface="+mn-lt"/>
                <a:ea typeface="+mn-ea"/>
                <a:cs typeface="+mn-cs"/>
              </a:rPr>
              <a:t>A key feature and a starting element in the design of the</a:t>
            </a:r>
          </a:p>
          <a:p>
            <a:r>
              <a:rPr lang="en-US" sz="1200" b="0" i="0" u="none" strike="noStrike" kern="1200" baseline="0" dirty="0">
                <a:solidFill>
                  <a:schemeClr val="tx1"/>
                </a:solidFill>
                <a:latin typeface="+mn-lt"/>
                <a:ea typeface="+mn-ea"/>
                <a:cs typeface="+mn-cs"/>
              </a:rPr>
              <a:t>cavity is the beam pipe diameter. Since synchrotron radiation</a:t>
            </a:r>
          </a:p>
          <a:p>
            <a:r>
              <a:rPr lang="en-US" sz="1200" b="0" i="0" u="none" strike="noStrike" kern="1200" baseline="0" dirty="0">
                <a:solidFill>
                  <a:schemeClr val="tx1"/>
                </a:solidFill>
                <a:latin typeface="+mn-lt"/>
                <a:ea typeface="+mn-ea"/>
                <a:cs typeface="+mn-cs"/>
              </a:rPr>
              <a:t>and electron beam aperture constrain the beam pipe</a:t>
            </a:r>
          </a:p>
          <a:p>
            <a:r>
              <a:rPr lang="en-US" sz="1200" b="0" i="0" u="none" strike="noStrike" kern="1200" baseline="0" dirty="0">
                <a:solidFill>
                  <a:schemeClr val="tx1"/>
                </a:solidFill>
                <a:latin typeface="+mn-lt"/>
                <a:ea typeface="+mn-ea"/>
                <a:cs typeface="+mn-cs"/>
              </a:rPr>
              <a:t>diameter above a minimum value it is worth to study how</a:t>
            </a:r>
          </a:p>
          <a:p>
            <a:r>
              <a:rPr lang="en-US" sz="1200" b="0" i="0" u="none" strike="noStrike" kern="1200" baseline="0" dirty="0">
                <a:solidFill>
                  <a:schemeClr val="tx1"/>
                </a:solidFill>
                <a:latin typeface="+mn-lt"/>
                <a:ea typeface="+mn-ea"/>
                <a:cs typeface="+mn-cs"/>
              </a:rPr>
              <a:t>to </a:t>
            </a:r>
            <a:r>
              <a:rPr lang="en-US" sz="1200" b="0" i="0" u="none" strike="noStrike" kern="1200" baseline="0" dirty="0" err="1">
                <a:solidFill>
                  <a:schemeClr val="tx1"/>
                </a:solidFill>
                <a:latin typeface="+mn-lt"/>
                <a:ea typeface="+mn-ea"/>
                <a:cs typeface="+mn-cs"/>
              </a:rPr>
              <a:t>optimise</a:t>
            </a:r>
            <a:r>
              <a:rPr lang="en-US" sz="1200" b="0" i="0" u="none" strike="noStrike" kern="1200" baseline="0" dirty="0">
                <a:solidFill>
                  <a:schemeClr val="tx1"/>
                </a:solidFill>
                <a:latin typeface="+mn-lt"/>
                <a:ea typeface="+mn-ea"/>
                <a:cs typeface="+mn-cs"/>
              </a:rPr>
              <a:t> it. The electron beam aperture is determined</a:t>
            </a:r>
          </a:p>
          <a:p>
            <a:r>
              <a:rPr lang="en-US" sz="1200" b="0" i="0" u="none" strike="noStrike" kern="1200" baseline="0" dirty="0">
                <a:solidFill>
                  <a:schemeClr val="tx1"/>
                </a:solidFill>
                <a:latin typeface="+mn-lt"/>
                <a:ea typeface="+mn-ea"/>
                <a:cs typeface="+mn-cs"/>
              </a:rPr>
              <a:t>by the lattice. The synchrotron radiation comes from the</a:t>
            </a:r>
          </a:p>
          <a:p>
            <a:r>
              <a:rPr lang="en-US" sz="1200" b="0" i="0" u="none" strike="noStrike" kern="1200" baseline="0" dirty="0">
                <a:solidFill>
                  <a:schemeClr val="tx1"/>
                </a:solidFill>
                <a:latin typeface="+mn-lt"/>
                <a:ea typeface="+mn-ea"/>
                <a:cs typeface="+mn-cs"/>
              </a:rPr>
              <a:t>dipoles and can impact onto the cavities leading to damaging</a:t>
            </a:r>
          </a:p>
          <a:p>
            <a:r>
              <a:rPr lang="en-US" sz="1200" b="0" i="0" u="none" strike="noStrike" kern="1200" baseline="0" dirty="0">
                <a:solidFill>
                  <a:schemeClr val="tx1"/>
                </a:solidFill>
                <a:latin typeface="+mn-lt"/>
                <a:ea typeface="+mn-ea"/>
                <a:cs typeface="+mn-cs"/>
              </a:rPr>
              <a:t>them. To avoid these problems careful raytracing</a:t>
            </a:r>
          </a:p>
          <a:p>
            <a:r>
              <a:rPr lang="en-US" sz="1200" b="0" i="0" u="none" strike="noStrike" kern="1200" baseline="0" dirty="0">
                <a:solidFill>
                  <a:schemeClr val="tx1"/>
                </a:solidFill>
                <a:latin typeface="+mn-lt"/>
                <a:ea typeface="+mn-ea"/>
                <a:cs typeface="+mn-cs"/>
              </a:rPr>
              <a:t>analysis is done, using an appropriate design of the absorbers</a:t>
            </a:r>
          </a:p>
          <a:p>
            <a:r>
              <a:rPr lang="en-US" sz="1200" b="0" i="0" u="none" strike="noStrike" kern="1200" baseline="0" dirty="0">
                <a:solidFill>
                  <a:schemeClr val="tx1"/>
                </a:solidFill>
                <a:latin typeface="+mn-lt"/>
                <a:ea typeface="+mn-ea"/>
                <a:cs typeface="+mn-cs"/>
              </a:rPr>
              <a:t>and placing them in the system.</a:t>
            </a:r>
            <a:endParaRPr lang="es-ES" altLang="en-US" dirty="0"/>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F75E3121-EC30-467C-AA64-7CBE705BFE7D}" type="slidenum">
              <a:rPr lang="en-US" altLang="en-US" smtClean="0"/>
              <a:pPr eaLnBrk="1" hangingPunct="1">
                <a:spcBef>
                  <a:spcPct val="0"/>
                </a:spcBef>
              </a:pPr>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cavity geometry was optimized for high shunt impedance</a:t>
            </a:r>
          </a:p>
          <a:p>
            <a:r>
              <a:rPr lang="en-US" sz="1200" b="0" i="0" u="none" strike="noStrike" kern="1200" baseline="0" dirty="0">
                <a:solidFill>
                  <a:schemeClr val="tx1"/>
                </a:solidFill>
                <a:latin typeface="+mn-lt"/>
                <a:ea typeface="+mn-ea"/>
                <a:cs typeface="+mn-cs"/>
              </a:rPr>
              <a:t>and a high quality factor of the fundamental</a:t>
            </a:r>
          </a:p>
          <a:p>
            <a:r>
              <a:rPr lang="en-US" sz="1200" b="0" i="0" u="none" strike="noStrike" kern="1200" baseline="0" dirty="0">
                <a:solidFill>
                  <a:schemeClr val="tx1"/>
                </a:solidFill>
                <a:latin typeface="+mn-lt"/>
                <a:ea typeface="+mn-ea"/>
                <a:cs typeface="+mn-cs"/>
              </a:rPr>
              <a:t>mode. The final parameters after the optimization are:</a:t>
            </a:r>
          </a:p>
          <a:p>
            <a:r>
              <a:rPr lang="en-US" sz="1200" b="0" i="0" u="none" strike="noStrike" kern="1200" baseline="0" dirty="0">
                <a:solidFill>
                  <a:schemeClr val="tx1"/>
                </a:solidFill>
                <a:latin typeface="+mn-lt"/>
                <a:ea typeface="+mn-ea"/>
                <a:cs typeface="+mn-cs"/>
              </a:rPr>
              <a:t>shunt impedance, </a:t>
            </a:r>
            <a:r>
              <a:rPr lang="en-US" sz="1200" b="0" i="0" u="none" strike="noStrike" kern="1200" baseline="0" dirty="0" err="1">
                <a:solidFill>
                  <a:schemeClr val="tx1"/>
                </a:solidFill>
                <a:latin typeface="+mn-lt"/>
                <a:ea typeface="+mn-ea"/>
                <a:cs typeface="+mn-cs"/>
              </a:rPr>
              <a:t>Rs</a:t>
            </a:r>
            <a:r>
              <a:rPr lang="en-US" sz="1200" b="0" i="0" u="none" strike="noStrike" kern="1200" baseline="0" dirty="0">
                <a:solidFill>
                  <a:schemeClr val="tx1"/>
                </a:solidFill>
                <a:latin typeface="+mn-lt"/>
                <a:ea typeface="+mn-ea"/>
                <a:cs typeface="+mn-cs"/>
              </a:rPr>
              <a:t>= 1.5 MΩ, quality factor Q=17000,</a:t>
            </a:r>
          </a:p>
          <a:p>
            <a:r>
              <a:rPr lang="en-US" sz="1200" b="0" i="0" u="none" strike="noStrike" kern="1200" baseline="0" dirty="0">
                <a:solidFill>
                  <a:schemeClr val="tx1"/>
                </a:solidFill>
                <a:latin typeface="+mn-lt"/>
                <a:ea typeface="+mn-ea"/>
                <a:cs typeface="+mn-cs"/>
              </a:rPr>
              <a:t>nominal voltage induced in each cavity </a:t>
            </a:r>
            <a:r>
              <a:rPr lang="en-US" sz="1200" b="0" i="0" u="none" strike="noStrike" kern="1200" baseline="0" dirty="0" err="1">
                <a:solidFill>
                  <a:schemeClr val="tx1"/>
                </a:solidFill>
                <a:latin typeface="+mn-lt"/>
                <a:ea typeface="+mn-ea"/>
                <a:cs typeface="+mn-cs"/>
              </a:rPr>
              <a:t>Vcav</a:t>
            </a:r>
            <a:r>
              <a:rPr lang="en-US" sz="1200" b="0" i="0" u="none" strike="noStrike" kern="1200" baseline="0" dirty="0">
                <a:solidFill>
                  <a:schemeClr val="tx1"/>
                </a:solidFill>
                <a:latin typeface="+mn-lt"/>
                <a:ea typeface="+mn-ea"/>
                <a:cs typeface="+mn-cs"/>
              </a:rPr>
              <a:t>=215 kV.</a:t>
            </a:r>
          </a:p>
          <a:p>
            <a:r>
              <a:rPr lang="en-US" sz="1200" b="0" i="0" u="none" strike="noStrike" kern="1200" baseline="0" dirty="0">
                <a:solidFill>
                  <a:schemeClr val="tx1"/>
                </a:solidFill>
                <a:latin typeface="+mn-lt"/>
                <a:ea typeface="+mn-ea"/>
                <a:cs typeface="+mn-cs"/>
              </a:rPr>
              <a:t>With this design, five cavities will be needed to reach the</a:t>
            </a:r>
          </a:p>
          <a:p>
            <a:r>
              <a:rPr lang="en-US" sz="1200" b="0" i="0" u="none" strike="noStrike" kern="1200" baseline="0" dirty="0">
                <a:solidFill>
                  <a:schemeClr val="tx1"/>
                </a:solidFill>
                <a:latin typeface="+mn-lt"/>
                <a:ea typeface="+mn-ea"/>
                <a:cs typeface="+mn-cs"/>
              </a:rPr>
              <a:t>optimum bunch lengthening. As, for the moment, it is</a:t>
            </a:r>
          </a:p>
          <a:p>
            <a:r>
              <a:rPr lang="en-US" sz="1200" b="0" i="0" u="none" strike="noStrike" kern="1200" baseline="0" dirty="0">
                <a:solidFill>
                  <a:schemeClr val="tx1"/>
                </a:solidFill>
                <a:latin typeface="+mn-lt"/>
                <a:ea typeface="+mn-ea"/>
                <a:cs typeface="+mn-cs"/>
              </a:rPr>
              <a:t>foreseen to install only four cavities to allow also space</a:t>
            </a:r>
          </a:p>
          <a:p>
            <a:r>
              <a:rPr lang="en-US" sz="1200" b="0" i="0" u="none" strike="noStrike" kern="1200" baseline="0" dirty="0">
                <a:solidFill>
                  <a:schemeClr val="tx1"/>
                </a:solidFill>
                <a:latin typeface="+mn-lt"/>
                <a:ea typeface="+mn-ea"/>
                <a:cs typeface="+mn-cs"/>
              </a:rPr>
              <a:t>for an ID in the long straight, the bunch length will increase</a:t>
            </a:r>
          </a:p>
          <a:p>
            <a:r>
              <a:rPr lang="en-US" sz="1200" b="0" i="0" u="none" strike="noStrike" kern="1200" baseline="0" dirty="0">
                <a:solidFill>
                  <a:schemeClr val="tx1"/>
                </a:solidFill>
                <a:latin typeface="+mn-lt"/>
                <a:ea typeface="+mn-ea"/>
                <a:cs typeface="+mn-cs"/>
              </a:rPr>
              <a:t>to 2 0 σ , below the optimum, but realistic</a:t>
            </a:r>
            <a:endParaRPr lang="en-US" dirty="0"/>
          </a:p>
        </p:txBody>
      </p:sp>
      <p:sp>
        <p:nvSpPr>
          <p:cNvPr id="4" name="Slide Number Placeholder 3"/>
          <p:cNvSpPr>
            <a:spLocks noGrp="1"/>
          </p:cNvSpPr>
          <p:nvPr>
            <p:ph type="sldNum" sz="quarter" idx="10"/>
          </p:nvPr>
        </p:nvSpPr>
        <p:spPr/>
        <p:txBody>
          <a:bodyPr/>
          <a:lstStyle/>
          <a:p>
            <a:fld id="{5FF4D05F-0845-432B-BBD0-32E47074A612}" type="slidenum">
              <a:rPr lang="en-US" smtClean="0"/>
              <a:t>8</a:t>
            </a:fld>
            <a:endParaRPr lang="en-US"/>
          </a:p>
        </p:txBody>
      </p:sp>
    </p:spTree>
    <p:extLst>
      <p:ext uri="{BB962C8B-B14F-4D97-AF65-F5344CB8AC3E}">
        <p14:creationId xmlns:p14="http://schemas.microsoft.com/office/powerpoint/2010/main" val="3888546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cavity geometry was optimized for high shunt impedance</a:t>
            </a:r>
          </a:p>
          <a:p>
            <a:r>
              <a:rPr lang="en-US" sz="1200" b="0" i="0" u="none" strike="noStrike" kern="1200" baseline="0" dirty="0">
                <a:solidFill>
                  <a:schemeClr val="tx1"/>
                </a:solidFill>
                <a:latin typeface="+mn-lt"/>
                <a:ea typeface="+mn-ea"/>
                <a:cs typeface="+mn-cs"/>
              </a:rPr>
              <a:t>and a high quality factor of the fundamental</a:t>
            </a:r>
          </a:p>
          <a:p>
            <a:r>
              <a:rPr lang="en-US" sz="1200" b="0" i="0" u="none" strike="noStrike" kern="1200" baseline="0" dirty="0">
                <a:solidFill>
                  <a:schemeClr val="tx1"/>
                </a:solidFill>
                <a:latin typeface="+mn-lt"/>
                <a:ea typeface="+mn-ea"/>
                <a:cs typeface="+mn-cs"/>
              </a:rPr>
              <a:t>mode. The final parameters after the optimization are:</a:t>
            </a:r>
          </a:p>
          <a:p>
            <a:r>
              <a:rPr lang="en-US" sz="1200" b="0" i="0" u="none" strike="noStrike" kern="1200" baseline="0" dirty="0">
                <a:solidFill>
                  <a:schemeClr val="tx1"/>
                </a:solidFill>
                <a:latin typeface="+mn-lt"/>
                <a:ea typeface="+mn-ea"/>
                <a:cs typeface="+mn-cs"/>
              </a:rPr>
              <a:t>shunt impedance, </a:t>
            </a:r>
            <a:r>
              <a:rPr lang="en-US" sz="1200" b="0" i="0" u="none" strike="noStrike" kern="1200" baseline="0" dirty="0" err="1">
                <a:solidFill>
                  <a:schemeClr val="tx1"/>
                </a:solidFill>
                <a:latin typeface="+mn-lt"/>
                <a:ea typeface="+mn-ea"/>
                <a:cs typeface="+mn-cs"/>
              </a:rPr>
              <a:t>Rs</a:t>
            </a:r>
            <a:r>
              <a:rPr lang="en-US" sz="1200" b="0" i="0" u="none" strike="noStrike" kern="1200" baseline="0" dirty="0">
                <a:solidFill>
                  <a:schemeClr val="tx1"/>
                </a:solidFill>
                <a:latin typeface="+mn-lt"/>
                <a:ea typeface="+mn-ea"/>
                <a:cs typeface="+mn-cs"/>
              </a:rPr>
              <a:t>= 1.5 MΩ, quality factor Q=17000,</a:t>
            </a:r>
          </a:p>
          <a:p>
            <a:r>
              <a:rPr lang="en-US" sz="1200" b="0" i="0" u="none" strike="noStrike" kern="1200" baseline="0" dirty="0">
                <a:solidFill>
                  <a:schemeClr val="tx1"/>
                </a:solidFill>
                <a:latin typeface="+mn-lt"/>
                <a:ea typeface="+mn-ea"/>
                <a:cs typeface="+mn-cs"/>
              </a:rPr>
              <a:t>nominal voltage induced in each cavity </a:t>
            </a:r>
            <a:r>
              <a:rPr lang="en-US" sz="1200" b="0" i="0" u="none" strike="noStrike" kern="1200" baseline="0" dirty="0" err="1">
                <a:solidFill>
                  <a:schemeClr val="tx1"/>
                </a:solidFill>
                <a:latin typeface="+mn-lt"/>
                <a:ea typeface="+mn-ea"/>
                <a:cs typeface="+mn-cs"/>
              </a:rPr>
              <a:t>Vcav</a:t>
            </a:r>
            <a:r>
              <a:rPr lang="en-US" sz="1200" b="0" i="0" u="none" strike="noStrike" kern="1200" baseline="0" dirty="0">
                <a:solidFill>
                  <a:schemeClr val="tx1"/>
                </a:solidFill>
                <a:latin typeface="+mn-lt"/>
                <a:ea typeface="+mn-ea"/>
                <a:cs typeface="+mn-cs"/>
              </a:rPr>
              <a:t>=215 kV.</a:t>
            </a:r>
          </a:p>
          <a:p>
            <a:r>
              <a:rPr lang="en-US" sz="1200" b="0" i="0" u="none" strike="noStrike" kern="1200" baseline="0" dirty="0">
                <a:solidFill>
                  <a:schemeClr val="tx1"/>
                </a:solidFill>
                <a:latin typeface="+mn-lt"/>
                <a:ea typeface="+mn-ea"/>
                <a:cs typeface="+mn-cs"/>
              </a:rPr>
              <a:t>With this design, five cavities will be needed to reach the</a:t>
            </a:r>
          </a:p>
          <a:p>
            <a:r>
              <a:rPr lang="en-US" sz="1200" b="0" i="0" u="none" strike="noStrike" kern="1200" baseline="0" dirty="0">
                <a:solidFill>
                  <a:schemeClr val="tx1"/>
                </a:solidFill>
                <a:latin typeface="+mn-lt"/>
                <a:ea typeface="+mn-ea"/>
                <a:cs typeface="+mn-cs"/>
              </a:rPr>
              <a:t>optimum bunch lengthening. As, for the moment, it is</a:t>
            </a:r>
          </a:p>
          <a:p>
            <a:r>
              <a:rPr lang="en-US" sz="1200" b="0" i="0" u="none" strike="noStrike" kern="1200" baseline="0" dirty="0">
                <a:solidFill>
                  <a:schemeClr val="tx1"/>
                </a:solidFill>
                <a:latin typeface="+mn-lt"/>
                <a:ea typeface="+mn-ea"/>
                <a:cs typeface="+mn-cs"/>
              </a:rPr>
              <a:t>foreseen to install only four cavities to allow also space</a:t>
            </a:r>
          </a:p>
          <a:p>
            <a:r>
              <a:rPr lang="en-US" sz="1200" b="0" i="0" u="none" strike="noStrike" kern="1200" baseline="0" dirty="0">
                <a:solidFill>
                  <a:schemeClr val="tx1"/>
                </a:solidFill>
                <a:latin typeface="+mn-lt"/>
                <a:ea typeface="+mn-ea"/>
                <a:cs typeface="+mn-cs"/>
              </a:rPr>
              <a:t>for an ID in the long straight, the bunch length will increase</a:t>
            </a:r>
          </a:p>
          <a:p>
            <a:r>
              <a:rPr lang="en-US" sz="1200" b="0" i="0" u="none" strike="noStrike" kern="1200" baseline="0" dirty="0">
                <a:solidFill>
                  <a:schemeClr val="tx1"/>
                </a:solidFill>
                <a:latin typeface="+mn-lt"/>
                <a:ea typeface="+mn-ea"/>
                <a:cs typeface="+mn-cs"/>
              </a:rPr>
              <a:t>to 2 0 σ , below the optimum, but realistic</a:t>
            </a:r>
            <a:endParaRPr lang="en-US" dirty="0"/>
          </a:p>
        </p:txBody>
      </p:sp>
      <p:sp>
        <p:nvSpPr>
          <p:cNvPr id="4" name="Slide Number Placeholder 3"/>
          <p:cNvSpPr>
            <a:spLocks noGrp="1"/>
          </p:cNvSpPr>
          <p:nvPr>
            <p:ph type="sldNum" sz="quarter" idx="10"/>
          </p:nvPr>
        </p:nvSpPr>
        <p:spPr/>
        <p:txBody>
          <a:bodyPr/>
          <a:lstStyle/>
          <a:p>
            <a:fld id="{5FF4D05F-0845-432B-BBD0-32E47074A612}" type="slidenum">
              <a:rPr lang="en-US" smtClean="0"/>
              <a:t>9</a:t>
            </a:fld>
            <a:endParaRPr lang="en-US"/>
          </a:p>
        </p:txBody>
      </p:sp>
    </p:spTree>
    <p:extLst>
      <p:ext uri="{BB962C8B-B14F-4D97-AF65-F5344CB8AC3E}">
        <p14:creationId xmlns:p14="http://schemas.microsoft.com/office/powerpoint/2010/main" val="3888546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5FF4D05F-0845-432B-BBD0-32E47074A612}" type="slidenum">
              <a:rPr lang="en-US" smtClean="0"/>
              <a:t>11</a:t>
            </a:fld>
            <a:endParaRPr lang="en-US"/>
          </a:p>
        </p:txBody>
      </p:sp>
    </p:spTree>
    <p:extLst>
      <p:ext uri="{BB962C8B-B14F-4D97-AF65-F5344CB8AC3E}">
        <p14:creationId xmlns:p14="http://schemas.microsoft.com/office/powerpoint/2010/main" val="739514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060161"/>
            <a:ext cx="4495800" cy="2523703"/>
          </a:xfrm>
        </p:spPr>
        <p:txBody>
          <a:bodyPr/>
          <a:lstStyle>
            <a:lvl1pPr marL="0" indent="0" algn="l">
              <a:buNone/>
              <a:defRPr b="1">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itle 9"/>
          <p:cNvSpPr>
            <a:spLocks noGrp="1"/>
          </p:cNvSpPr>
          <p:nvPr>
            <p:ph type="title"/>
          </p:nvPr>
        </p:nvSpPr>
        <p:spPr>
          <a:xfrm>
            <a:off x="457200" y="1143000"/>
            <a:ext cx="4495800" cy="1728446"/>
          </a:xfrm>
        </p:spPr>
        <p:txBody>
          <a:bodyPr/>
          <a:lstStyle>
            <a:lvl1pPr algn="l">
              <a:defRPr>
                <a:solidFill>
                  <a:srgbClr val="112E50"/>
                </a:solidFill>
              </a:defRPr>
            </a:lvl1pPr>
          </a:lstStyle>
          <a:p>
            <a:r>
              <a:rPr lang="en-US" dirty="0"/>
              <a:t>Click to edit Master title style</a:t>
            </a:r>
          </a:p>
        </p:txBody>
      </p:sp>
      <p:sp>
        <p:nvSpPr>
          <p:cNvPr id="12" name="Picture Placeholder 11"/>
          <p:cNvSpPr>
            <a:spLocks noGrp="1"/>
          </p:cNvSpPr>
          <p:nvPr>
            <p:ph type="pic" sz="quarter" idx="12"/>
          </p:nvPr>
        </p:nvSpPr>
        <p:spPr>
          <a:xfrm>
            <a:off x="5181600" y="1149172"/>
            <a:ext cx="3581400" cy="4718228"/>
          </a:xfrm>
        </p:spPr>
        <p:txBody>
          <a:bodyPr/>
          <a:lstStyle>
            <a:lvl1pPr marL="0" indent="0">
              <a:buNone/>
              <a:defRPr/>
            </a:lvl1pPr>
          </a:lstStyle>
          <a:p>
            <a:r>
              <a:rPr lang="en-US"/>
              <a:t>Click icon to add picture</a:t>
            </a:r>
          </a:p>
        </p:txBody>
      </p:sp>
      <p:sp>
        <p:nvSpPr>
          <p:cNvPr id="6" name="Slide Number Placeholder 5"/>
          <p:cNvSpPr>
            <a:spLocks noGrp="1"/>
          </p:cNvSpPr>
          <p:nvPr>
            <p:ph type="sldNum" sz="quarter" idx="4"/>
          </p:nvPr>
        </p:nvSpPr>
        <p:spPr>
          <a:xfrm>
            <a:off x="8534400" y="304800"/>
            <a:ext cx="457200" cy="307777"/>
          </a:xfrm>
          <a:prstGeom prst="rect">
            <a:avLst/>
          </a:prstGeom>
          <a:noFill/>
          <a:ln>
            <a:noFill/>
          </a:ln>
        </p:spPr>
        <p:txBody>
          <a:bodyPr wrap="square" rtlCol="0">
            <a:spAutoFit/>
          </a:bodyPr>
          <a:lstStyle>
            <a:lvl1pPr>
              <a:defRPr lang="en-US" sz="1400" b="1" smtClean="0">
                <a:solidFill>
                  <a:schemeClr val="bg1"/>
                </a:solidFill>
                <a:latin typeface="Arial" pitchFamily="34" charset="0"/>
                <a:cs typeface="Arial" pitchFamily="34" charset="0"/>
              </a:defRPr>
            </a:lvl1pPr>
          </a:lstStyle>
          <a:p>
            <a:pPr algn="r"/>
            <a:fld id="{393CF724-F9E0-44B8-95BD-D38D8B22F53D}" type="slidenum">
              <a:rPr lang="es-ES" smtClean="0"/>
              <a:pPr algn="r"/>
              <a:t>‹#›</a:t>
            </a:fld>
            <a:endParaRPr lang="es-ES" dirty="0"/>
          </a:p>
        </p:txBody>
      </p:sp>
    </p:spTree>
    <p:extLst>
      <p:ext uri="{BB962C8B-B14F-4D97-AF65-F5344CB8AC3E}">
        <p14:creationId xmlns:p14="http://schemas.microsoft.com/office/powerpoint/2010/main" val="1112552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4"/>
          </p:nvPr>
        </p:nvSpPr>
        <p:spPr>
          <a:xfrm>
            <a:off x="8534400" y="304800"/>
            <a:ext cx="457200" cy="307777"/>
          </a:xfrm>
          <a:prstGeom prst="rect">
            <a:avLst/>
          </a:prstGeom>
          <a:noFill/>
          <a:ln>
            <a:noFill/>
          </a:ln>
        </p:spPr>
        <p:txBody>
          <a:bodyPr wrap="square" rtlCol="0">
            <a:spAutoFit/>
          </a:bodyPr>
          <a:lstStyle>
            <a:lvl1pPr>
              <a:defRPr lang="en-US" sz="1400" b="1" smtClean="0">
                <a:solidFill>
                  <a:schemeClr val="bg1"/>
                </a:solidFill>
                <a:latin typeface="Arial" pitchFamily="34" charset="0"/>
                <a:cs typeface="Arial" pitchFamily="34" charset="0"/>
              </a:defRPr>
            </a:lvl1pPr>
          </a:lstStyle>
          <a:p>
            <a:pPr algn="r"/>
            <a:fld id="{393CF724-F9E0-44B8-95BD-D38D8B22F53D}" type="slidenum">
              <a:rPr lang="es-ES" smtClean="0"/>
              <a:pPr algn="r"/>
              <a:t>‹#›</a:t>
            </a:fld>
            <a:endParaRPr lang="es-ES" dirty="0"/>
          </a:p>
        </p:txBody>
      </p:sp>
    </p:spTree>
    <p:extLst>
      <p:ext uri="{BB962C8B-B14F-4D97-AF65-F5344CB8AC3E}">
        <p14:creationId xmlns:p14="http://schemas.microsoft.com/office/powerpoint/2010/main" val="243196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r>
              <a:rPr lang="en-US"/>
              <a:t>ESLS - December 2020</a:t>
            </a: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C637E73-E223-4201-B4FF-FA293B8FED04}" type="slidenum">
              <a:rPr lang="en-US" smtClean="0"/>
              <a:t>‹#›</a:t>
            </a:fld>
            <a:endParaRPr lang="en-US"/>
          </a:p>
        </p:txBody>
      </p:sp>
    </p:spTree>
    <p:extLst>
      <p:ext uri="{BB962C8B-B14F-4D97-AF65-F5344CB8AC3E}">
        <p14:creationId xmlns:p14="http://schemas.microsoft.com/office/powerpoint/2010/main" val="4012431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4076818" cy="2215662"/>
          </a:xfrm>
          <a:solidFill>
            <a:srgbClr val="DEDFE6"/>
          </a:solidFill>
        </p:spPr>
        <p:txBody>
          <a:bodyPr/>
          <a:lstStyle>
            <a:lvl1pPr marL="0" indent="0">
              <a:buFont typeface="+mj-lt"/>
              <a:buNone/>
              <a:defRPr>
                <a:solidFill>
                  <a:srgbClr val="112E50"/>
                </a:solidFill>
              </a:defRPr>
            </a:lvl1pPr>
          </a:lstStyle>
          <a:p>
            <a:pPr lvl="0"/>
            <a:r>
              <a:rPr lang="en-US"/>
              <a:t>Click to edit Master text styles</a:t>
            </a:r>
          </a:p>
        </p:txBody>
      </p:sp>
      <p:sp>
        <p:nvSpPr>
          <p:cNvPr id="5" name="Content Placeholder 2"/>
          <p:cNvSpPr>
            <a:spLocks noGrp="1"/>
          </p:cNvSpPr>
          <p:nvPr>
            <p:ph idx="13"/>
          </p:nvPr>
        </p:nvSpPr>
        <p:spPr>
          <a:xfrm>
            <a:off x="609600" y="3505200"/>
            <a:ext cx="4076818" cy="2215662"/>
          </a:xfrm>
          <a:solidFill>
            <a:srgbClr val="979F07"/>
          </a:solidFill>
        </p:spPr>
        <p:txBody>
          <a:bodyPr/>
          <a:lstStyle>
            <a:lvl1pPr marL="0" indent="0">
              <a:buFont typeface="+mj-lt"/>
              <a:buNone/>
              <a:defRPr>
                <a:solidFill>
                  <a:schemeClr val="bg1"/>
                </a:solidFill>
              </a:defRPr>
            </a:lvl1pPr>
          </a:lstStyle>
          <a:p>
            <a:pPr lvl="0"/>
            <a:r>
              <a:rPr lang="en-US"/>
              <a:t>Click to edit Master text styles</a:t>
            </a:r>
          </a:p>
        </p:txBody>
      </p:sp>
      <p:sp>
        <p:nvSpPr>
          <p:cNvPr id="7" name="Content Placeholder 2"/>
          <p:cNvSpPr>
            <a:spLocks noGrp="1"/>
          </p:cNvSpPr>
          <p:nvPr>
            <p:ph idx="14"/>
          </p:nvPr>
        </p:nvSpPr>
        <p:spPr>
          <a:xfrm>
            <a:off x="4686182" y="1295400"/>
            <a:ext cx="4076818" cy="2215662"/>
          </a:xfrm>
          <a:solidFill>
            <a:srgbClr val="88A0B8"/>
          </a:solidFill>
        </p:spPr>
        <p:txBody>
          <a:bodyPr/>
          <a:lstStyle>
            <a:lvl1pPr marL="0" indent="0">
              <a:buFont typeface="+mj-lt"/>
              <a:buNone/>
              <a:defRPr>
                <a:solidFill>
                  <a:schemeClr val="bg1"/>
                </a:solidFill>
              </a:defRPr>
            </a:lvl1pPr>
          </a:lstStyle>
          <a:p>
            <a:pPr lvl="0"/>
            <a:r>
              <a:rPr lang="en-US"/>
              <a:t>Click to edit Master text styles</a:t>
            </a:r>
          </a:p>
        </p:txBody>
      </p:sp>
      <p:sp>
        <p:nvSpPr>
          <p:cNvPr id="8" name="Content Placeholder 2"/>
          <p:cNvSpPr>
            <a:spLocks noGrp="1"/>
          </p:cNvSpPr>
          <p:nvPr>
            <p:ph idx="15"/>
          </p:nvPr>
        </p:nvSpPr>
        <p:spPr>
          <a:xfrm>
            <a:off x="4686182" y="3505200"/>
            <a:ext cx="4076818" cy="2215662"/>
          </a:xfrm>
          <a:solidFill>
            <a:srgbClr val="125E9F"/>
          </a:solidFill>
        </p:spPr>
        <p:txBody>
          <a:bodyPr/>
          <a:lstStyle>
            <a:lvl1pPr marL="0" indent="0">
              <a:buFont typeface="+mj-lt"/>
              <a:buNone/>
              <a:defRPr>
                <a:solidFill>
                  <a:schemeClr val="bg1"/>
                </a:solidFill>
              </a:defRPr>
            </a:lvl1pPr>
          </a:lstStyle>
          <a:p>
            <a:pPr lvl="0"/>
            <a:r>
              <a:rPr lang="en-US"/>
              <a:t>Click to edit Master text styles</a:t>
            </a:r>
          </a:p>
        </p:txBody>
      </p:sp>
      <p:sp>
        <p:nvSpPr>
          <p:cNvPr id="9" name="Slide Number Placeholder 5"/>
          <p:cNvSpPr>
            <a:spLocks noGrp="1"/>
          </p:cNvSpPr>
          <p:nvPr>
            <p:ph type="sldNum" sz="quarter" idx="4"/>
          </p:nvPr>
        </p:nvSpPr>
        <p:spPr>
          <a:xfrm>
            <a:off x="8534400" y="304800"/>
            <a:ext cx="457200" cy="307777"/>
          </a:xfrm>
          <a:prstGeom prst="rect">
            <a:avLst/>
          </a:prstGeom>
          <a:noFill/>
          <a:ln>
            <a:noFill/>
          </a:ln>
        </p:spPr>
        <p:txBody>
          <a:bodyPr wrap="square" rtlCol="0">
            <a:spAutoFit/>
          </a:bodyPr>
          <a:lstStyle>
            <a:lvl1pPr>
              <a:defRPr lang="en-US" sz="1400" b="1" smtClean="0">
                <a:solidFill>
                  <a:schemeClr val="bg1"/>
                </a:solidFill>
                <a:latin typeface="Arial" pitchFamily="34" charset="0"/>
                <a:cs typeface="Arial" pitchFamily="34" charset="0"/>
              </a:defRPr>
            </a:lvl1pPr>
          </a:lstStyle>
          <a:p>
            <a:pPr algn="r"/>
            <a:fld id="{393CF724-F9E0-44B8-95BD-D38D8B22F53D}" type="slidenum">
              <a:rPr lang="es-ES" smtClean="0"/>
              <a:pPr algn="r"/>
              <a:t>‹#›</a:t>
            </a:fld>
            <a:endParaRPr lang="es-ES" dirty="0"/>
          </a:p>
        </p:txBody>
      </p:sp>
      <p:sp>
        <p:nvSpPr>
          <p:cNvPr id="4" name="Title 3"/>
          <p:cNvSpPr>
            <a:spLocks noGrp="1"/>
          </p:cNvSpPr>
          <p:nvPr>
            <p:ph type="title"/>
          </p:nvPr>
        </p:nvSpPr>
        <p:spPr/>
        <p:txBody>
          <a:bodyPr/>
          <a:lstStyle/>
          <a:p>
            <a:r>
              <a:rPr lang="en-US"/>
              <a:t>Click to edit Master title style</a:t>
            </a: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806858" y="152400"/>
            <a:ext cx="1164941" cy="609600"/>
          </a:xfrm>
          <a:prstGeom prst="rect">
            <a:avLst/>
          </a:prstGeom>
        </p:spPr>
      </p:pic>
    </p:spTree>
    <p:extLst>
      <p:ext uri="{BB962C8B-B14F-4D97-AF65-F5344CB8AC3E}">
        <p14:creationId xmlns:p14="http://schemas.microsoft.com/office/powerpoint/2010/main" val="271304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609600" y="1676400"/>
            <a:ext cx="2037471" cy="1107322"/>
          </a:xfrm>
          <a:solidFill>
            <a:srgbClr val="DEDFE6"/>
          </a:solidFill>
        </p:spPr>
        <p:txBody>
          <a:bodyPr>
            <a:noAutofit/>
          </a:bodyPr>
          <a:lstStyle>
            <a:lvl1pPr marL="0" indent="0">
              <a:buFont typeface="+mj-lt"/>
              <a:buNone/>
              <a:defRPr sz="2000">
                <a:solidFill>
                  <a:srgbClr val="112E50"/>
                </a:solidFill>
              </a:defRPr>
            </a:lvl1pPr>
          </a:lstStyle>
          <a:p>
            <a:pPr lvl="0"/>
            <a:r>
              <a:rPr lang="en-US"/>
              <a:t>Click to edit Master text styles</a:t>
            </a:r>
          </a:p>
        </p:txBody>
      </p:sp>
      <p:sp>
        <p:nvSpPr>
          <p:cNvPr id="5" name="Content Placeholder 2"/>
          <p:cNvSpPr>
            <a:spLocks noGrp="1"/>
          </p:cNvSpPr>
          <p:nvPr>
            <p:ph idx="13"/>
          </p:nvPr>
        </p:nvSpPr>
        <p:spPr>
          <a:xfrm>
            <a:off x="2667000" y="1676400"/>
            <a:ext cx="2037471" cy="1107322"/>
          </a:xfrm>
          <a:solidFill>
            <a:srgbClr val="979F07"/>
          </a:solidFill>
        </p:spPr>
        <p:txBody>
          <a:bodyPr>
            <a:noAutofit/>
          </a:bodyPr>
          <a:lstStyle>
            <a:lvl1pPr marL="0" indent="0">
              <a:buFont typeface="+mj-lt"/>
              <a:buNone/>
              <a:defRPr sz="2000">
                <a:solidFill>
                  <a:schemeClr val="bg1"/>
                </a:solidFill>
              </a:defRPr>
            </a:lvl1pPr>
          </a:lstStyle>
          <a:p>
            <a:pPr lvl="0"/>
            <a:r>
              <a:rPr lang="en-US"/>
              <a:t>Click to edit Master text styles</a:t>
            </a:r>
          </a:p>
        </p:txBody>
      </p:sp>
      <p:sp>
        <p:nvSpPr>
          <p:cNvPr id="7" name="Content Placeholder 2"/>
          <p:cNvSpPr>
            <a:spLocks noGrp="1"/>
          </p:cNvSpPr>
          <p:nvPr>
            <p:ph idx="14"/>
          </p:nvPr>
        </p:nvSpPr>
        <p:spPr>
          <a:xfrm>
            <a:off x="4724400" y="1676400"/>
            <a:ext cx="2037471" cy="1107322"/>
          </a:xfrm>
          <a:solidFill>
            <a:srgbClr val="88A0B8"/>
          </a:solidFill>
        </p:spPr>
        <p:txBody>
          <a:bodyPr>
            <a:noAutofit/>
          </a:bodyPr>
          <a:lstStyle>
            <a:lvl1pPr marL="0" indent="0">
              <a:buFont typeface="+mj-lt"/>
              <a:buNone/>
              <a:defRPr sz="2000">
                <a:solidFill>
                  <a:schemeClr val="bg1"/>
                </a:solidFill>
              </a:defRPr>
            </a:lvl1pPr>
          </a:lstStyle>
          <a:p>
            <a:pPr lvl="0"/>
            <a:r>
              <a:rPr lang="en-US"/>
              <a:t>Click to edit Master text styles</a:t>
            </a:r>
          </a:p>
        </p:txBody>
      </p:sp>
      <p:sp>
        <p:nvSpPr>
          <p:cNvPr id="8" name="Content Placeholder 2"/>
          <p:cNvSpPr>
            <a:spLocks noGrp="1"/>
          </p:cNvSpPr>
          <p:nvPr>
            <p:ph idx="15"/>
          </p:nvPr>
        </p:nvSpPr>
        <p:spPr>
          <a:xfrm>
            <a:off x="6781800" y="1676400"/>
            <a:ext cx="2049194" cy="1113693"/>
          </a:xfrm>
          <a:solidFill>
            <a:srgbClr val="125E9F"/>
          </a:solidFill>
        </p:spPr>
        <p:txBody>
          <a:bodyPr>
            <a:noAutofit/>
          </a:bodyPr>
          <a:lstStyle>
            <a:lvl1pPr marL="0" indent="0">
              <a:buFont typeface="+mj-lt"/>
              <a:buNone/>
              <a:defRPr sz="2000">
                <a:solidFill>
                  <a:schemeClr val="bg1"/>
                </a:solidFill>
              </a:defRPr>
            </a:lvl1pPr>
          </a:lstStyle>
          <a:p>
            <a:pPr lvl="0"/>
            <a:r>
              <a:rPr lang="en-US"/>
              <a:t>Click to edit Master text styles</a:t>
            </a:r>
          </a:p>
        </p:txBody>
      </p:sp>
      <p:sp>
        <p:nvSpPr>
          <p:cNvPr id="9" name="Content Placeholder 2"/>
          <p:cNvSpPr>
            <a:spLocks noGrp="1"/>
          </p:cNvSpPr>
          <p:nvPr>
            <p:ph idx="16"/>
          </p:nvPr>
        </p:nvSpPr>
        <p:spPr>
          <a:xfrm>
            <a:off x="6781800" y="2819400"/>
            <a:ext cx="2037471" cy="1107322"/>
          </a:xfrm>
          <a:solidFill>
            <a:srgbClr val="DEDFE6"/>
          </a:solidFill>
        </p:spPr>
        <p:txBody>
          <a:bodyPr>
            <a:noAutofit/>
          </a:bodyPr>
          <a:lstStyle>
            <a:lvl1pPr marL="0" indent="0">
              <a:buFont typeface="+mj-lt"/>
              <a:buNone/>
              <a:defRPr sz="2000">
                <a:solidFill>
                  <a:srgbClr val="112E50"/>
                </a:solidFill>
              </a:defRPr>
            </a:lvl1pPr>
          </a:lstStyle>
          <a:p>
            <a:pPr lvl="0"/>
            <a:r>
              <a:rPr lang="en-US"/>
              <a:t>Click to edit Master text styles</a:t>
            </a:r>
          </a:p>
        </p:txBody>
      </p:sp>
      <p:sp>
        <p:nvSpPr>
          <p:cNvPr id="10" name="Content Placeholder 2"/>
          <p:cNvSpPr>
            <a:spLocks noGrp="1"/>
          </p:cNvSpPr>
          <p:nvPr>
            <p:ph idx="17"/>
          </p:nvPr>
        </p:nvSpPr>
        <p:spPr>
          <a:xfrm>
            <a:off x="609600" y="2819400"/>
            <a:ext cx="2037471" cy="1107322"/>
          </a:xfrm>
          <a:solidFill>
            <a:srgbClr val="979F07"/>
          </a:solidFill>
        </p:spPr>
        <p:txBody>
          <a:bodyPr>
            <a:noAutofit/>
          </a:bodyPr>
          <a:lstStyle>
            <a:lvl1pPr marL="0" indent="0">
              <a:buFont typeface="+mj-lt"/>
              <a:buNone/>
              <a:defRPr sz="2000">
                <a:solidFill>
                  <a:schemeClr val="bg1"/>
                </a:solidFill>
              </a:defRPr>
            </a:lvl1pPr>
          </a:lstStyle>
          <a:p>
            <a:pPr lvl="0"/>
            <a:r>
              <a:rPr lang="en-US"/>
              <a:t>Click to edit Master text styles</a:t>
            </a:r>
          </a:p>
        </p:txBody>
      </p:sp>
      <p:sp>
        <p:nvSpPr>
          <p:cNvPr id="11" name="Content Placeholder 2"/>
          <p:cNvSpPr>
            <a:spLocks noGrp="1"/>
          </p:cNvSpPr>
          <p:nvPr>
            <p:ph idx="18"/>
          </p:nvPr>
        </p:nvSpPr>
        <p:spPr>
          <a:xfrm>
            <a:off x="2667000" y="2819400"/>
            <a:ext cx="2037471" cy="1107322"/>
          </a:xfrm>
          <a:solidFill>
            <a:srgbClr val="88A0B8"/>
          </a:solidFill>
        </p:spPr>
        <p:txBody>
          <a:bodyPr>
            <a:noAutofit/>
          </a:bodyPr>
          <a:lstStyle>
            <a:lvl1pPr marL="0" indent="0">
              <a:buFont typeface="+mj-lt"/>
              <a:buNone/>
              <a:defRPr sz="2000">
                <a:solidFill>
                  <a:schemeClr val="bg1"/>
                </a:solidFill>
              </a:defRPr>
            </a:lvl1pPr>
          </a:lstStyle>
          <a:p>
            <a:pPr lvl="0"/>
            <a:r>
              <a:rPr lang="en-US"/>
              <a:t>Click to edit Master text styles</a:t>
            </a:r>
          </a:p>
        </p:txBody>
      </p:sp>
      <p:sp>
        <p:nvSpPr>
          <p:cNvPr id="12" name="Content Placeholder 2"/>
          <p:cNvSpPr>
            <a:spLocks noGrp="1"/>
          </p:cNvSpPr>
          <p:nvPr>
            <p:ph idx="19"/>
          </p:nvPr>
        </p:nvSpPr>
        <p:spPr>
          <a:xfrm>
            <a:off x="4724400" y="2819400"/>
            <a:ext cx="2049194" cy="1113693"/>
          </a:xfrm>
          <a:solidFill>
            <a:srgbClr val="125E9F"/>
          </a:solidFill>
        </p:spPr>
        <p:txBody>
          <a:bodyPr>
            <a:noAutofit/>
          </a:bodyPr>
          <a:lstStyle>
            <a:lvl1pPr marL="0" indent="0">
              <a:buFont typeface="+mj-lt"/>
              <a:buNone/>
              <a:defRPr sz="2000">
                <a:solidFill>
                  <a:schemeClr val="bg1"/>
                </a:solidFill>
              </a:defRPr>
            </a:lvl1pPr>
          </a:lstStyle>
          <a:p>
            <a:pPr lvl="0"/>
            <a:r>
              <a:rPr lang="en-US"/>
              <a:t>Click to edit Master text styles</a:t>
            </a:r>
          </a:p>
        </p:txBody>
      </p:sp>
      <p:sp>
        <p:nvSpPr>
          <p:cNvPr id="13" name="Content Placeholder 2"/>
          <p:cNvSpPr>
            <a:spLocks noGrp="1"/>
          </p:cNvSpPr>
          <p:nvPr>
            <p:ph idx="20"/>
          </p:nvPr>
        </p:nvSpPr>
        <p:spPr>
          <a:xfrm>
            <a:off x="4724400" y="3962400"/>
            <a:ext cx="2037471" cy="1107322"/>
          </a:xfrm>
          <a:solidFill>
            <a:srgbClr val="DEDFE6"/>
          </a:solidFill>
        </p:spPr>
        <p:txBody>
          <a:bodyPr>
            <a:noAutofit/>
          </a:bodyPr>
          <a:lstStyle>
            <a:lvl1pPr marL="0" indent="0">
              <a:buFont typeface="+mj-lt"/>
              <a:buNone/>
              <a:defRPr sz="2000">
                <a:solidFill>
                  <a:srgbClr val="112E50"/>
                </a:solidFill>
              </a:defRPr>
            </a:lvl1pPr>
          </a:lstStyle>
          <a:p>
            <a:pPr lvl="0"/>
            <a:r>
              <a:rPr lang="en-US"/>
              <a:t>Click to edit Master text styles</a:t>
            </a:r>
          </a:p>
        </p:txBody>
      </p:sp>
      <p:sp>
        <p:nvSpPr>
          <p:cNvPr id="14" name="Content Placeholder 2"/>
          <p:cNvSpPr>
            <a:spLocks noGrp="1"/>
          </p:cNvSpPr>
          <p:nvPr>
            <p:ph idx="21"/>
          </p:nvPr>
        </p:nvSpPr>
        <p:spPr>
          <a:xfrm>
            <a:off x="609600" y="3962400"/>
            <a:ext cx="2037471" cy="1107322"/>
          </a:xfrm>
          <a:solidFill>
            <a:srgbClr val="88A0B8"/>
          </a:solidFill>
        </p:spPr>
        <p:txBody>
          <a:bodyPr>
            <a:noAutofit/>
          </a:bodyPr>
          <a:lstStyle>
            <a:lvl1pPr marL="0" indent="0">
              <a:buFont typeface="+mj-lt"/>
              <a:buNone/>
              <a:defRPr sz="2000">
                <a:solidFill>
                  <a:schemeClr val="bg1"/>
                </a:solidFill>
              </a:defRPr>
            </a:lvl1pPr>
          </a:lstStyle>
          <a:p>
            <a:pPr lvl="0"/>
            <a:r>
              <a:rPr lang="en-US"/>
              <a:t>Click to edit Master text styles</a:t>
            </a:r>
          </a:p>
        </p:txBody>
      </p:sp>
      <p:sp>
        <p:nvSpPr>
          <p:cNvPr id="15" name="Content Placeholder 2"/>
          <p:cNvSpPr>
            <a:spLocks noGrp="1"/>
          </p:cNvSpPr>
          <p:nvPr>
            <p:ph idx="22"/>
          </p:nvPr>
        </p:nvSpPr>
        <p:spPr>
          <a:xfrm>
            <a:off x="2667000" y="3962400"/>
            <a:ext cx="2049194" cy="1113693"/>
          </a:xfrm>
          <a:solidFill>
            <a:srgbClr val="125E9F"/>
          </a:solidFill>
        </p:spPr>
        <p:txBody>
          <a:bodyPr>
            <a:noAutofit/>
          </a:bodyPr>
          <a:lstStyle>
            <a:lvl1pPr marL="0" indent="0">
              <a:buFont typeface="+mj-lt"/>
              <a:buNone/>
              <a:defRPr sz="2000">
                <a:solidFill>
                  <a:schemeClr val="bg1"/>
                </a:solidFill>
              </a:defRPr>
            </a:lvl1pPr>
          </a:lstStyle>
          <a:p>
            <a:pPr lvl="0"/>
            <a:r>
              <a:rPr lang="en-US"/>
              <a:t>Click to edit Master text styles</a:t>
            </a:r>
          </a:p>
        </p:txBody>
      </p:sp>
      <p:sp>
        <p:nvSpPr>
          <p:cNvPr id="16" name="Content Placeholder 2"/>
          <p:cNvSpPr>
            <a:spLocks noGrp="1"/>
          </p:cNvSpPr>
          <p:nvPr>
            <p:ph idx="23"/>
          </p:nvPr>
        </p:nvSpPr>
        <p:spPr>
          <a:xfrm>
            <a:off x="6781800" y="3962400"/>
            <a:ext cx="2037471" cy="1107322"/>
          </a:xfrm>
          <a:solidFill>
            <a:srgbClr val="979F07"/>
          </a:solidFill>
        </p:spPr>
        <p:txBody>
          <a:bodyPr>
            <a:noAutofit/>
          </a:bodyPr>
          <a:lstStyle>
            <a:lvl1pPr marL="0" indent="0">
              <a:buFont typeface="+mj-lt"/>
              <a:buNone/>
              <a:defRPr sz="2000">
                <a:solidFill>
                  <a:schemeClr val="bg1"/>
                </a:solidFill>
              </a:defRPr>
            </a:lvl1pPr>
          </a:lstStyle>
          <a:p>
            <a:pPr lvl="0"/>
            <a:r>
              <a:rPr lang="en-US"/>
              <a:t>Click to edit Master text styles</a:t>
            </a:r>
          </a:p>
        </p:txBody>
      </p:sp>
      <p:sp>
        <p:nvSpPr>
          <p:cNvPr id="17" name="Slide Number Placeholder 5"/>
          <p:cNvSpPr>
            <a:spLocks noGrp="1"/>
          </p:cNvSpPr>
          <p:nvPr>
            <p:ph type="sldNum" sz="quarter" idx="4"/>
          </p:nvPr>
        </p:nvSpPr>
        <p:spPr>
          <a:xfrm>
            <a:off x="8534400" y="304800"/>
            <a:ext cx="457200" cy="307777"/>
          </a:xfrm>
          <a:prstGeom prst="rect">
            <a:avLst/>
          </a:prstGeom>
          <a:noFill/>
          <a:ln>
            <a:noFill/>
          </a:ln>
        </p:spPr>
        <p:txBody>
          <a:bodyPr wrap="square" rtlCol="0">
            <a:spAutoFit/>
          </a:bodyPr>
          <a:lstStyle>
            <a:lvl1pPr>
              <a:defRPr lang="en-US" sz="1400" b="1" smtClean="0">
                <a:solidFill>
                  <a:schemeClr val="bg1"/>
                </a:solidFill>
                <a:latin typeface="Arial" pitchFamily="34" charset="0"/>
                <a:cs typeface="Arial" pitchFamily="34" charset="0"/>
              </a:defRPr>
            </a:lvl1pPr>
          </a:lstStyle>
          <a:p>
            <a:pPr algn="r"/>
            <a:fld id="{393CF724-F9E0-44B8-95BD-D38D8B22F53D}" type="slidenum">
              <a:rPr lang="es-ES" smtClean="0"/>
              <a:pPr algn="r"/>
              <a:t>‹#›</a:t>
            </a:fld>
            <a:endParaRPr lang="es-ES" dirty="0"/>
          </a:p>
        </p:txBody>
      </p:sp>
    </p:spTree>
    <p:extLst>
      <p:ext uri="{BB962C8B-B14F-4D97-AF65-F5344CB8AC3E}">
        <p14:creationId xmlns:p14="http://schemas.microsoft.com/office/powerpoint/2010/main" val="2231459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8534400" y="304800"/>
            <a:ext cx="457200" cy="307777"/>
          </a:xfrm>
          <a:prstGeom prst="rect">
            <a:avLst/>
          </a:prstGeom>
          <a:noFill/>
          <a:ln>
            <a:noFill/>
          </a:ln>
        </p:spPr>
        <p:txBody>
          <a:bodyPr wrap="square" rtlCol="0">
            <a:spAutoFit/>
          </a:bodyPr>
          <a:lstStyle>
            <a:lvl1pPr>
              <a:defRPr lang="en-US" sz="1400" b="1" smtClean="0">
                <a:solidFill>
                  <a:schemeClr val="bg1"/>
                </a:solidFill>
                <a:latin typeface="Arial" pitchFamily="34" charset="0"/>
                <a:cs typeface="Arial" pitchFamily="34" charset="0"/>
              </a:defRPr>
            </a:lvl1pPr>
          </a:lstStyle>
          <a:p>
            <a:pPr algn="r"/>
            <a:fld id="{393CF724-F9E0-44B8-95BD-D38D8B22F53D}" type="slidenum">
              <a:rPr lang="es-ES" smtClean="0"/>
              <a:pPr algn="r"/>
              <a:t>‹#›</a:t>
            </a:fld>
            <a:endParaRPr lang="es-ES" dirty="0"/>
          </a:p>
        </p:txBody>
      </p:sp>
    </p:spTree>
    <p:extLst>
      <p:ext uri="{BB962C8B-B14F-4D97-AF65-F5344CB8AC3E}">
        <p14:creationId xmlns:p14="http://schemas.microsoft.com/office/powerpoint/2010/main" val="810404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457200" y="1219201"/>
            <a:ext cx="4038600" cy="4906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1"/>
            <a:ext cx="4038600" cy="4906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8534400" y="304800"/>
            <a:ext cx="457200" cy="307777"/>
          </a:xfrm>
          <a:prstGeom prst="rect">
            <a:avLst/>
          </a:prstGeom>
          <a:noFill/>
          <a:ln>
            <a:noFill/>
          </a:ln>
        </p:spPr>
        <p:txBody>
          <a:bodyPr wrap="square" rtlCol="0">
            <a:spAutoFit/>
          </a:bodyPr>
          <a:lstStyle>
            <a:lvl1pPr>
              <a:defRPr lang="en-US" sz="1400" b="1" smtClean="0">
                <a:solidFill>
                  <a:schemeClr val="bg1"/>
                </a:solidFill>
                <a:latin typeface="Arial" pitchFamily="34" charset="0"/>
                <a:cs typeface="Arial" pitchFamily="34" charset="0"/>
              </a:defRPr>
            </a:lvl1pPr>
          </a:lstStyle>
          <a:p>
            <a:pPr algn="r"/>
            <a:fld id="{393CF724-F9E0-44B8-95BD-D38D8B22F53D}" type="slidenum">
              <a:rPr lang="es-ES" smtClean="0"/>
              <a:pPr algn="r"/>
              <a:t>‹#›</a:t>
            </a:fld>
            <a:endParaRPr lang="es-ES" dirty="0"/>
          </a:p>
        </p:txBody>
      </p:sp>
    </p:spTree>
    <p:extLst>
      <p:ext uri="{BB962C8B-B14F-4D97-AF65-F5344CB8AC3E}">
        <p14:creationId xmlns:p14="http://schemas.microsoft.com/office/powerpoint/2010/main" val="3807945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Text Placeholder 2"/>
          <p:cNvSpPr>
            <a:spLocks noGrp="1"/>
          </p:cNvSpPr>
          <p:nvPr>
            <p:ph type="body" idx="1"/>
          </p:nvPr>
        </p:nvSpPr>
        <p:spPr>
          <a:xfrm>
            <a:off x="457201" y="1219200"/>
            <a:ext cx="4040188" cy="9556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19200"/>
            <a:ext cx="4041775" cy="9556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0"/>
          </p:nvPr>
        </p:nvSpPr>
        <p:spPr>
          <a:xfrm>
            <a:off x="8534400" y="304800"/>
            <a:ext cx="457200" cy="307777"/>
          </a:xfrm>
          <a:prstGeom prst="rect">
            <a:avLst/>
          </a:prstGeom>
          <a:noFill/>
          <a:ln>
            <a:noFill/>
          </a:ln>
        </p:spPr>
        <p:txBody>
          <a:bodyPr wrap="square" rtlCol="0">
            <a:spAutoFit/>
          </a:bodyPr>
          <a:lstStyle>
            <a:lvl1pPr>
              <a:defRPr lang="en-US" sz="1400" b="1" smtClean="0">
                <a:solidFill>
                  <a:schemeClr val="bg1"/>
                </a:solidFill>
                <a:latin typeface="Arial" pitchFamily="34" charset="0"/>
                <a:cs typeface="Arial" pitchFamily="34" charset="0"/>
              </a:defRPr>
            </a:lvl1pPr>
          </a:lstStyle>
          <a:p>
            <a:pPr algn="r"/>
            <a:fld id="{393CF724-F9E0-44B8-95BD-D38D8B22F53D}" type="slidenum">
              <a:rPr lang="es-ES" smtClean="0"/>
              <a:pPr algn="r"/>
              <a:t>‹#›</a:t>
            </a:fld>
            <a:endParaRPr lang="es-ES" dirty="0"/>
          </a:p>
        </p:txBody>
      </p:sp>
    </p:spTree>
    <p:extLst>
      <p:ext uri="{BB962C8B-B14F-4D97-AF65-F5344CB8AC3E}">
        <p14:creationId xmlns:p14="http://schemas.microsoft.com/office/powerpoint/2010/main" val="1747852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5"/>
          <p:cNvSpPr>
            <a:spLocks noGrp="1"/>
          </p:cNvSpPr>
          <p:nvPr>
            <p:ph type="sldNum" sz="quarter" idx="4"/>
          </p:nvPr>
        </p:nvSpPr>
        <p:spPr>
          <a:xfrm>
            <a:off x="8534400" y="304800"/>
            <a:ext cx="457200" cy="307777"/>
          </a:xfrm>
          <a:prstGeom prst="rect">
            <a:avLst/>
          </a:prstGeom>
          <a:noFill/>
          <a:ln>
            <a:noFill/>
          </a:ln>
        </p:spPr>
        <p:txBody>
          <a:bodyPr wrap="square" rtlCol="0">
            <a:spAutoFit/>
          </a:bodyPr>
          <a:lstStyle>
            <a:lvl1pPr>
              <a:defRPr lang="en-US" sz="1400" b="1" smtClean="0">
                <a:solidFill>
                  <a:schemeClr val="bg1"/>
                </a:solidFill>
                <a:latin typeface="Arial" pitchFamily="34" charset="0"/>
                <a:cs typeface="Arial" pitchFamily="34" charset="0"/>
              </a:defRPr>
            </a:lvl1pPr>
          </a:lstStyle>
          <a:p>
            <a:pPr algn="r"/>
            <a:fld id="{393CF724-F9E0-44B8-95BD-D38D8B22F53D}" type="slidenum">
              <a:rPr lang="es-ES" smtClean="0"/>
              <a:pPr algn="r"/>
              <a:t>‹#›</a:t>
            </a:fld>
            <a:endParaRPr lang="es-ES" dirty="0"/>
          </a:p>
        </p:txBody>
      </p:sp>
    </p:spTree>
    <p:extLst>
      <p:ext uri="{BB962C8B-B14F-4D97-AF65-F5344CB8AC3E}">
        <p14:creationId xmlns:p14="http://schemas.microsoft.com/office/powerpoint/2010/main" val="397075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1200" y="-309265"/>
            <a:ext cx="6477000" cy="1169551"/>
          </a:xfrm>
        </p:spPr>
        <p:txBody>
          <a:bodyPr anchor="b"/>
          <a:lstStyle>
            <a:lvl1pPr algn="l">
              <a:defRPr sz="3500" b="1"/>
            </a:lvl1pPr>
          </a:lstStyle>
          <a:p>
            <a:r>
              <a:rPr lang="en-US"/>
              <a:t>Click to edit Master title style</a:t>
            </a:r>
          </a:p>
        </p:txBody>
      </p:sp>
      <p:sp>
        <p:nvSpPr>
          <p:cNvPr id="3" name="Content Placeholder 2"/>
          <p:cNvSpPr>
            <a:spLocks noGrp="1"/>
          </p:cNvSpPr>
          <p:nvPr>
            <p:ph idx="1"/>
          </p:nvPr>
        </p:nvSpPr>
        <p:spPr>
          <a:xfrm>
            <a:off x="3575050" y="1219200"/>
            <a:ext cx="5111751" cy="46482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205843"/>
            <a:ext cx="3008313" cy="46615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4"/>
          </p:nvPr>
        </p:nvSpPr>
        <p:spPr>
          <a:xfrm>
            <a:off x="8534400" y="304800"/>
            <a:ext cx="457200" cy="307777"/>
          </a:xfrm>
          <a:prstGeom prst="rect">
            <a:avLst/>
          </a:prstGeom>
          <a:noFill/>
          <a:ln>
            <a:noFill/>
          </a:ln>
        </p:spPr>
        <p:txBody>
          <a:bodyPr wrap="square" rtlCol="0">
            <a:spAutoFit/>
          </a:bodyPr>
          <a:lstStyle>
            <a:lvl1pPr>
              <a:defRPr lang="en-US" sz="1400" b="1" smtClean="0">
                <a:solidFill>
                  <a:schemeClr val="bg1"/>
                </a:solidFill>
                <a:latin typeface="Arial" pitchFamily="34" charset="0"/>
                <a:cs typeface="Arial" pitchFamily="34" charset="0"/>
              </a:defRPr>
            </a:lvl1pPr>
          </a:lstStyle>
          <a:p>
            <a:pPr algn="r"/>
            <a:fld id="{393CF724-F9E0-44B8-95BD-D38D8B22F53D}" type="slidenum">
              <a:rPr lang="es-ES" smtClean="0"/>
              <a:pPr algn="r"/>
              <a:t>‹#›</a:t>
            </a:fld>
            <a:endParaRPr lang="es-ES" dirty="0"/>
          </a:p>
        </p:txBody>
      </p:sp>
    </p:spTree>
    <p:extLst>
      <p:ext uri="{BB962C8B-B14F-4D97-AF65-F5344CB8AC3E}">
        <p14:creationId xmlns:p14="http://schemas.microsoft.com/office/powerpoint/2010/main" val="697937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0" y="4861510"/>
            <a:ext cx="6019800" cy="415400"/>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487488" y="990600"/>
            <a:ext cx="6056312"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524000" y="5257800"/>
            <a:ext cx="6019800" cy="5191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4"/>
          </p:nvPr>
        </p:nvSpPr>
        <p:spPr>
          <a:xfrm>
            <a:off x="8534400" y="304800"/>
            <a:ext cx="457200" cy="307777"/>
          </a:xfrm>
          <a:prstGeom prst="rect">
            <a:avLst/>
          </a:prstGeom>
          <a:noFill/>
          <a:ln>
            <a:noFill/>
          </a:ln>
        </p:spPr>
        <p:txBody>
          <a:bodyPr wrap="square" rtlCol="0">
            <a:spAutoFit/>
          </a:bodyPr>
          <a:lstStyle>
            <a:lvl1pPr>
              <a:defRPr lang="en-US" sz="1400" b="1" smtClean="0">
                <a:solidFill>
                  <a:schemeClr val="bg1"/>
                </a:solidFill>
                <a:latin typeface="Arial" pitchFamily="34" charset="0"/>
                <a:cs typeface="Arial" pitchFamily="34" charset="0"/>
              </a:defRPr>
            </a:lvl1pPr>
          </a:lstStyle>
          <a:p>
            <a:pPr algn="r"/>
            <a:fld id="{393CF724-F9E0-44B8-95BD-D38D8B22F53D}" type="slidenum">
              <a:rPr lang="es-ES" smtClean="0"/>
              <a:pPr algn="r"/>
              <a:t>‹#›</a:t>
            </a:fld>
            <a:endParaRPr lang="es-ES" dirty="0"/>
          </a:p>
        </p:txBody>
      </p:sp>
    </p:spTree>
    <p:extLst>
      <p:ext uri="{BB962C8B-B14F-4D97-AF65-F5344CB8AC3E}">
        <p14:creationId xmlns:p14="http://schemas.microsoft.com/office/powerpoint/2010/main" val="3761122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4800" y="76199"/>
            <a:ext cx="1524000" cy="838711"/>
          </a:xfrm>
          <a:prstGeom prst="rect">
            <a:avLst/>
          </a:prstGeom>
        </p:spPr>
      </p:pic>
      <p:sp>
        <p:nvSpPr>
          <p:cNvPr id="5" name="Snip Diagonal Corner Rectangle 4"/>
          <p:cNvSpPr/>
          <p:nvPr/>
        </p:nvSpPr>
        <p:spPr>
          <a:xfrm>
            <a:off x="8458200" y="304800"/>
            <a:ext cx="609600" cy="381000"/>
          </a:xfrm>
          <a:prstGeom prst="snip2DiagRect">
            <a:avLst/>
          </a:prstGeom>
          <a:solidFill>
            <a:srgbClr val="12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angle 6"/>
          <p:cNvSpPr/>
          <p:nvPr/>
        </p:nvSpPr>
        <p:spPr>
          <a:xfrm>
            <a:off x="0" y="6400800"/>
            <a:ext cx="3200400" cy="457200"/>
          </a:xfrm>
          <a:prstGeom prst="rect">
            <a:avLst/>
          </a:prstGeom>
          <a:solidFill>
            <a:srgbClr val="DEDF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angle 12"/>
          <p:cNvSpPr/>
          <p:nvPr/>
        </p:nvSpPr>
        <p:spPr>
          <a:xfrm>
            <a:off x="2971800" y="6400800"/>
            <a:ext cx="3200400" cy="457200"/>
          </a:xfrm>
          <a:prstGeom prst="rect">
            <a:avLst/>
          </a:prstGeom>
          <a:solidFill>
            <a:srgbClr val="979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angle 13"/>
          <p:cNvSpPr/>
          <p:nvPr/>
        </p:nvSpPr>
        <p:spPr>
          <a:xfrm>
            <a:off x="6172200" y="6400800"/>
            <a:ext cx="2971800" cy="457200"/>
          </a:xfrm>
          <a:prstGeom prst="rect">
            <a:avLst/>
          </a:prstGeom>
          <a:solidFill>
            <a:srgbClr val="88A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Placeholder 1"/>
          <p:cNvSpPr>
            <a:spLocks noGrp="1"/>
          </p:cNvSpPr>
          <p:nvPr>
            <p:ph type="title"/>
          </p:nvPr>
        </p:nvSpPr>
        <p:spPr>
          <a:xfrm>
            <a:off x="1828800" y="304800"/>
            <a:ext cx="6553200" cy="630942"/>
          </a:xfrm>
          <a:prstGeom prst="rect">
            <a:avLst/>
          </a:prstGeom>
          <a:noFill/>
          <a:ln>
            <a:noFill/>
          </a:ln>
        </p:spPr>
        <p:txBody>
          <a:bodyPr wrap="square" rtlCol="0">
            <a:spAutoFit/>
          </a:bodyPr>
          <a:lstStyle/>
          <a:p>
            <a:pPr marL="0" lvl="0" algn="l"/>
            <a:r>
              <a:rPr lang="en-US" dirty="0"/>
              <a:t>Click to edit Master title style</a:t>
            </a:r>
          </a:p>
        </p:txBody>
      </p:sp>
      <p:sp>
        <p:nvSpPr>
          <p:cNvPr id="3" name="Text Placeholder 2"/>
          <p:cNvSpPr>
            <a:spLocks noGrp="1"/>
          </p:cNvSpPr>
          <p:nvPr>
            <p:ph type="body" idx="1"/>
          </p:nvPr>
        </p:nvSpPr>
        <p:spPr>
          <a:xfrm>
            <a:off x="457200" y="1143001"/>
            <a:ext cx="8229600" cy="4724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534400" y="304800"/>
            <a:ext cx="457200" cy="307777"/>
          </a:xfrm>
          <a:prstGeom prst="rect">
            <a:avLst/>
          </a:prstGeom>
          <a:noFill/>
          <a:ln>
            <a:noFill/>
          </a:ln>
        </p:spPr>
        <p:txBody>
          <a:bodyPr wrap="square" rtlCol="0">
            <a:spAutoFit/>
          </a:bodyPr>
          <a:lstStyle>
            <a:lvl1pPr>
              <a:defRPr lang="en-US" sz="1400" b="1" smtClean="0">
                <a:solidFill>
                  <a:schemeClr val="bg1"/>
                </a:solidFill>
                <a:latin typeface="Arial" pitchFamily="34" charset="0"/>
                <a:cs typeface="Arial" pitchFamily="34" charset="0"/>
              </a:defRPr>
            </a:lvl1pPr>
          </a:lstStyle>
          <a:p>
            <a:pPr algn="r"/>
            <a:fld id="{393CF724-F9E0-44B8-95BD-D38D8B22F53D}" type="slidenum">
              <a:rPr lang="es-ES" smtClean="0"/>
              <a:pPr algn="r"/>
              <a:t>‹#›</a:t>
            </a:fld>
            <a:endParaRPr lang="es-ES" dirty="0"/>
          </a:p>
        </p:txBody>
      </p:sp>
      <p:sp>
        <p:nvSpPr>
          <p:cNvPr id="12" name="Footer Placeholder 4"/>
          <p:cNvSpPr txBox="1">
            <a:spLocks/>
          </p:cNvSpPr>
          <p:nvPr/>
        </p:nvSpPr>
        <p:spPr>
          <a:xfrm>
            <a:off x="2991729" y="6545757"/>
            <a:ext cx="3180471" cy="276999"/>
          </a:xfrm>
          <a:prstGeom prst="rect">
            <a:avLst/>
          </a:prstGeom>
          <a:noFill/>
          <a:ln>
            <a:noFill/>
          </a:ln>
        </p:spPr>
        <p:txBody>
          <a:bodyPr wrap="square" rtlCol="0">
            <a:spAutoFit/>
          </a:bodyPr>
          <a:lstStyle>
            <a:defPPr>
              <a:defRPr lang="en-US"/>
            </a:defPPr>
            <a:lvl1pPr marL="0" algn="ctr" defTabSz="914400" rtl="0" eaLnBrk="1" latinLnBrk="0" hangingPunct="1">
              <a:defRPr lang="en-US" sz="1400" b="0" kern="1200">
                <a:solidFill>
                  <a:srgbClr val="112E50"/>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200" dirty="0">
                <a:solidFill>
                  <a:schemeClr val="bg1"/>
                </a:solidFill>
              </a:rPr>
              <a:t>ALBA Active 3HC Project</a:t>
            </a:r>
          </a:p>
        </p:txBody>
      </p:sp>
      <p:sp>
        <p:nvSpPr>
          <p:cNvPr id="15" name="Footer Placeholder 4"/>
          <p:cNvSpPr txBox="1">
            <a:spLocks/>
          </p:cNvSpPr>
          <p:nvPr/>
        </p:nvSpPr>
        <p:spPr>
          <a:xfrm>
            <a:off x="6152271" y="6544267"/>
            <a:ext cx="2971800" cy="307777"/>
          </a:xfrm>
          <a:prstGeom prst="rect">
            <a:avLst/>
          </a:prstGeom>
          <a:noFill/>
          <a:ln>
            <a:noFill/>
          </a:ln>
        </p:spPr>
        <p:txBody>
          <a:bodyPr wrap="square" rtlCol="0">
            <a:spAutoFit/>
          </a:bodyPr>
          <a:lstStyle>
            <a:defPPr>
              <a:defRPr lang="en-US"/>
            </a:defPPr>
            <a:lvl1pPr marL="0" algn="ctr" defTabSz="914400" rtl="0" eaLnBrk="1" latinLnBrk="0" hangingPunct="1">
              <a:defRPr lang="en-US" sz="1400" b="0" kern="1200">
                <a:solidFill>
                  <a:srgbClr val="112E50"/>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chemeClr val="bg1"/>
                </a:solidFill>
              </a:rPr>
              <a:t>ESLS</a:t>
            </a:r>
            <a:r>
              <a:rPr lang="es-ES" baseline="0" dirty="0">
                <a:solidFill>
                  <a:schemeClr val="bg1"/>
                </a:solidFill>
              </a:rPr>
              <a:t> – </a:t>
            </a:r>
            <a:r>
              <a:rPr lang="es-ES" baseline="0" dirty="0" err="1">
                <a:solidFill>
                  <a:schemeClr val="bg1"/>
                </a:solidFill>
              </a:rPr>
              <a:t>December</a:t>
            </a:r>
            <a:r>
              <a:rPr lang="es-ES" baseline="0" dirty="0">
                <a:solidFill>
                  <a:schemeClr val="bg1"/>
                </a:solidFill>
              </a:rPr>
              <a:t> </a:t>
            </a:r>
            <a:r>
              <a:rPr lang="es-ES" dirty="0">
                <a:solidFill>
                  <a:schemeClr val="bg1"/>
                </a:solidFill>
              </a:rPr>
              <a:t>2020</a:t>
            </a:r>
          </a:p>
        </p:txBody>
      </p:sp>
      <p:pic>
        <p:nvPicPr>
          <p:cNvPr id="17" name="Picture 16"/>
          <p:cNvPicPr/>
          <p:nvPr/>
        </p:nvPicPr>
        <p:blipFill>
          <a:blip r:embed="rId14" cstate="print">
            <a:extLst>
              <a:ext uri="{28A0092B-C50C-407E-A947-70E740481C1C}">
                <a14:useLocalDpi xmlns:a14="http://schemas.microsoft.com/office/drawing/2010/main" val="0"/>
              </a:ext>
            </a:extLst>
          </a:blip>
          <a:stretch>
            <a:fillRect/>
          </a:stretch>
        </p:blipFill>
        <p:spPr>
          <a:xfrm>
            <a:off x="76200" y="6438900"/>
            <a:ext cx="1371600" cy="384810"/>
          </a:xfrm>
          <a:prstGeom prst="rect">
            <a:avLst/>
          </a:prstGeom>
        </p:spPr>
      </p:pic>
      <p:pic>
        <p:nvPicPr>
          <p:cNvPr id="18" name="Picture 17"/>
          <p:cNvPicPr/>
          <p:nvPr/>
        </p:nvPicPr>
        <p:blipFill>
          <a:blip r:embed="rId15" cstate="print">
            <a:extLst>
              <a:ext uri="{28A0092B-C50C-407E-A947-70E740481C1C}">
                <a14:useLocalDpi xmlns:a14="http://schemas.microsoft.com/office/drawing/2010/main" val="0"/>
              </a:ext>
            </a:extLst>
          </a:blip>
          <a:stretch>
            <a:fillRect/>
          </a:stretch>
        </p:blipFill>
        <p:spPr>
          <a:xfrm>
            <a:off x="1524000" y="6438900"/>
            <a:ext cx="1310640" cy="388620"/>
          </a:xfrm>
          <a:prstGeom prst="rect">
            <a:avLst/>
          </a:prstGeom>
        </p:spPr>
      </p:pic>
      <p:pic>
        <p:nvPicPr>
          <p:cNvPr id="20" name="Picture 19"/>
          <p:cNvPicPr/>
          <p:nvPr userDrawn="1"/>
        </p:nvPicPr>
        <p:blipFill>
          <a:blip r:embed="rId16" cstate="print">
            <a:extLst>
              <a:ext uri="{28A0092B-C50C-407E-A947-70E740481C1C}">
                <a14:useLocalDpi xmlns:a14="http://schemas.microsoft.com/office/drawing/2010/main" val="0"/>
              </a:ext>
            </a:extLst>
          </a:blip>
          <a:stretch>
            <a:fillRect/>
          </a:stretch>
        </p:blipFill>
        <p:spPr>
          <a:xfrm>
            <a:off x="1806858" y="152400"/>
            <a:ext cx="1164941" cy="609600"/>
          </a:xfrm>
          <a:prstGeom prst="rect">
            <a:avLst/>
          </a:prstGeom>
        </p:spPr>
      </p:pic>
    </p:spTree>
    <p:extLst>
      <p:ext uri="{BB962C8B-B14F-4D97-AF65-F5344CB8AC3E}">
        <p14:creationId xmlns:p14="http://schemas.microsoft.com/office/powerpoint/2010/main" val="4110430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2" r:id="rId5"/>
    <p:sldLayoutId id="2147483653" r:id="rId6"/>
    <p:sldLayoutId id="2147483655" r:id="rId7"/>
    <p:sldLayoutId id="2147483656" r:id="rId8"/>
    <p:sldLayoutId id="2147483657" r:id="rId9"/>
    <p:sldLayoutId id="2147483659" r:id="rId10"/>
    <p:sldLayoutId id="2147483662" r:id="rId11"/>
  </p:sldLayoutIdLst>
  <p:hf hdr="0" ftr="0" dt="0"/>
  <p:txStyles>
    <p:titleStyle>
      <a:lvl1pPr algn="ctr" defTabSz="914400" rtl="0" eaLnBrk="1" latinLnBrk="0" hangingPunct="1">
        <a:spcBef>
          <a:spcPct val="0"/>
        </a:spcBef>
        <a:buNone/>
        <a:defRPr lang="en-US" sz="3500" b="1" kern="1200" smtClean="0">
          <a:solidFill>
            <a:srgbClr val="112E50"/>
          </a:solidFill>
          <a:latin typeface="Arial" pitchFamily="34" charset="0"/>
          <a:ea typeface="+mn-ea"/>
          <a:cs typeface="Arial" pitchFamily="34" charset="0"/>
        </a:defRPr>
      </a:lvl1pPr>
    </p:titleStyle>
    <p:bodyStyle>
      <a:lvl1pPr marL="342900" indent="-342900" algn="l" defTabSz="914400" rtl="0" eaLnBrk="1" latinLnBrk="0" hangingPunct="1">
        <a:spcBef>
          <a:spcPct val="20000"/>
        </a:spcBef>
        <a:buClr>
          <a:srgbClr val="959F38"/>
        </a:buClr>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88A0B8"/>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67" b="3935"/>
          <a:stretch/>
        </p:blipFill>
        <p:spPr bwMode="auto">
          <a:xfrm>
            <a:off x="4495800" y="1981200"/>
            <a:ext cx="4359166" cy="4091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9 CuadroTexto"/>
          <p:cNvSpPr txBox="1">
            <a:spLocks noChangeArrowheads="1"/>
          </p:cNvSpPr>
          <p:nvPr/>
        </p:nvSpPr>
        <p:spPr bwMode="auto">
          <a:xfrm>
            <a:off x="365234" y="914400"/>
            <a:ext cx="8397766" cy="1954381"/>
          </a:xfrm>
          <a:prstGeom prst="rect">
            <a:avLst/>
          </a:prstGeom>
          <a:noFill/>
          <a:ln w="9525">
            <a:noFill/>
            <a:miter lim="800000"/>
            <a:headEnd/>
            <a:tailEnd/>
          </a:ln>
        </p:spPr>
        <p:txBody>
          <a:bodyPr wrap="square">
            <a:spAutoFit/>
          </a:bodyPr>
          <a:lstStyle/>
          <a:p>
            <a:pPr>
              <a:defRPr/>
            </a:pPr>
            <a:r>
              <a:rPr lang="en-US" sz="3200" b="1" dirty="0">
                <a:solidFill>
                  <a:srgbClr val="002060"/>
                </a:solidFill>
                <a:latin typeface="Arial" pitchFamily="34" charset="0"/>
                <a:cs typeface="Arial" pitchFamily="34" charset="0"/>
              </a:rPr>
              <a:t>ALBA 3rd Harmonic Active Cavity Project: Prototype and test collaboration with BESSY and DESY</a:t>
            </a:r>
            <a:r>
              <a:rPr lang="es-ES" altLang="en-US" sz="2500" i="1" dirty="0">
                <a:latin typeface="Arial" panose="020B0604020202020204" pitchFamily="34" charset="0"/>
                <a:cs typeface="Arial" panose="020B0604020202020204" pitchFamily="34" charset="0"/>
              </a:rPr>
              <a:t>						</a:t>
            </a:r>
            <a:endParaRPr lang="es-ES" altLang="en-US" sz="4000" dirty="0">
              <a:latin typeface="Arial" charset="0"/>
            </a:endParaRPr>
          </a:p>
        </p:txBody>
      </p:sp>
      <p:sp>
        <p:nvSpPr>
          <p:cNvPr id="2" name="Slide Number Placeholder 1"/>
          <p:cNvSpPr>
            <a:spLocks noGrp="1"/>
          </p:cNvSpPr>
          <p:nvPr>
            <p:ph type="sldNum" sz="quarter" idx="4"/>
          </p:nvPr>
        </p:nvSpPr>
        <p:spPr/>
        <p:txBody>
          <a:bodyPr/>
          <a:lstStyle/>
          <a:p>
            <a:pPr algn="r"/>
            <a:fld id="{393CF724-F9E0-44B8-95BD-D38D8B22F53D}" type="slidenum">
              <a:rPr lang="es-ES" smtClean="0"/>
              <a:pPr algn="r"/>
              <a:t>1</a:t>
            </a:fld>
            <a:endParaRPr lang="es-ES" dirty="0"/>
          </a:p>
        </p:txBody>
      </p:sp>
      <p:sp>
        <p:nvSpPr>
          <p:cNvPr id="5" name="9 CuadroTexto"/>
          <p:cNvSpPr txBox="1">
            <a:spLocks noChangeArrowheads="1"/>
          </p:cNvSpPr>
          <p:nvPr/>
        </p:nvSpPr>
        <p:spPr bwMode="auto">
          <a:xfrm>
            <a:off x="457200" y="3810000"/>
            <a:ext cx="3979479" cy="2246769"/>
          </a:xfrm>
          <a:prstGeom prst="rect">
            <a:avLst/>
          </a:prstGeom>
          <a:noFill/>
          <a:ln w="9525">
            <a:noFill/>
            <a:miter lim="800000"/>
            <a:headEnd/>
            <a:tailEnd/>
          </a:ln>
        </p:spPr>
        <p:txBody>
          <a:bodyPr wrap="square">
            <a:spAutoFit/>
          </a:bodyPr>
          <a:lstStyle/>
          <a:p>
            <a:pPr>
              <a:defRPr/>
            </a:pPr>
            <a:r>
              <a:rPr lang="en-US" altLang="en-US" sz="2000" b="1" dirty="0">
                <a:solidFill>
                  <a:srgbClr val="002060"/>
                </a:solidFill>
                <a:latin typeface="Arial" pitchFamily="34" charset="0"/>
                <a:cs typeface="Arial" pitchFamily="34" charset="0"/>
              </a:rPr>
              <a:t>Angela Salom </a:t>
            </a:r>
          </a:p>
          <a:p>
            <a:pPr>
              <a:defRPr/>
            </a:pPr>
            <a:r>
              <a:rPr lang="en-US" altLang="en-US" sz="2000" b="1" dirty="0">
                <a:solidFill>
                  <a:srgbClr val="002060"/>
                </a:solidFill>
                <a:latin typeface="Arial" pitchFamily="34" charset="0"/>
                <a:cs typeface="Arial" pitchFamily="34" charset="0"/>
              </a:rPr>
              <a:t>on behalf of RF Group</a:t>
            </a:r>
            <a:r>
              <a:rPr lang="es-ES" altLang="en-US" sz="2000" b="1" dirty="0">
                <a:solidFill>
                  <a:srgbClr val="002060"/>
                </a:solidFill>
                <a:latin typeface="Arial" pitchFamily="34" charset="0"/>
                <a:cs typeface="Arial" pitchFamily="34" charset="0"/>
              </a:rPr>
              <a:t>:</a:t>
            </a:r>
          </a:p>
          <a:p>
            <a:pPr>
              <a:defRPr/>
            </a:pPr>
            <a:endParaRPr lang="es-ES" altLang="en-US" sz="2000" b="1" i="1" dirty="0">
              <a:solidFill>
                <a:srgbClr val="002060"/>
              </a:solidFill>
              <a:latin typeface="Arial" pitchFamily="34" charset="0"/>
              <a:cs typeface="Arial" pitchFamily="34" charset="0"/>
            </a:endParaRPr>
          </a:p>
          <a:p>
            <a:pPr>
              <a:defRPr/>
            </a:pPr>
            <a:r>
              <a:rPr lang="es-ES" altLang="en-US" sz="2000" b="1" i="1" dirty="0">
                <a:solidFill>
                  <a:srgbClr val="002060"/>
                </a:solidFill>
                <a:latin typeface="Arial" pitchFamily="34" charset="0"/>
                <a:cs typeface="Arial" pitchFamily="34" charset="0"/>
              </a:rPr>
              <a:t>Francis Pérez, Beatriz Bravo*, Jesús Ocampo, Pol Solans, Agustín Gómez and Ignasi Bellafont</a:t>
            </a:r>
            <a:r>
              <a:rPr lang="es-ES" altLang="en-US" sz="2000" b="1" i="1" dirty="0">
                <a:latin typeface="Arial" panose="020B0604020202020204" pitchFamily="34" charset="0"/>
                <a:cs typeface="Arial" panose="020B0604020202020204" pitchFamily="34" charset="0"/>
              </a:rPr>
              <a:t>	</a:t>
            </a:r>
            <a:r>
              <a:rPr lang="es-ES" altLang="en-US" sz="2000" i="1" dirty="0">
                <a:latin typeface="Arial" panose="020B0604020202020204" pitchFamily="34" charset="0"/>
                <a:cs typeface="Arial" panose="020B0604020202020204" pitchFamily="34" charset="0"/>
              </a:rPr>
              <a:t>	</a:t>
            </a:r>
            <a:endParaRPr lang="es-ES" altLang="en-US" sz="2000" dirty="0">
              <a:latin typeface="Arial" charset="0"/>
            </a:endParaRPr>
          </a:p>
        </p:txBody>
      </p:sp>
      <p:pic>
        <p:nvPicPr>
          <p:cNvPr id="11" name="Picture 10"/>
          <p:cNvPicPr/>
          <p:nvPr/>
        </p:nvPicPr>
        <p:blipFill>
          <a:blip r:embed="rId4" cstate="print">
            <a:extLst>
              <a:ext uri="{28A0092B-C50C-407E-A947-70E740481C1C}">
                <a14:useLocalDpi xmlns:a14="http://schemas.microsoft.com/office/drawing/2010/main" val="0"/>
              </a:ext>
            </a:extLst>
          </a:blip>
          <a:stretch>
            <a:fillRect/>
          </a:stretch>
        </p:blipFill>
        <p:spPr>
          <a:xfrm>
            <a:off x="1806858" y="152400"/>
            <a:ext cx="1164941" cy="609600"/>
          </a:xfrm>
          <a:prstGeom prst="rect">
            <a:avLst/>
          </a:prstGeom>
        </p:spPr>
      </p:pic>
    </p:spTree>
    <p:extLst>
      <p:ext uri="{BB962C8B-B14F-4D97-AF65-F5344CB8AC3E}">
        <p14:creationId xmlns:p14="http://schemas.microsoft.com/office/powerpoint/2010/main" val="2314972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32138" y="1444625"/>
            <a:ext cx="2805112" cy="4864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08" name="TextBox 3"/>
          <p:cNvSpPr txBox="1">
            <a:spLocks noChangeArrowheads="1"/>
          </p:cNvSpPr>
          <p:nvPr/>
        </p:nvSpPr>
        <p:spPr bwMode="auto">
          <a:xfrm>
            <a:off x="654942" y="1076325"/>
            <a:ext cx="3743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latin typeface="+mj-lt"/>
                <a:cs typeface="Arial" pitchFamily="34" charset="0"/>
              </a:rPr>
              <a:t>Fundamental mode (1.5 GHz</a:t>
            </a:r>
            <a:r>
              <a:rPr lang="en-US" altLang="en-US" sz="1800" b="1" dirty="0">
                <a:cs typeface="Arial" pitchFamily="34" charset="0"/>
              </a:rPr>
              <a:t>)</a:t>
            </a:r>
          </a:p>
        </p:txBody>
      </p:sp>
      <p:sp>
        <p:nvSpPr>
          <p:cNvPr id="25609" name="TextBox 8"/>
          <p:cNvSpPr txBox="1">
            <a:spLocks noChangeArrowheads="1"/>
          </p:cNvSpPr>
          <p:nvPr/>
        </p:nvSpPr>
        <p:spPr bwMode="auto">
          <a:xfrm>
            <a:off x="5808663" y="1076325"/>
            <a:ext cx="3095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latin typeface="+mj-lt"/>
                <a:cs typeface="Arial" pitchFamily="34" charset="0"/>
              </a:rPr>
              <a:t>HOM (1.86 GHz)</a:t>
            </a:r>
          </a:p>
        </p:txBody>
      </p:sp>
      <p:sp>
        <p:nvSpPr>
          <p:cNvPr id="7" name="Slide Number Placeholder 6"/>
          <p:cNvSpPr>
            <a:spLocks noGrp="1"/>
          </p:cNvSpPr>
          <p:nvPr>
            <p:ph type="sldNum" sz="quarter" idx="12"/>
          </p:nvPr>
        </p:nvSpPr>
        <p:spPr/>
        <p:txBody>
          <a:bodyPr/>
          <a:lstStyle/>
          <a:p>
            <a:fld id="{5C637E73-E223-4201-B4FF-FA293B8FED04}" type="slidenum">
              <a:rPr lang="en-US" smtClean="0"/>
              <a:t>10</a:t>
            </a:fld>
            <a:endParaRPr lang="en-US"/>
          </a:p>
        </p:txBody>
      </p:sp>
      <p:pic>
        <p:nvPicPr>
          <p:cNvPr id="4" name="Imagen 3" descr="Imagen que contiene Interfaz de usuario gráfica&#10;&#10;Descripción generada automáticamente">
            <a:extLst>
              <a:ext uri="{FF2B5EF4-FFF2-40B4-BE49-F238E27FC236}">
                <a16:creationId xmlns:a16="http://schemas.microsoft.com/office/drawing/2014/main" id="{394BFC66-F73D-4579-8C76-C07DEB7292D0}"/>
              </a:ext>
            </a:extLst>
          </p:cNvPr>
          <p:cNvPicPr>
            <a:picLocks noChangeAspect="1"/>
          </p:cNvPicPr>
          <p:nvPr/>
        </p:nvPicPr>
        <p:blipFill rotWithShape="1">
          <a:blip r:embed="rId2">
            <a:extLst>
              <a:ext uri="{28A0092B-C50C-407E-A947-70E740481C1C}">
                <a14:useLocalDpi xmlns:a14="http://schemas.microsoft.com/office/drawing/2010/main" val="0"/>
              </a:ext>
            </a:extLst>
          </a:blip>
          <a:srcRect l="33930"/>
          <a:stretch/>
        </p:blipFill>
        <p:spPr>
          <a:xfrm>
            <a:off x="654942" y="1444625"/>
            <a:ext cx="3054814" cy="4689188"/>
          </a:xfrm>
          <a:prstGeom prst="rect">
            <a:avLst/>
          </a:prstGeom>
        </p:spPr>
      </p:pic>
      <p:pic>
        <p:nvPicPr>
          <p:cNvPr id="9" name="Imagen 8" descr="Imagen que contiene Interfaz de usuario gráfica&#10;&#10;Descripción generada automáticamente">
            <a:extLst>
              <a:ext uri="{FF2B5EF4-FFF2-40B4-BE49-F238E27FC236}">
                <a16:creationId xmlns:a16="http://schemas.microsoft.com/office/drawing/2014/main" id="{E35B2C8E-DA93-4CF2-8D52-0F83195BEDF2}"/>
              </a:ext>
            </a:extLst>
          </p:cNvPr>
          <p:cNvPicPr>
            <a:picLocks noChangeAspect="1"/>
          </p:cNvPicPr>
          <p:nvPr/>
        </p:nvPicPr>
        <p:blipFill rotWithShape="1">
          <a:blip r:embed="rId3">
            <a:extLst>
              <a:ext uri="{28A0092B-C50C-407E-A947-70E740481C1C}">
                <a14:useLocalDpi xmlns:a14="http://schemas.microsoft.com/office/drawing/2010/main" val="0"/>
              </a:ext>
            </a:extLst>
          </a:blip>
          <a:srcRect l="33048"/>
          <a:stretch/>
        </p:blipFill>
        <p:spPr>
          <a:xfrm>
            <a:off x="5181600" y="1506681"/>
            <a:ext cx="3095626" cy="4689188"/>
          </a:xfrm>
          <a:prstGeom prst="rect">
            <a:avLst/>
          </a:prstGeom>
        </p:spPr>
      </p:pic>
      <p:sp>
        <p:nvSpPr>
          <p:cNvPr id="15" name="Text Box 8">
            <a:extLst>
              <a:ext uri="{FF2B5EF4-FFF2-40B4-BE49-F238E27FC236}">
                <a16:creationId xmlns:a16="http://schemas.microsoft.com/office/drawing/2014/main" id="{ED9439E1-A382-4483-9CD9-41BC5D9B716D}"/>
              </a:ext>
            </a:extLst>
          </p:cNvPr>
          <p:cNvSpPr txBox="1">
            <a:spLocks noChangeArrowheads="1"/>
          </p:cNvSpPr>
          <p:nvPr/>
        </p:nvSpPr>
        <p:spPr bwMode="auto">
          <a:xfrm>
            <a:off x="2971800" y="308768"/>
            <a:ext cx="5486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000" b="1" dirty="0">
                <a:solidFill>
                  <a:srgbClr val="002060"/>
                </a:solidFill>
              </a:rPr>
              <a:t>Cavity design: Electromagnetic design</a:t>
            </a:r>
          </a:p>
        </p:txBody>
      </p:sp>
      <p:sp>
        <p:nvSpPr>
          <p:cNvPr id="10" name="TextBox 4">
            <a:extLst>
              <a:ext uri="{FF2B5EF4-FFF2-40B4-BE49-F238E27FC236}">
                <a16:creationId xmlns:a16="http://schemas.microsoft.com/office/drawing/2014/main" id="{1A68A7D3-2A81-4EF0-846F-B674676C3FF9}"/>
              </a:ext>
            </a:extLst>
          </p:cNvPr>
          <p:cNvSpPr txBox="1"/>
          <p:nvPr/>
        </p:nvSpPr>
        <p:spPr>
          <a:xfrm>
            <a:off x="6642101" y="5949147"/>
            <a:ext cx="2262187" cy="369332"/>
          </a:xfrm>
          <a:prstGeom prst="rect">
            <a:avLst/>
          </a:prstGeom>
          <a:solidFill>
            <a:schemeClr val="bg1"/>
          </a:solidFill>
          <a:ln>
            <a:noFill/>
          </a:ln>
        </p:spPr>
        <p:txBody>
          <a:bodyPr wrap="square" rtlCol="0">
            <a:spAutoFit/>
          </a:bodyPr>
          <a:lstStyle/>
          <a:p>
            <a:r>
              <a:rPr lang="es-ES" dirty="0">
                <a:solidFill>
                  <a:srgbClr val="FF0000"/>
                </a:solidFill>
              </a:rPr>
              <a:t>* </a:t>
            </a:r>
            <a:r>
              <a:rPr lang="es-ES" i="1" dirty="0">
                <a:solidFill>
                  <a:srgbClr val="002060"/>
                </a:solidFill>
              </a:rPr>
              <a:t>Info </a:t>
            </a:r>
            <a:r>
              <a:rPr lang="es-ES" i="1" dirty="0" err="1">
                <a:solidFill>
                  <a:srgbClr val="002060"/>
                </a:solidFill>
              </a:rPr>
              <a:t>from</a:t>
            </a:r>
            <a:r>
              <a:rPr lang="es-ES" i="1" dirty="0">
                <a:solidFill>
                  <a:srgbClr val="002060"/>
                </a:solidFill>
              </a:rPr>
              <a:t> J. </a:t>
            </a:r>
            <a:r>
              <a:rPr lang="es-ES" i="1" dirty="0" err="1">
                <a:solidFill>
                  <a:srgbClr val="002060"/>
                </a:solidFill>
              </a:rPr>
              <a:t>OCampo</a:t>
            </a:r>
            <a:endParaRPr lang="en-US" i="1" dirty="0">
              <a:solidFill>
                <a:srgbClr val="002060"/>
              </a:solidFill>
            </a:endParaRPr>
          </a:p>
        </p:txBody>
      </p:sp>
    </p:spTree>
    <p:extLst>
      <p:ext uri="{BB962C8B-B14F-4D97-AF65-F5344CB8AC3E}">
        <p14:creationId xmlns:p14="http://schemas.microsoft.com/office/powerpoint/2010/main" val="3233424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8"/>
          <p:cNvSpPr txBox="1">
            <a:spLocks noChangeArrowheads="1"/>
          </p:cNvSpPr>
          <p:nvPr/>
        </p:nvSpPr>
        <p:spPr bwMode="auto">
          <a:xfrm>
            <a:off x="3124200" y="308768"/>
            <a:ext cx="5257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000" b="1" dirty="0">
                <a:solidFill>
                  <a:srgbClr val="002060"/>
                </a:solidFill>
              </a:rPr>
              <a:t>Cavity design: Electromagnetic design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833" y="1937238"/>
            <a:ext cx="4916147" cy="3265557"/>
          </a:xfrm>
          <a:prstGeom prst="rect">
            <a:avLst/>
          </a:prstGeom>
        </p:spPr>
      </p:pic>
      <p:sp>
        <p:nvSpPr>
          <p:cNvPr id="3" name="TextBox 2"/>
          <p:cNvSpPr txBox="1"/>
          <p:nvPr/>
        </p:nvSpPr>
        <p:spPr>
          <a:xfrm>
            <a:off x="5762564" y="1936101"/>
            <a:ext cx="3360964" cy="1200329"/>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a:t>Maximum power at each damper will be 115W</a:t>
            </a:r>
          </a:p>
          <a:p>
            <a:pPr marL="285750" indent="-285750">
              <a:buFont typeface="Arial" panose="020B0604020202020204" pitchFamily="34" charset="0"/>
              <a:buChar char="•"/>
            </a:pPr>
            <a:endParaRPr lang="es-ES" dirty="0"/>
          </a:p>
          <a:p>
            <a:endParaRPr lang="en-US" dirty="0"/>
          </a:p>
        </p:txBody>
      </p:sp>
      <p:sp>
        <p:nvSpPr>
          <p:cNvPr id="12" name="TextBox 11"/>
          <p:cNvSpPr txBox="1"/>
          <p:nvPr/>
        </p:nvSpPr>
        <p:spPr>
          <a:xfrm>
            <a:off x="914400" y="1078523"/>
            <a:ext cx="5257800" cy="369332"/>
          </a:xfrm>
          <a:prstGeom prst="rect">
            <a:avLst/>
          </a:prstGeom>
          <a:noFill/>
          <a:ln>
            <a:noFill/>
          </a:ln>
        </p:spPr>
        <p:txBody>
          <a:bodyPr wrap="square" rtlCol="0">
            <a:spAutoFit/>
          </a:bodyPr>
          <a:lstStyle/>
          <a:p>
            <a:r>
              <a:rPr lang="en-US" b="1" dirty="0"/>
              <a:t>HOM analysis</a:t>
            </a:r>
          </a:p>
        </p:txBody>
      </p:sp>
      <p:sp>
        <p:nvSpPr>
          <p:cNvPr id="6" name="Slide Number Placeholder 5"/>
          <p:cNvSpPr>
            <a:spLocks noGrp="1"/>
          </p:cNvSpPr>
          <p:nvPr>
            <p:ph type="sldNum" sz="quarter" idx="12"/>
          </p:nvPr>
        </p:nvSpPr>
        <p:spPr/>
        <p:txBody>
          <a:bodyPr/>
          <a:lstStyle/>
          <a:p>
            <a:fld id="{5C637E73-E223-4201-B4FF-FA293B8FED04}" type="slidenum">
              <a:rPr lang="en-US" smtClean="0"/>
              <a:t>11</a:t>
            </a:fld>
            <a:endParaRPr lang="en-US"/>
          </a:p>
        </p:txBody>
      </p:sp>
    </p:spTree>
    <p:extLst>
      <p:ext uri="{BB962C8B-B14F-4D97-AF65-F5344CB8AC3E}">
        <p14:creationId xmlns:p14="http://schemas.microsoft.com/office/powerpoint/2010/main" val="1614387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8"/>
          <p:cNvSpPr txBox="1">
            <a:spLocks noChangeArrowheads="1"/>
          </p:cNvSpPr>
          <p:nvPr/>
        </p:nvSpPr>
        <p:spPr bwMode="auto">
          <a:xfrm>
            <a:off x="2974644" y="308768"/>
            <a:ext cx="53311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000" b="1" dirty="0">
                <a:solidFill>
                  <a:srgbClr val="002060"/>
                </a:solidFill>
              </a:rPr>
              <a:t>Cavity design: Electromagnetic design</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95" t="1136" r="1887" b="-1"/>
          <a:stretch/>
        </p:blipFill>
        <p:spPr bwMode="auto">
          <a:xfrm>
            <a:off x="325855" y="1162050"/>
            <a:ext cx="5943600" cy="44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44905" y="1170892"/>
            <a:ext cx="4419600" cy="369332"/>
          </a:xfrm>
          <a:prstGeom prst="rect">
            <a:avLst/>
          </a:prstGeom>
          <a:noFill/>
        </p:spPr>
        <p:txBody>
          <a:bodyPr wrap="square" rtlCol="0">
            <a:spAutoFit/>
          </a:bodyPr>
          <a:lstStyle/>
          <a:p>
            <a:r>
              <a:rPr lang="en-US" b="1" u="sng" dirty="0"/>
              <a:t>INPUT COUPLER</a:t>
            </a:r>
          </a:p>
        </p:txBody>
      </p:sp>
      <p:sp>
        <p:nvSpPr>
          <p:cNvPr id="6" name="Slide Number Placeholder 5"/>
          <p:cNvSpPr>
            <a:spLocks noGrp="1"/>
          </p:cNvSpPr>
          <p:nvPr>
            <p:ph type="sldNum" sz="quarter" idx="12"/>
          </p:nvPr>
        </p:nvSpPr>
        <p:spPr/>
        <p:txBody>
          <a:bodyPr/>
          <a:lstStyle/>
          <a:p>
            <a:fld id="{5C637E73-E223-4201-B4FF-FA293B8FED04}" type="slidenum">
              <a:rPr lang="en-US" smtClean="0"/>
              <a:t>12</a:t>
            </a:fld>
            <a:endParaRPr lang="en-US" dirty="0"/>
          </a:p>
        </p:txBody>
      </p:sp>
      <p:sp>
        <p:nvSpPr>
          <p:cNvPr id="5" name="TextBox 4"/>
          <p:cNvSpPr txBox="1"/>
          <p:nvPr/>
        </p:nvSpPr>
        <p:spPr>
          <a:xfrm>
            <a:off x="3354805" y="5885949"/>
            <a:ext cx="2819400" cy="369332"/>
          </a:xfrm>
          <a:prstGeom prst="rect">
            <a:avLst/>
          </a:prstGeom>
          <a:noFill/>
          <a:ln>
            <a:noFill/>
          </a:ln>
        </p:spPr>
        <p:txBody>
          <a:bodyPr wrap="square" rtlCol="0">
            <a:spAutoFit/>
          </a:bodyPr>
          <a:lstStyle/>
          <a:p>
            <a:r>
              <a:rPr lang="es-ES" dirty="0">
                <a:solidFill>
                  <a:srgbClr val="FF0000"/>
                </a:solidFill>
              </a:rPr>
              <a:t>* </a:t>
            </a:r>
            <a:r>
              <a:rPr lang="es-ES" i="1" dirty="0">
                <a:solidFill>
                  <a:srgbClr val="002060"/>
                </a:solidFill>
              </a:rPr>
              <a:t>Info </a:t>
            </a:r>
            <a:r>
              <a:rPr lang="es-ES" i="1" dirty="0" err="1">
                <a:solidFill>
                  <a:srgbClr val="002060"/>
                </a:solidFill>
              </a:rPr>
              <a:t>from</a:t>
            </a:r>
            <a:r>
              <a:rPr lang="es-ES" i="1" dirty="0">
                <a:solidFill>
                  <a:srgbClr val="002060"/>
                </a:solidFill>
              </a:rPr>
              <a:t> AVS - </a:t>
            </a:r>
            <a:r>
              <a:rPr lang="es-ES" i="1" dirty="0" err="1">
                <a:solidFill>
                  <a:srgbClr val="002060"/>
                </a:solidFill>
              </a:rPr>
              <a:t>Vitzro</a:t>
            </a:r>
            <a:endParaRPr lang="en-US" i="1" dirty="0">
              <a:solidFill>
                <a:srgbClr val="002060"/>
              </a:solidFill>
            </a:endParaRPr>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0" name="Group 9"/>
          <p:cNvGrpSpPr/>
          <p:nvPr/>
        </p:nvGrpSpPr>
        <p:grpSpPr>
          <a:xfrm>
            <a:off x="228600" y="5644925"/>
            <a:ext cx="1043305" cy="593616"/>
            <a:chOff x="152400" y="5457934"/>
            <a:chExt cx="1043305" cy="593616"/>
          </a:xfrm>
        </p:grpSpPr>
        <p:graphicFrame>
          <p:nvGraphicFramePr>
            <p:cNvPr id="9" name="Object 8"/>
            <p:cNvGraphicFramePr>
              <a:graphicFrameLocks noChangeAspect="1"/>
            </p:cNvGraphicFramePr>
            <p:nvPr>
              <p:extLst>
                <p:ext uri="{D42A27DB-BD31-4B8C-83A1-F6EECF244321}">
                  <p14:modId xmlns:p14="http://schemas.microsoft.com/office/powerpoint/2010/main" val="142401435"/>
                </p:ext>
              </p:extLst>
            </p:nvPr>
          </p:nvGraphicFramePr>
          <p:xfrm>
            <a:off x="152400" y="5457934"/>
            <a:ext cx="923925" cy="438150"/>
          </p:xfrm>
          <a:graphic>
            <a:graphicData uri="http://schemas.openxmlformats.org/presentationml/2006/ole">
              <mc:AlternateContent xmlns:mc="http://schemas.openxmlformats.org/markup-compatibility/2006">
                <mc:Choice xmlns:v="urn:schemas-microsoft-com:vml" Requires="v">
                  <p:oleObj spid="_x0000_s1026" name="Bitmap Image" r:id="rId4" imgW="2000000" imgH="961905" progId="Paint.Picture">
                    <p:embed/>
                  </p:oleObj>
                </mc:Choice>
                <mc:Fallback>
                  <p:oleObj name="Bitmap Image" r:id="rId4" imgW="2000000" imgH="961905"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457934"/>
                          <a:ext cx="923925"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7" name="Imagen 2"/>
            <p:cNvPicPr/>
            <p:nvPr/>
          </p:nvPicPr>
          <p:blipFill>
            <a:blip r:embed="rId6"/>
            <a:stretch>
              <a:fillRect/>
            </a:stretch>
          </p:blipFill>
          <p:spPr>
            <a:xfrm>
              <a:off x="152400" y="5943600"/>
              <a:ext cx="1043305" cy="107950"/>
            </a:xfrm>
            <a:prstGeom prst="rect">
              <a:avLst/>
            </a:prstGeom>
          </p:spPr>
        </p:pic>
      </p:grpSp>
      <p:sp>
        <p:nvSpPr>
          <p:cNvPr id="3" name="TextBox 2"/>
          <p:cNvSpPr txBox="1"/>
          <p:nvPr/>
        </p:nvSpPr>
        <p:spPr>
          <a:xfrm>
            <a:off x="5791200" y="2819400"/>
            <a:ext cx="3200400" cy="2308324"/>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a:t>Power handling 32kW.</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Inductive coaxial loop.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Distance between the </a:t>
            </a:r>
            <a:r>
              <a:rPr lang="en-US" dirty="0" err="1"/>
              <a:t>aluminas</a:t>
            </a:r>
            <a:r>
              <a:rPr lang="en-US" dirty="0"/>
              <a:t>, the width and the shape of the </a:t>
            </a:r>
            <a:r>
              <a:rPr lang="en-US" dirty="0" err="1"/>
              <a:t>aluminas</a:t>
            </a:r>
            <a:r>
              <a:rPr lang="en-US" dirty="0"/>
              <a:t> highly affects the matching. </a:t>
            </a:r>
          </a:p>
        </p:txBody>
      </p:sp>
    </p:spTree>
    <p:extLst>
      <p:ext uri="{BB962C8B-B14F-4D97-AF65-F5344CB8AC3E}">
        <p14:creationId xmlns:p14="http://schemas.microsoft.com/office/powerpoint/2010/main" val="2863858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FD5CE33-8F00-4647-B26A-AC258C3598C1}"/>
              </a:ext>
            </a:extLst>
          </p:cNvPr>
          <p:cNvSpPr>
            <a:spLocks noGrp="1"/>
          </p:cNvSpPr>
          <p:nvPr>
            <p:ph type="sldNum" sz="quarter" idx="12"/>
          </p:nvPr>
        </p:nvSpPr>
        <p:spPr/>
        <p:txBody>
          <a:bodyPr/>
          <a:lstStyle/>
          <a:p>
            <a:fld id="{5C637E73-E223-4201-B4FF-FA293B8FED04}" type="slidenum">
              <a:rPr lang="en-US" smtClean="0"/>
              <a:t>13</a:t>
            </a:fld>
            <a:endParaRPr lang="en-US"/>
          </a:p>
        </p:txBody>
      </p:sp>
      <p:pic>
        <p:nvPicPr>
          <p:cNvPr id="5" name="Imagen 4">
            <a:extLst>
              <a:ext uri="{FF2B5EF4-FFF2-40B4-BE49-F238E27FC236}">
                <a16:creationId xmlns:a16="http://schemas.microsoft.com/office/drawing/2014/main" id="{E66F4EFD-EF53-4842-9F6B-11590D528515}"/>
              </a:ext>
            </a:extLst>
          </p:cNvPr>
          <p:cNvPicPr>
            <a:picLocks noChangeAspect="1"/>
          </p:cNvPicPr>
          <p:nvPr/>
        </p:nvPicPr>
        <p:blipFill rotWithShape="1">
          <a:blip r:embed="rId2"/>
          <a:srcRect l="6666" t="15572" r="9167" b="5392"/>
          <a:stretch/>
        </p:blipFill>
        <p:spPr>
          <a:xfrm>
            <a:off x="609600" y="1540224"/>
            <a:ext cx="7696200" cy="3505200"/>
          </a:xfrm>
          <a:prstGeom prst="rect">
            <a:avLst/>
          </a:prstGeom>
        </p:spPr>
      </p:pic>
      <p:sp>
        <p:nvSpPr>
          <p:cNvPr id="6" name="TextBox 1">
            <a:extLst>
              <a:ext uri="{FF2B5EF4-FFF2-40B4-BE49-F238E27FC236}">
                <a16:creationId xmlns:a16="http://schemas.microsoft.com/office/drawing/2014/main" id="{DC126016-D377-45C9-8D92-F4A7B22CEE43}"/>
              </a:ext>
            </a:extLst>
          </p:cNvPr>
          <p:cNvSpPr txBox="1"/>
          <p:nvPr/>
        </p:nvSpPr>
        <p:spPr>
          <a:xfrm>
            <a:off x="344905" y="1170892"/>
            <a:ext cx="4419600" cy="369332"/>
          </a:xfrm>
          <a:prstGeom prst="rect">
            <a:avLst/>
          </a:prstGeom>
          <a:noFill/>
        </p:spPr>
        <p:txBody>
          <a:bodyPr wrap="square" rtlCol="0">
            <a:spAutoFit/>
          </a:bodyPr>
          <a:lstStyle/>
          <a:p>
            <a:r>
              <a:rPr lang="en-US" b="1" u="sng" dirty="0"/>
              <a:t>Pick-up loop</a:t>
            </a:r>
          </a:p>
        </p:txBody>
      </p:sp>
      <p:sp>
        <p:nvSpPr>
          <p:cNvPr id="7" name="Text Box 8">
            <a:extLst>
              <a:ext uri="{FF2B5EF4-FFF2-40B4-BE49-F238E27FC236}">
                <a16:creationId xmlns:a16="http://schemas.microsoft.com/office/drawing/2014/main" id="{952B8AA2-7A40-45CF-80BA-68B21E82EF22}"/>
              </a:ext>
            </a:extLst>
          </p:cNvPr>
          <p:cNvSpPr txBox="1">
            <a:spLocks noChangeArrowheads="1"/>
          </p:cNvSpPr>
          <p:nvPr/>
        </p:nvSpPr>
        <p:spPr bwMode="auto">
          <a:xfrm>
            <a:off x="2974644" y="308768"/>
            <a:ext cx="53311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000" b="1" dirty="0">
                <a:solidFill>
                  <a:srgbClr val="002060"/>
                </a:solidFill>
              </a:rPr>
              <a:t>Cavity design: Electromagnetic design</a:t>
            </a:r>
          </a:p>
        </p:txBody>
      </p:sp>
      <p:sp>
        <p:nvSpPr>
          <p:cNvPr id="8" name="TextBox 2">
            <a:extLst>
              <a:ext uri="{FF2B5EF4-FFF2-40B4-BE49-F238E27FC236}">
                <a16:creationId xmlns:a16="http://schemas.microsoft.com/office/drawing/2014/main" id="{828B49C4-B4E4-42F3-B9FF-C673F5B8074A}"/>
              </a:ext>
            </a:extLst>
          </p:cNvPr>
          <p:cNvSpPr txBox="1"/>
          <p:nvPr/>
        </p:nvSpPr>
        <p:spPr>
          <a:xfrm>
            <a:off x="840205" y="5225443"/>
            <a:ext cx="7848600" cy="923330"/>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a:t>In vacuum pick-up loop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Commercial feed-through with inductive loop. Already tested in </a:t>
            </a:r>
            <a:r>
              <a:rPr lang="en-US" dirty="0" err="1"/>
              <a:t>Dampy</a:t>
            </a:r>
            <a:endParaRPr lang="en-US" dirty="0"/>
          </a:p>
        </p:txBody>
      </p:sp>
    </p:spTree>
    <p:extLst>
      <p:ext uri="{BB962C8B-B14F-4D97-AF65-F5344CB8AC3E}">
        <p14:creationId xmlns:p14="http://schemas.microsoft.com/office/powerpoint/2010/main" val="2195138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8"/>
          <p:cNvSpPr txBox="1">
            <a:spLocks noChangeArrowheads="1"/>
          </p:cNvSpPr>
          <p:nvPr/>
        </p:nvSpPr>
        <p:spPr bwMode="auto">
          <a:xfrm>
            <a:off x="2971800" y="308768"/>
            <a:ext cx="5562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000" b="1" dirty="0">
                <a:solidFill>
                  <a:srgbClr val="002060"/>
                </a:solidFill>
              </a:rPr>
              <a:t>Cavity design: Electromagnetic design</a:t>
            </a:r>
          </a:p>
        </p:txBody>
      </p:sp>
      <p:sp>
        <p:nvSpPr>
          <p:cNvPr id="2" name="TextBox 1"/>
          <p:cNvSpPr txBox="1"/>
          <p:nvPr/>
        </p:nvSpPr>
        <p:spPr>
          <a:xfrm>
            <a:off x="155575" y="861705"/>
            <a:ext cx="4419600" cy="369332"/>
          </a:xfrm>
          <a:prstGeom prst="rect">
            <a:avLst/>
          </a:prstGeom>
          <a:noFill/>
        </p:spPr>
        <p:txBody>
          <a:bodyPr wrap="square" rtlCol="0">
            <a:spAutoFit/>
          </a:bodyPr>
          <a:lstStyle/>
          <a:p>
            <a:r>
              <a:rPr lang="en-US" b="1" u="sng" dirty="0"/>
              <a:t>PLUNGER</a:t>
            </a:r>
          </a:p>
        </p:txBody>
      </p:sp>
      <p:sp>
        <p:nvSpPr>
          <p:cNvPr id="3" name="AutoShape 2" descr="https://web-mail.cells.es/src/download.php?absolute_dl=true&amp;passed_id=32403&amp;mailbox=INBOX&amp;ent_id=2.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5" descr="https://web-mail.cells.es/src/download.php?absolute_dl=true&amp;passed_id=32403&amp;mailbox=INBOX&amp;ent_id=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051"/>
          <a:stretch/>
        </p:blipFill>
        <p:spPr bwMode="auto">
          <a:xfrm>
            <a:off x="228600" y="1295400"/>
            <a:ext cx="6096000" cy="3137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7"/>
          <p:cNvSpPr>
            <a:spLocks noGrp="1"/>
          </p:cNvSpPr>
          <p:nvPr>
            <p:ph type="sldNum" sz="quarter" idx="12"/>
          </p:nvPr>
        </p:nvSpPr>
        <p:spPr/>
        <p:txBody>
          <a:bodyPr/>
          <a:lstStyle/>
          <a:p>
            <a:fld id="{5C637E73-E223-4201-B4FF-FA293B8FED04}" type="slidenum">
              <a:rPr lang="en-US" smtClean="0"/>
              <a:t>14</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1950" y="3124200"/>
            <a:ext cx="3562050"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2">
            <a:extLst>
              <a:ext uri="{FF2B5EF4-FFF2-40B4-BE49-F238E27FC236}">
                <a16:creationId xmlns:a16="http://schemas.microsoft.com/office/drawing/2014/main" id="{D937A78C-7A22-4569-BE5D-5EF467725849}"/>
              </a:ext>
            </a:extLst>
          </p:cNvPr>
          <p:cNvSpPr txBox="1"/>
          <p:nvPr/>
        </p:nvSpPr>
        <p:spPr>
          <a:xfrm>
            <a:off x="307975" y="4579799"/>
            <a:ext cx="5483225" cy="1231106"/>
          </a:xfrm>
          <a:prstGeom prst="rect">
            <a:avLst/>
          </a:prstGeom>
          <a:noFill/>
          <a:ln>
            <a:noFill/>
          </a:ln>
        </p:spPr>
        <p:txBody>
          <a:bodyPr wrap="square" rtlCol="0">
            <a:spAutoFit/>
          </a:bodyPr>
          <a:lstStyle/>
          <a:p>
            <a:pPr marL="285750" indent="-285750">
              <a:spcBef>
                <a:spcPts val="600"/>
              </a:spcBef>
              <a:spcAft>
                <a:spcPts val="600"/>
              </a:spcAft>
              <a:buFont typeface="Arial" panose="020B0604020202020204" pitchFamily="34" charset="0"/>
              <a:buChar char="•"/>
            </a:pPr>
            <a:r>
              <a:rPr lang="en-US" dirty="0"/>
              <a:t>New design based on the Bessy plunger (no fingers)</a:t>
            </a:r>
          </a:p>
          <a:p>
            <a:pPr marL="285750" indent="-285750">
              <a:spcBef>
                <a:spcPts val="600"/>
              </a:spcBef>
              <a:spcAft>
                <a:spcPts val="600"/>
              </a:spcAft>
              <a:buFont typeface="Arial" panose="020B0604020202020204" pitchFamily="34" charset="0"/>
              <a:buChar char="•"/>
            </a:pPr>
            <a:r>
              <a:rPr lang="en-US" dirty="0"/>
              <a:t>Movement range ±20mm </a:t>
            </a:r>
            <a:r>
              <a:rPr lang="en-US" dirty="0">
                <a:sym typeface="Wingdings" panose="05000000000000000000" pitchFamily="2" charset="2"/>
              </a:rPr>
              <a:t> 6MHz</a:t>
            </a:r>
          </a:p>
          <a:p>
            <a:pPr marL="285750" indent="-285750">
              <a:spcBef>
                <a:spcPts val="600"/>
              </a:spcBef>
              <a:spcAft>
                <a:spcPts val="600"/>
              </a:spcAft>
              <a:buFont typeface="Arial" panose="020B0604020202020204" pitchFamily="34" charset="0"/>
              <a:buChar char="•"/>
            </a:pPr>
            <a:r>
              <a:rPr lang="en-US" dirty="0"/>
              <a:t>COTS manipulator</a:t>
            </a:r>
          </a:p>
        </p:txBody>
      </p:sp>
    </p:spTree>
    <p:extLst>
      <p:ext uri="{BB962C8B-B14F-4D97-AF65-F5344CB8AC3E}">
        <p14:creationId xmlns:p14="http://schemas.microsoft.com/office/powerpoint/2010/main" val="1841963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s-ES" altLang="en-US" sz="1400" dirty="0"/>
          </a:p>
        </p:txBody>
      </p:sp>
      <p:sp>
        <p:nvSpPr>
          <p:cNvPr id="16390" name="Text Box 8"/>
          <p:cNvSpPr txBox="1">
            <a:spLocks noChangeArrowheads="1"/>
          </p:cNvSpPr>
          <p:nvPr/>
        </p:nvSpPr>
        <p:spPr bwMode="auto">
          <a:xfrm>
            <a:off x="2050213" y="308768"/>
            <a:ext cx="6335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s-ES_tradnl" altLang="en-US" sz="2000" b="1" dirty="0">
                <a:solidFill>
                  <a:srgbClr val="002060"/>
                </a:solidFill>
                <a:latin typeface="+mj-lt"/>
              </a:rPr>
              <a:t>T</a:t>
            </a:r>
            <a:r>
              <a:rPr lang="es-ES" altLang="en-US" sz="2000" b="1" dirty="0" err="1">
                <a:solidFill>
                  <a:srgbClr val="002060"/>
                </a:solidFill>
                <a:latin typeface="+mj-lt"/>
              </a:rPr>
              <a:t>hermo</a:t>
            </a:r>
            <a:r>
              <a:rPr lang="es-ES_tradnl" altLang="en-US" sz="2000" b="1" dirty="0">
                <a:solidFill>
                  <a:srgbClr val="002060"/>
                </a:solidFill>
                <a:latin typeface="+mj-lt"/>
              </a:rPr>
              <a:t>/F</a:t>
            </a:r>
            <a:r>
              <a:rPr lang="es-ES" altLang="en-US" sz="2000" b="1" dirty="0">
                <a:solidFill>
                  <a:srgbClr val="002060"/>
                </a:solidFill>
                <a:latin typeface="+mj-lt"/>
              </a:rPr>
              <a:t>luid </a:t>
            </a:r>
            <a:r>
              <a:rPr lang="es-ES_tradnl" altLang="en-US" sz="2000" b="1" dirty="0">
                <a:solidFill>
                  <a:srgbClr val="002060"/>
                </a:solidFill>
                <a:latin typeface="+mj-lt"/>
              </a:rPr>
              <a:t>C</a:t>
            </a:r>
            <a:r>
              <a:rPr lang="es-ES" altLang="en-US" sz="2000" b="1" dirty="0" err="1">
                <a:solidFill>
                  <a:srgbClr val="002060"/>
                </a:solidFill>
                <a:latin typeface="+mj-lt"/>
              </a:rPr>
              <a:t>alculations</a:t>
            </a:r>
            <a:r>
              <a:rPr lang="es-ES" altLang="en-US" sz="2000" b="1" dirty="0">
                <a:solidFill>
                  <a:srgbClr val="002060"/>
                </a:solidFill>
                <a:latin typeface="+mj-lt"/>
              </a:rPr>
              <a:t> </a:t>
            </a:r>
            <a:r>
              <a:rPr lang="es-ES" altLang="en-US" sz="2000" b="1" dirty="0" err="1">
                <a:solidFill>
                  <a:srgbClr val="002060"/>
                </a:solidFill>
                <a:latin typeface="+mj-lt"/>
              </a:rPr>
              <a:t>by</a:t>
            </a:r>
            <a:r>
              <a:rPr lang="es-ES" altLang="en-US" sz="2000" b="1" dirty="0">
                <a:solidFill>
                  <a:srgbClr val="002060"/>
                </a:solidFill>
                <a:latin typeface="+mj-lt"/>
              </a:rPr>
              <a:t> </a:t>
            </a:r>
            <a:r>
              <a:rPr lang="es-ES" altLang="en-US" sz="2000" b="1" dirty="0" err="1">
                <a:solidFill>
                  <a:srgbClr val="002060"/>
                </a:solidFill>
                <a:latin typeface="+mj-lt"/>
              </a:rPr>
              <a:t>J.Alvarez</a:t>
            </a:r>
            <a:endParaRPr lang="en-US" altLang="en-US" sz="2000" b="1" dirty="0">
              <a:solidFill>
                <a:srgbClr val="002060"/>
              </a:solidFill>
              <a:latin typeface="+mj-lt"/>
            </a:endParaRPr>
          </a:p>
        </p:txBody>
      </p:sp>
      <p:sp>
        <p:nvSpPr>
          <p:cNvPr id="16391" name="Line 14"/>
          <p:cNvSpPr>
            <a:spLocks noChangeShapeType="1"/>
          </p:cNvSpPr>
          <p:nvPr/>
        </p:nvSpPr>
        <p:spPr bwMode="auto">
          <a:xfrm flipH="1">
            <a:off x="1697038" y="3430588"/>
            <a:ext cx="723900" cy="2778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type="triangle" w="med" len="med"/>
              </a14:hiddenLine>
            </a:ext>
          </a:extLst>
        </p:spPr>
        <p:txBody>
          <a:bodyPr wrap="none" anchor="ctr"/>
          <a:lstStyle/>
          <a:p>
            <a:endParaRPr lang="en-US" dirty="0"/>
          </a:p>
        </p:txBody>
      </p:sp>
      <p:sp>
        <p:nvSpPr>
          <p:cNvPr id="16392" name="Line 15"/>
          <p:cNvSpPr>
            <a:spLocks noChangeShapeType="1"/>
          </p:cNvSpPr>
          <p:nvPr/>
        </p:nvSpPr>
        <p:spPr bwMode="auto">
          <a:xfrm flipH="1" flipV="1">
            <a:off x="1274763" y="4210050"/>
            <a:ext cx="1146175" cy="2222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type="triangle" w="med" len="med"/>
              </a14:hiddenLine>
            </a:ext>
          </a:extLst>
        </p:spPr>
        <p:txBody>
          <a:bodyPr wrap="none" anchor="ctr"/>
          <a:lstStyle/>
          <a:p>
            <a:endParaRPr lang="en-US" dirty="0"/>
          </a:p>
        </p:txBody>
      </p:sp>
      <p:sp>
        <p:nvSpPr>
          <p:cNvPr id="3" name="TextBox 2"/>
          <p:cNvSpPr txBox="1"/>
          <p:nvPr/>
        </p:nvSpPr>
        <p:spPr>
          <a:xfrm>
            <a:off x="5638800" y="3124200"/>
            <a:ext cx="184731" cy="369332"/>
          </a:xfrm>
          <a:prstGeom prst="rect">
            <a:avLst/>
          </a:prstGeom>
          <a:noFill/>
        </p:spPr>
        <p:txBody>
          <a:bodyPr wrap="none" rtlCol="0">
            <a:spAutoFit/>
          </a:bodyPr>
          <a:lstStyle/>
          <a:p>
            <a:endParaRPr lang="en-US"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07"/>
          <a:stretch/>
        </p:blipFill>
        <p:spPr bwMode="auto">
          <a:xfrm>
            <a:off x="161713" y="1143000"/>
            <a:ext cx="4618035" cy="4805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94" name="TextBox 11"/>
          <p:cNvSpPr txBox="1">
            <a:spLocks noChangeArrowheads="1"/>
          </p:cNvSpPr>
          <p:nvPr/>
        </p:nvSpPr>
        <p:spPr bwMode="auto">
          <a:xfrm>
            <a:off x="4392157" y="1143000"/>
            <a:ext cx="3575050" cy="400110"/>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2000" b="1" dirty="0">
                <a:latin typeface="+mj-lt"/>
                <a:cs typeface="Times New Roman" pitchFamily="18" charset="0"/>
              </a:rPr>
              <a:t>FEM thermo-fluid simulations</a:t>
            </a:r>
            <a:endParaRPr lang="en-US" altLang="en-US" sz="2000" b="1" dirty="0">
              <a:latin typeface="+mj-lt"/>
            </a:endParaRPr>
          </a:p>
        </p:txBody>
      </p:sp>
      <p:sp>
        <p:nvSpPr>
          <p:cNvPr id="14" name="Title 1"/>
          <p:cNvSpPr txBox="1">
            <a:spLocks/>
          </p:cNvSpPr>
          <p:nvPr/>
        </p:nvSpPr>
        <p:spPr>
          <a:xfrm>
            <a:off x="4648200" y="1676400"/>
            <a:ext cx="4343400" cy="4071156"/>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1600" dirty="0"/>
              <a:t>Solver </a:t>
            </a:r>
            <a:r>
              <a:rPr lang="en-US" altLang="en-US" sz="1600" b="1" dirty="0"/>
              <a:t>NX</a:t>
            </a:r>
            <a:r>
              <a:rPr lang="en-US" altLang="en-US" sz="1600" dirty="0"/>
              <a:t> thermal flow</a:t>
            </a:r>
          </a:p>
          <a:p>
            <a:pPr algn="l"/>
            <a:endParaRPr lang="en-US" sz="1600" b="1" dirty="0"/>
          </a:p>
          <a:p>
            <a:pPr algn="l"/>
            <a:r>
              <a:rPr lang="en-US" sz="1600" b="1" dirty="0"/>
              <a:t>Materials:</a:t>
            </a:r>
          </a:p>
          <a:p>
            <a:pPr marL="285750" indent="-285750" algn="l">
              <a:buFont typeface="Courier New" panose="02070309020205020404" pitchFamily="49" charset="0"/>
              <a:buChar char="o"/>
            </a:pPr>
            <a:r>
              <a:rPr lang="en-US" sz="1400" dirty="0"/>
              <a:t>OFHC Cooper, Stainless steel and water.</a:t>
            </a:r>
          </a:p>
          <a:p>
            <a:pPr algn="l"/>
            <a:endParaRPr lang="en-US" sz="1400" dirty="0"/>
          </a:p>
          <a:p>
            <a:pPr algn="l"/>
            <a:r>
              <a:rPr lang="en-US" sz="1600" b="1" dirty="0"/>
              <a:t>Boundary conditions</a:t>
            </a:r>
          </a:p>
          <a:p>
            <a:pPr marL="285750" indent="-285750" algn="l">
              <a:buFont typeface="Courier New" panose="02070309020205020404" pitchFamily="49" charset="0"/>
              <a:buChar char="o"/>
            </a:pPr>
            <a:r>
              <a:rPr lang="es-ES" altLang="en-US" sz="1400" dirty="0"/>
              <a:t>Total </a:t>
            </a:r>
            <a:r>
              <a:rPr lang="es-ES" altLang="en-US" sz="1400" dirty="0" err="1"/>
              <a:t>power</a:t>
            </a:r>
            <a:r>
              <a:rPr lang="es-ES" altLang="en-US" sz="1400" dirty="0"/>
              <a:t> </a:t>
            </a:r>
            <a:r>
              <a:rPr lang="es-ES" altLang="en-US" sz="1400" dirty="0" err="1"/>
              <a:t>dissipated</a:t>
            </a:r>
            <a:r>
              <a:rPr lang="es-ES" altLang="en-US" sz="1400" dirty="0"/>
              <a:t> in </a:t>
            </a:r>
            <a:r>
              <a:rPr lang="es-ES" altLang="en-US" sz="1400" dirty="0" err="1"/>
              <a:t>the</a:t>
            </a:r>
            <a:r>
              <a:rPr lang="es-ES" altLang="en-US" sz="1400" dirty="0"/>
              <a:t> </a:t>
            </a:r>
            <a:r>
              <a:rPr lang="es-ES" altLang="en-US" sz="1400" dirty="0" err="1"/>
              <a:t>body</a:t>
            </a:r>
            <a:r>
              <a:rPr lang="es-ES" altLang="en-US" sz="1400" dirty="0"/>
              <a:t> of </a:t>
            </a:r>
            <a:r>
              <a:rPr lang="es-ES" altLang="en-US" sz="1400" dirty="0" err="1"/>
              <a:t>the</a:t>
            </a:r>
            <a:r>
              <a:rPr lang="es-ES" altLang="en-US" sz="1400" dirty="0"/>
              <a:t> </a:t>
            </a:r>
            <a:r>
              <a:rPr lang="es-ES" altLang="en-US" sz="1400" dirty="0" err="1"/>
              <a:t>cavity</a:t>
            </a:r>
            <a:r>
              <a:rPr lang="es-ES" altLang="en-US" sz="1400" dirty="0"/>
              <a:t> </a:t>
            </a:r>
            <a:r>
              <a:rPr lang="es-ES" altLang="en-US" sz="1400" dirty="0" err="1"/>
              <a:t>is</a:t>
            </a:r>
            <a:r>
              <a:rPr lang="es-ES" altLang="en-US" sz="1400" dirty="0"/>
              <a:t>    20 kW.</a:t>
            </a:r>
          </a:p>
          <a:p>
            <a:pPr marL="285750" indent="-285750" algn="l">
              <a:buFont typeface="Courier New" panose="02070309020205020404" pitchFamily="49" charset="0"/>
              <a:buChar char="o"/>
            </a:pPr>
            <a:r>
              <a:rPr lang="en-US" sz="1400" dirty="0"/>
              <a:t>Perfect thermal contact between welded components</a:t>
            </a:r>
          </a:p>
          <a:p>
            <a:pPr marL="285750" indent="-285750" algn="l">
              <a:buFont typeface="Courier New" panose="02070309020205020404" pitchFamily="49" charset="0"/>
              <a:buChar char="o"/>
            </a:pPr>
            <a:r>
              <a:rPr lang="es-ES" altLang="en-US" sz="1400" b="1" dirty="0" err="1"/>
              <a:t>Cooling</a:t>
            </a:r>
            <a:r>
              <a:rPr lang="es-ES" altLang="en-US" sz="1400" dirty="0"/>
              <a:t>: </a:t>
            </a:r>
            <a:r>
              <a:rPr lang="es-ES" altLang="en-US" sz="1400" dirty="0" err="1"/>
              <a:t>Water</a:t>
            </a:r>
            <a:r>
              <a:rPr lang="es-ES" altLang="en-US" sz="1400" dirty="0"/>
              <a:t> 30 l/min (</a:t>
            </a:r>
            <a:r>
              <a:rPr lang="es-ES" altLang="en-US" sz="1400" dirty="0" err="1"/>
              <a:t>Main</a:t>
            </a:r>
            <a:r>
              <a:rPr lang="es-ES" altLang="en-US" sz="1400" dirty="0"/>
              <a:t> </a:t>
            </a:r>
            <a:r>
              <a:rPr lang="es-ES" altLang="en-US" sz="1400" dirty="0" err="1"/>
              <a:t>body</a:t>
            </a:r>
            <a:r>
              <a:rPr lang="es-ES" altLang="en-US" sz="1400" dirty="0"/>
              <a:t>), 10 l/min (Front and </a:t>
            </a:r>
            <a:r>
              <a:rPr lang="es-ES" altLang="en-US" sz="1400" dirty="0" err="1"/>
              <a:t>Rear</a:t>
            </a:r>
            <a:r>
              <a:rPr lang="es-ES" altLang="en-US" sz="1400" dirty="0"/>
              <a:t> Lid). </a:t>
            </a:r>
            <a:r>
              <a:rPr lang="es-ES" altLang="en-US" sz="1400" dirty="0" err="1"/>
              <a:t>Inlet</a:t>
            </a:r>
            <a:r>
              <a:rPr lang="es-ES" altLang="en-US" sz="1400" dirty="0"/>
              <a:t> </a:t>
            </a:r>
            <a:r>
              <a:rPr lang="es-ES" altLang="en-US" sz="1400" dirty="0" err="1"/>
              <a:t>Temp</a:t>
            </a:r>
            <a:r>
              <a:rPr lang="es-ES" altLang="en-US" sz="1400" dirty="0"/>
              <a:t> 23 </a:t>
            </a:r>
            <a:r>
              <a:rPr lang="es-ES" altLang="en-US" sz="1400" dirty="0" err="1"/>
              <a:t>ºC</a:t>
            </a:r>
            <a:r>
              <a:rPr lang="es-ES" altLang="en-US" sz="1400" dirty="0"/>
              <a:t>.</a:t>
            </a:r>
          </a:p>
          <a:p>
            <a:pPr marL="285750" indent="-285750" algn="l">
              <a:buFont typeface="Courier New" panose="02070309020205020404" pitchFamily="49" charset="0"/>
              <a:buChar char="o"/>
            </a:pPr>
            <a:r>
              <a:rPr lang="en-US" sz="1400" dirty="0"/>
              <a:t>Radiation and convection to environment</a:t>
            </a:r>
          </a:p>
          <a:p>
            <a:pPr marL="285750" indent="-285750" algn="l">
              <a:buFont typeface="Courier New" panose="02070309020205020404" pitchFamily="49" charset="0"/>
              <a:buChar char="o"/>
            </a:pPr>
            <a:endParaRPr lang="en-US" sz="1400" dirty="0"/>
          </a:p>
          <a:p>
            <a:pPr algn="l"/>
            <a:r>
              <a:rPr lang="en-US" sz="1400" b="1" dirty="0"/>
              <a:t>    </a:t>
            </a:r>
            <a:r>
              <a:rPr lang="en-US" sz="1600" b="1" dirty="0"/>
              <a:t>Constraints</a:t>
            </a:r>
            <a:endParaRPr lang="en-US" sz="1400" b="1" dirty="0"/>
          </a:p>
          <a:p>
            <a:pPr marL="285750" indent="-285750" algn="l">
              <a:buFont typeface="Courier New" panose="02070309020205020404" pitchFamily="49" charset="0"/>
              <a:buChar char="o"/>
            </a:pPr>
            <a:r>
              <a:rPr lang="en-US" sz="1400" dirty="0"/>
              <a:t>Max water velocity 2 m/s.</a:t>
            </a:r>
          </a:p>
          <a:p>
            <a:pPr marL="285750" indent="-285750" algn="l">
              <a:buFont typeface="Courier New" panose="02070309020205020404" pitchFamily="49" charset="0"/>
              <a:buChar char="o"/>
            </a:pPr>
            <a:endParaRPr lang="en-US" sz="1400" dirty="0"/>
          </a:p>
          <a:p>
            <a:pPr marL="285750" indent="-285750" algn="l">
              <a:buFont typeface="Courier New" panose="02070309020205020404" pitchFamily="49" charset="0"/>
              <a:buChar char="o"/>
            </a:pPr>
            <a:endParaRPr lang="en-US" sz="1400" dirty="0"/>
          </a:p>
          <a:p>
            <a:pPr algn="l"/>
            <a:endParaRPr lang="en-US" sz="1400" b="1" dirty="0"/>
          </a:p>
        </p:txBody>
      </p:sp>
      <p:sp>
        <p:nvSpPr>
          <p:cNvPr id="5" name="Slide Number Placeholder 4"/>
          <p:cNvSpPr>
            <a:spLocks noGrp="1"/>
          </p:cNvSpPr>
          <p:nvPr>
            <p:ph type="sldNum" sz="quarter" idx="12"/>
          </p:nvPr>
        </p:nvSpPr>
        <p:spPr/>
        <p:txBody>
          <a:bodyPr/>
          <a:lstStyle/>
          <a:p>
            <a:fld id="{5C637E73-E223-4201-B4FF-FA293B8FED04}" type="slidenum">
              <a:rPr lang="en-US" smtClean="0"/>
              <a:t>15</a:t>
            </a:fld>
            <a:endParaRPr lang="en-US"/>
          </a:p>
        </p:txBody>
      </p:sp>
    </p:spTree>
    <p:extLst>
      <p:ext uri="{BB962C8B-B14F-4D97-AF65-F5344CB8AC3E}">
        <p14:creationId xmlns:p14="http://schemas.microsoft.com/office/powerpoint/2010/main" val="3946906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s-ES" altLang="en-US" sz="1400" dirty="0"/>
          </a:p>
        </p:txBody>
      </p:sp>
      <p:sp>
        <p:nvSpPr>
          <p:cNvPr id="16390" name="Text Box 8"/>
          <p:cNvSpPr txBox="1">
            <a:spLocks noChangeArrowheads="1"/>
          </p:cNvSpPr>
          <p:nvPr/>
        </p:nvSpPr>
        <p:spPr bwMode="auto">
          <a:xfrm>
            <a:off x="2050213" y="308768"/>
            <a:ext cx="6335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s-ES_tradnl" altLang="en-US" sz="2000" b="1" dirty="0">
                <a:solidFill>
                  <a:srgbClr val="002060"/>
                </a:solidFill>
                <a:latin typeface="+mj-lt"/>
              </a:rPr>
              <a:t>T</a:t>
            </a:r>
            <a:r>
              <a:rPr lang="es-ES" altLang="en-US" sz="2000" b="1" dirty="0" err="1">
                <a:solidFill>
                  <a:srgbClr val="002060"/>
                </a:solidFill>
                <a:latin typeface="+mj-lt"/>
              </a:rPr>
              <a:t>hermo</a:t>
            </a:r>
            <a:r>
              <a:rPr lang="es-ES_tradnl" altLang="en-US" sz="2000" b="1" dirty="0">
                <a:solidFill>
                  <a:srgbClr val="002060"/>
                </a:solidFill>
                <a:latin typeface="+mj-lt"/>
              </a:rPr>
              <a:t>/F</a:t>
            </a:r>
            <a:r>
              <a:rPr lang="es-ES" altLang="en-US" sz="2000" b="1" dirty="0">
                <a:solidFill>
                  <a:srgbClr val="002060"/>
                </a:solidFill>
                <a:latin typeface="+mj-lt"/>
              </a:rPr>
              <a:t>luid </a:t>
            </a:r>
            <a:r>
              <a:rPr lang="es-ES_tradnl" altLang="en-US" sz="2000" b="1" dirty="0">
                <a:solidFill>
                  <a:srgbClr val="002060"/>
                </a:solidFill>
                <a:latin typeface="+mj-lt"/>
              </a:rPr>
              <a:t>S</a:t>
            </a:r>
            <a:r>
              <a:rPr lang="es-ES" altLang="en-US" sz="2000" b="1" dirty="0" err="1">
                <a:solidFill>
                  <a:srgbClr val="002060"/>
                </a:solidFill>
                <a:latin typeface="+mj-lt"/>
              </a:rPr>
              <a:t>imulations</a:t>
            </a:r>
            <a:r>
              <a:rPr lang="es-ES" altLang="en-US" sz="2000" b="1" dirty="0">
                <a:solidFill>
                  <a:srgbClr val="002060"/>
                </a:solidFill>
                <a:latin typeface="+mj-lt"/>
              </a:rPr>
              <a:t> </a:t>
            </a:r>
            <a:r>
              <a:rPr lang="es-ES" altLang="en-US" sz="2000" b="1" dirty="0" err="1">
                <a:solidFill>
                  <a:srgbClr val="002060"/>
                </a:solidFill>
                <a:latin typeface="+mj-lt"/>
              </a:rPr>
              <a:t>by</a:t>
            </a:r>
            <a:r>
              <a:rPr lang="es-ES" altLang="en-US" sz="2000" b="1" dirty="0">
                <a:solidFill>
                  <a:srgbClr val="002060"/>
                </a:solidFill>
                <a:latin typeface="+mj-lt"/>
              </a:rPr>
              <a:t> </a:t>
            </a:r>
            <a:r>
              <a:rPr lang="es-ES" altLang="en-US" sz="2000" b="1" dirty="0" err="1">
                <a:solidFill>
                  <a:srgbClr val="002060"/>
                </a:solidFill>
                <a:latin typeface="+mj-lt"/>
              </a:rPr>
              <a:t>J.Alvarez</a:t>
            </a:r>
            <a:endParaRPr lang="en-US" altLang="en-US" sz="2000" b="1" dirty="0">
              <a:solidFill>
                <a:srgbClr val="002060"/>
              </a:solidFill>
              <a:latin typeface="+mj-lt"/>
            </a:endParaRPr>
          </a:p>
        </p:txBody>
      </p:sp>
      <p:sp>
        <p:nvSpPr>
          <p:cNvPr id="16391" name="Line 14"/>
          <p:cNvSpPr>
            <a:spLocks noChangeShapeType="1"/>
          </p:cNvSpPr>
          <p:nvPr/>
        </p:nvSpPr>
        <p:spPr bwMode="auto">
          <a:xfrm flipH="1">
            <a:off x="1697038" y="3430588"/>
            <a:ext cx="723900" cy="2778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type="triangle" w="med" len="med"/>
              </a14:hiddenLine>
            </a:ext>
          </a:extLst>
        </p:spPr>
        <p:txBody>
          <a:bodyPr wrap="none" anchor="ctr"/>
          <a:lstStyle/>
          <a:p>
            <a:endParaRPr lang="en-US" dirty="0"/>
          </a:p>
        </p:txBody>
      </p:sp>
      <p:sp>
        <p:nvSpPr>
          <p:cNvPr id="16392" name="Line 15"/>
          <p:cNvSpPr>
            <a:spLocks noChangeShapeType="1"/>
          </p:cNvSpPr>
          <p:nvPr/>
        </p:nvSpPr>
        <p:spPr bwMode="auto">
          <a:xfrm flipH="1" flipV="1">
            <a:off x="1274763" y="4210050"/>
            <a:ext cx="1146175" cy="2222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type="triangle" w="med" len="med"/>
              </a14:hiddenLine>
            </a:ext>
          </a:extLst>
        </p:spPr>
        <p:txBody>
          <a:bodyPr wrap="none" anchor="ctr"/>
          <a:lstStyle/>
          <a:p>
            <a:endParaRPr lang="en-US" dirty="0"/>
          </a:p>
        </p:txBody>
      </p:sp>
      <p:sp>
        <p:nvSpPr>
          <p:cNvPr id="17" name="TextBox 4"/>
          <p:cNvSpPr txBox="1">
            <a:spLocks noChangeArrowheads="1"/>
          </p:cNvSpPr>
          <p:nvPr/>
        </p:nvSpPr>
        <p:spPr bwMode="auto">
          <a:xfrm>
            <a:off x="357012" y="5943600"/>
            <a:ext cx="8634587" cy="1213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indent="-171450" eaLnBrk="1" hangingPunct="1">
              <a:spcBef>
                <a:spcPts val="600"/>
              </a:spcBef>
              <a:spcAft>
                <a:spcPts val="600"/>
              </a:spcAft>
            </a:pPr>
            <a:r>
              <a:rPr lang="en-US" altLang="en-US" sz="1400" dirty="0">
                <a:latin typeface="+mn-lt"/>
              </a:rPr>
              <a:t>After several design/simulation iterations, the simulation results shows a maximum temperature of 67 ºC  that is reached in the ridges edges located in the inner face of the cavity.</a:t>
            </a:r>
          </a:p>
        </p:txBody>
      </p:sp>
      <p:sp>
        <p:nvSpPr>
          <p:cNvPr id="16" name="TextBox 15"/>
          <p:cNvSpPr txBox="1"/>
          <p:nvPr/>
        </p:nvSpPr>
        <p:spPr>
          <a:xfrm>
            <a:off x="685799" y="1219200"/>
            <a:ext cx="1592937" cy="323165"/>
          </a:xfrm>
          <a:prstGeom prst="rect">
            <a:avLst/>
          </a:prstGeom>
          <a:noFill/>
          <a:ln>
            <a:solidFill>
              <a:schemeClr val="tx1"/>
            </a:solidFill>
          </a:ln>
        </p:spPr>
        <p:txBody>
          <a:bodyPr wrap="none" rtlCol="0">
            <a:spAutoFit/>
          </a:bodyPr>
          <a:lstStyle/>
          <a:p>
            <a:r>
              <a:rPr lang="en-US" sz="1500" b="1" dirty="0"/>
              <a:t>Temperature </a:t>
            </a:r>
            <a:r>
              <a:rPr lang="en-US" sz="1500" dirty="0"/>
              <a:t>(ᴼC) </a:t>
            </a:r>
          </a:p>
        </p:txBody>
      </p:sp>
      <p:sp>
        <p:nvSpPr>
          <p:cNvPr id="3" name="TextBox 2"/>
          <p:cNvSpPr txBox="1"/>
          <p:nvPr/>
        </p:nvSpPr>
        <p:spPr>
          <a:xfrm>
            <a:off x="5257800" y="5021958"/>
            <a:ext cx="1969579" cy="756542"/>
          </a:xfrm>
          <a:prstGeom prst="rect">
            <a:avLst/>
          </a:prstGeom>
          <a:noFill/>
          <a:ln>
            <a:solidFill>
              <a:schemeClr val="tx1"/>
            </a:solidFill>
          </a:ln>
        </p:spPr>
        <p:txBody>
          <a:bodyPr wrap="square" rtlCol="0">
            <a:noAutofit/>
          </a:bodyPr>
          <a:lstStyle/>
          <a:p>
            <a:r>
              <a:rPr lang="en-US" sz="1400" b="1" dirty="0"/>
              <a:t>Steady state simulation</a:t>
            </a:r>
          </a:p>
          <a:p>
            <a:r>
              <a:rPr lang="es-ES" altLang="en-US" sz="1400" dirty="0"/>
              <a:t>Max. </a:t>
            </a:r>
            <a:r>
              <a:rPr lang="es-ES" altLang="en-US" sz="1400" dirty="0" err="1"/>
              <a:t>Copper</a:t>
            </a:r>
            <a:r>
              <a:rPr lang="es-ES" altLang="en-US" sz="1400" dirty="0"/>
              <a:t> </a:t>
            </a:r>
            <a:r>
              <a:rPr lang="es-ES" altLang="en-US" sz="1400" dirty="0" err="1"/>
              <a:t>Temp</a:t>
            </a:r>
            <a:r>
              <a:rPr lang="es-ES" altLang="en-US" sz="1400" dirty="0"/>
              <a:t>.      </a:t>
            </a:r>
            <a:r>
              <a:rPr lang="es-ES" altLang="en-US" sz="1400" b="1" dirty="0"/>
              <a:t>66.74 </a:t>
            </a:r>
            <a:r>
              <a:rPr lang="es-ES" altLang="en-US" sz="1400" dirty="0" err="1"/>
              <a:t>ºC</a:t>
            </a:r>
            <a:endParaRPr lang="es-ES" altLang="en-US" sz="1400" dirty="0"/>
          </a:p>
        </p:txBody>
      </p:sp>
      <p:grpSp>
        <p:nvGrpSpPr>
          <p:cNvPr id="2" name="Group 1"/>
          <p:cNvGrpSpPr/>
          <p:nvPr/>
        </p:nvGrpSpPr>
        <p:grpSpPr>
          <a:xfrm>
            <a:off x="304800" y="1638300"/>
            <a:ext cx="4785435" cy="4140200"/>
            <a:chOff x="396165" y="1638300"/>
            <a:chExt cx="4785435" cy="4140200"/>
          </a:xfrm>
        </p:grpSpPr>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165" y="1644650"/>
              <a:ext cx="1015541" cy="4133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1149" y="1638300"/>
              <a:ext cx="4090451" cy="4140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638300"/>
            <a:ext cx="3429000" cy="32593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p:txBody>
          <a:bodyPr/>
          <a:lstStyle/>
          <a:p>
            <a:fld id="{5C637E73-E223-4201-B4FF-FA293B8FED04}" type="slidenum">
              <a:rPr lang="en-US" smtClean="0"/>
              <a:t>16</a:t>
            </a:fld>
            <a:endParaRPr lang="en-US"/>
          </a:p>
        </p:txBody>
      </p:sp>
    </p:spTree>
    <p:extLst>
      <p:ext uri="{BB962C8B-B14F-4D97-AF65-F5344CB8AC3E}">
        <p14:creationId xmlns:p14="http://schemas.microsoft.com/office/powerpoint/2010/main" val="146637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3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B524F4A-47BB-4514-AE60-C7D7CE9F05A4}"/>
              </a:ext>
            </a:extLst>
          </p:cNvPr>
          <p:cNvPicPr>
            <a:picLocks noChangeAspect="1"/>
          </p:cNvPicPr>
          <p:nvPr/>
        </p:nvPicPr>
        <p:blipFill rotWithShape="1">
          <a:blip r:embed="rId2"/>
          <a:srcRect l="6171" r="14635"/>
          <a:stretch/>
        </p:blipFill>
        <p:spPr>
          <a:xfrm>
            <a:off x="304800" y="1880221"/>
            <a:ext cx="5867400" cy="4392940"/>
          </a:xfrm>
          <a:prstGeom prst="rect">
            <a:avLst/>
          </a:prstGeom>
        </p:spPr>
      </p:pic>
      <p:sp>
        <p:nvSpPr>
          <p:cNvPr id="13" name="Text Box 8"/>
          <p:cNvSpPr txBox="1">
            <a:spLocks noChangeArrowheads="1"/>
          </p:cNvSpPr>
          <p:nvPr/>
        </p:nvSpPr>
        <p:spPr bwMode="auto">
          <a:xfrm>
            <a:off x="3048000" y="308768"/>
            <a:ext cx="5257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000" b="1" dirty="0">
                <a:solidFill>
                  <a:srgbClr val="002060"/>
                </a:solidFill>
              </a:rPr>
              <a:t>Cavity design: Electromagnetic designed</a:t>
            </a:r>
          </a:p>
        </p:txBody>
      </p:sp>
      <p:sp>
        <p:nvSpPr>
          <p:cNvPr id="2" name="TextBox 1"/>
          <p:cNvSpPr txBox="1"/>
          <p:nvPr/>
        </p:nvSpPr>
        <p:spPr>
          <a:xfrm>
            <a:off x="401657" y="1119316"/>
            <a:ext cx="4419600" cy="369332"/>
          </a:xfrm>
          <a:prstGeom prst="rect">
            <a:avLst/>
          </a:prstGeom>
          <a:noFill/>
        </p:spPr>
        <p:txBody>
          <a:bodyPr wrap="square" rtlCol="0">
            <a:spAutoFit/>
          </a:bodyPr>
          <a:lstStyle/>
          <a:p>
            <a:r>
              <a:rPr lang="en-US" b="1" u="sng" dirty="0"/>
              <a:t>Final Cavity Parameters with all elements</a:t>
            </a:r>
          </a:p>
        </p:txBody>
      </p:sp>
      <p:sp>
        <p:nvSpPr>
          <p:cNvPr id="3" name="TextBox 2"/>
          <p:cNvSpPr txBox="1"/>
          <p:nvPr/>
        </p:nvSpPr>
        <p:spPr>
          <a:xfrm>
            <a:off x="5008543" y="1219200"/>
            <a:ext cx="3983057" cy="1431161"/>
          </a:xfrm>
          <a:prstGeom prst="rect">
            <a:avLst/>
          </a:prstGeom>
          <a:noFill/>
          <a:ln>
            <a:noFill/>
          </a:ln>
        </p:spPr>
        <p:txBody>
          <a:bodyPr wrap="square" rtlCol="0">
            <a:spAutoFit/>
          </a:bodyPr>
          <a:lstStyle/>
          <a:p>
            <a:pPr marL="742950" lvl="1" indent="-285750">
              <a:spcBef>
                <a:spcPts val="300"/>
              </a:spcBef>
              <a:spcAft>
                <a:spcPts val="300"/>
              </a:spcAft>
              <a:buFont typeface="Arial" panose="020B0604020202020204" pitchFamily="34" charset="0"/>
              <a:buChar char="•"/>
            </a:pPr>
            <a:r>
              <a:rPr lang="en-US" dirty="0"/>
              <a:t>Quality factor 14000 </a:t>
            </a:r>
          </a:p>
          <a:p>
            <a:pPr marL="742950" lvl="1" indent="-285750">
              <a:spcBef>
                <a:spcPts val="300"/>
              </a:spcBef>
              <a:spcAft>
                <a:spcPts val="300"/>
              </a:spcAft>
              <a:buFont typeface="Arial" panose="020B0604020202020204" pitchFamily="34" charset="0"/>
              <a:buChar char="•"/>
            </a:pPr>
            <a:r>
              <a:rPr lang="en-US" dirty="0"/>
              <a:t>Shunt impedance 1.2 </a:t>
            </a:r>
            <a:r>
              <a:rPr lang="en-US" dirty="0" err="1"/>
              <a:t>MOhms</a:t>
            </a:r>
            <a:endParaRPr lang="en-US" dirty="0"/>
          </a:p>
          <a:p>
            <a:pPr marL="742950" lvl="1" indent="-285750">
              <a:spcBef>
                <a:spcPts val="300"/>
              </a:spcBef>
              <a:spcAft>
                <a:spcPts val="300"/>
              </a:spcAft>
              <a:buFont typeface="Arial" panose="020B0604020202020204" pitchFamily="34" charset="0"/>
              <a:buChar char="•"/>
            </a:pPr>
            <a:r>
              <a:rPr lang="en-US" dirty="0"/>
              <a:t>Max voltage per cavity 185kV</a:t>
            </a:r>
          </a:p>
          <a:p>
            <a:pPr marL="742950" lvl="1" indent="-285750">
              <a:spcBef>
                <a:spcPts val="300"/>
              </a:spcBef>
              <a:spcAft>
                <a:spcPts val="300"/>
              </a:spcAft>
              <a:buFont typeface="Arial" panose="020B0604020202020204" pitchFamily="34" charset="0"/>
              <a:buChar char="•"/>
            </a:pPr>
            <a:r>
              <a:rPr lang="en-US" dirty="0"/>
              <a:t>Number of cavities necessary 5</a:t>
            </a:r>
          </a:p>
        </p:txBody>
      </p:sp>
      <p:sp>
        <p:nvSpPr>
          <p:cNvPr id="6" name="Slide Number Placeholder 5"/>
          <p:cNvSpPr>
            <a:spLocks noGrp="1"/>
          </p:cNvSpPr>
          <p:nvPr>
            <p:ph type="sldNum" sz="quarter" idx="12"/>
          </p:nvPr>
        </p:nvSpPr>
        <p:spPr/>
        <p:txBody>
          <a:bodyPr/>
          <a:lstStyle/>
          <a:p>
            <a:fld id="{5C637E73-E223-4201-B4FF-FA293B8FED04}" type="slidenum">
              <a:rPr lang="en-US" smtClean="0"/>
              <a:t>17</a:t>
            </a:fld>
            <a:endParaRPr lang="en-US"/>
          </a:p>
        </p:txBody>
      </p:sp>
    </p:spTree>
    <p:extLst>
      <p:ext uri="{BB962C8B-B14F-4D97-AF65-F5344CB8AC3E}">
        <p14:creationId xmlns:p14="http://schemas.microsoft.com/office/powerpoint/2010/main" val="2851408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430293-4B8B-4059-8359-FD807DDB1AE7}"/>
              </a:ext>
            </a:extLst>
          </p:cNvPr>
          <p:cNvSpPr>
            <a:spLocks noGrp="1"/>
          </p:cNvSpPr>
          <p:nvPr>
            <p:ph type="sldNum" sz="quarter" idx="12"/>
          </p:nvPr>
        </p:nvSpPr>
        <p:spPr/>
        <p:txBody>
          <a:bodyPr/>
          <a:lstStyle/>
          <a:p>
            <a:fld id="{5C637E73-E223-4201-B4FF-FA293B8FED04}" type="slidenum">
              <a:rPr lang="en-US" smtClean="0"/>
              <a:t>18</a:t>
            </a:fld>
            <a:endParaRPr lang="en-US"/>
          </a:p>
        </p:txBody>
      </p:sp>
      <p:graphicFrame>
        <p:nvGraphicFramePr>
          <p:cNvPr id="3" name="11 Tabla">
            <a:extLst>
              <a:ext uri="{FF2B5EF4-FFF2-40B4-BE49-F238E27FC236}">
                <a16:creationId xmlns:a16="http://schemas.microsoft.com/office/drawing/2014/main" id="{30F3D286-9F6C-422D-9196-6ECD90A77D36}"/>
              </a:ext>
            </a:extLst>
          </p:cNvPr>
          <p:cNvGraphicFramePr>
            <a:graphicFrameLocks noGrp="1"/>
          </p:cNvGraphicFramePr>
          <p:nvPr>
            <p:extLst>
              <p:ext uri="{D42A27DB-BD31-4B8C-83A1-F6EECF244321}">
                <p14:modId xmlns:p14="http://schemas.microsoft.com/office/powerpoint/2010/main" val="4294227543"/>
              </p:ext>
            </p:extLst>
          </p:nvPr>
        </p:nvGraphicFramePr>
        <p:xfrm>
          <a:off x="4484914" y="1523689"/>
          <a:ext cx="4506686" cy="3657967"/>
        </p:xfrm>
        <a:graphic>
          <a:graphicData uri="http://schemas.openxmlformats.org/drawingml/2006/table">
            <a:tbl>
              <a:tblPr firstRow="1" bandRow="1">
                <a:tableStyleId>{5C22544A-7EE6-4342-B048-85BDC9FD1C3A}</a:tableStyleId>
              </a:tblPr>
              <a:tblGrid>
                <a:gridCol w="3058886">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320128">
                <a:tc gridSpan="2">
                  <a:txBody>
                    <a:bodyPr/>
                    <a:lstStyle/>
                    <a:p>
                      <a:pPr algn="ctr"/>
                      <a:r>
                        <a:rPr lang="en-US" sz="1500" noProof="0" dirty="0"/>
                        <a:t>Main parameters</a:t>
                      </a:r>
                      <a:endParaRPr lang="en-US" sz="1500" noProof="0" dirty="0">
                        <a:solidFill>
                          <a:schemeClr val="tx1"/>
                        </a:solidFill>
                        <a:latin typeface="+mj-lt"/>
                      </a:endParaRPr>
                    </a:p>
                  </a:txBody>
                  <a:tcPr marL="91439" marR="91439" marT="45734" marB="45734"/>
                </a:tc>
                <a:tc hMerge="1">
                  <a:txBody>
                    <a:bodyPr/>
                    <a:lstStyle/>
                    <a:p>
                      <a:endParaRPr lang="es-ES" sz="1600" dirty="0">
                        <a:solidFill>
                          <a:schemeClr val="tx1"/>
                        </a:solidFill>
                        <a:latin typeface="+mj-lt"/>
                      </a:endParaRPr>
                    </a:p>
                  </a:txBody>
                  <a:tcPr marL="91441" marR="91441"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54655">
                <a:tc>
                  <a:txBody>
                    <a:bodyPr/>
                    <a:lstStyle/>
                    <a:p>
                      <a:r>
                        <a:rPr lang="en-US" sz="1500" b="1" noProof="0" dirty="0"/>
                        <a:t>HH RF system total voltage</a:t>
                      </a:r>
                      <a:endParaRPr lang="en-US" sz="1500" b="1" noProof="0" dirty="0">
                        <a:latin typeface="+mj-lt"/>
                      </a:endParaRPr>
                    </a:p>
                  </a:txBody>
                  <a:tcPr marL="91439" marR="91439" marT="45734" marB="45734"/>
                </a:tc>
                <a:tc>
                  <a:txBody>
                    <a:bodyPr/>
                    <a:lstStyle/>
                    <a:p>
                      <a:r>
                        <a:rPr lang="en-US" sz="1500" noProof="0" dirty="0"/>
                        <a:t>921.28 kV</a:t>
                      </a:r>
                      <a:endParaRPr lang="en-US" sz="1500" noProof="0" dirty="0">
                        <a:solidFill>
                          <a:schemeClr val="tx1"/>
                        </a:solidFill>
                        <a:latin typeface="+mj-lt"/>
                      </a:endParaRPr>
                    </a:p>
                  </a:txBody>
                  <a:tcPr marL="91439" marR="91439" marT="45734" marB="45734"/>
                </a:tc>
                <a:extLst>
                  <a:ext uri="{0D108BD9-81ED-4DB2-BD59-A6C34878D82A}">
                    <a16:rowId xmlns:a16="http://schemas.microsoft.com/office/drawing/2014/main" val="10001"/>
                  </a:ext>
                </a:extLst>
              </a:tr>
              <a:tr h="320128">
                <a:tc>
                  <a:txBody>
                    <a:bodyPr/>
                    <a:lstStyle/>
                    <a:p>
                      <a:r>
                        <a:rPr lang="en-US" sz="1500" b="1" noProof="0" dirty="0">
                          <a:latin typeface="+mj-lt"/>
                        </a:rPr>
                        <a:t>HH cavity voltage (5 cavities)</a:t>
                      </a:r>
                    </a:p>
                  </a:txBody>
                  <a:tcPr marL="91439" marR="91439" marT="45734" marB="45734"/>
                </a:tc>
                <a:tc>
                  <a:txBody>
                    <a:bodyPr/>
                    <a:lstStyle/>
                    <a:p>
                      <a:r>
                        <a:rPr lang="en-US" sz="1500" noProof="0" dirty="0"/>
                        <a:t>184.26 kV</a:t>
                      </a:r>
                      <a:endParaRPr lang="en-US" sz="1500" noProof="0" dirty="0">
                        <a:solidFill>
                          <a:schemeClr val="tx1"/>
                        </a:solidFill>
                        <a:latin typeface="+mj-lt"/>
                      </a:endParaRPr>
                    </a:p>
                  </a:txBody>
                  <a:tcPr marL="91439" marR="91439" marT="45734" marB="45734"/>
                </a:tc>
                <a:extLst>
                  <a:ext uri="{0D108BD9-81ED-4DB2-BD59-A6C34878D82A}">
                    <a16:rowId xmlns:a16="http://schemas.microsoft.com/office/drawing/2014/main" val="10003"/>
                  </a:ext>
                </a:extLst>
              </a:tr>
              <a:tr h="3201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noProof="0" dirty="0"/>
                        <a:t>Supplied RF power/cavity (P</a:t>
                      </a:r>
                      <a:r>
                        <a:rPr lang="en-US" sz="1500" b="1" baseline="-25000" noProof="0" dirty="0"/>
                        <a:t>g</a:t>
                      </a:r>
                      <a:r>
                        <a:rPr lang="en-US" sz="1500" b="1" noProof="0" dirty="0"/>
                        <a:t>)</a:t>
                      </a:r>
                      <a:endParaRPr lang="en-US" sz="1500" b="1" noProof="0" dirty="0">
                        <a:latin typeface="+mj-lt"/>
                      </a:endParaRPr>
                    </a:p>
                  </a:txBody>
                  <a:tcPr marL="91439" marR="91439" marT="45734" marB="45734"/>
                </a:tc>
                <a:tc>
                  <a:txBody>
                    <a:bodyPr/>
                    <a:lstStyle/>
                    <a:p>
                      <a:r>
                        <a:rPr lang="en-US" sz="1500" noProof="0">
                          <a:latin typeface="+mj-lt"/>
                        </a:rPr>
                        <a:t>7.27 kW</a:t>
                      </a:r>
                    </a:p>
                  </a:txBody>
                  <a:tcPr marL="91439" marR="91439" marT="45734" marB="45734"/>
                </a:tc>
                <a:extLst>
                  <a:ext uri="{0D108BD9-81ED-4DB2-BD59-A6C34878D82A}">
                    <a16:rowId xmlns:a16="http://schemas.microsoft.com/office/drawing/2014/main" val="10002"/>
                  </a:ext>
                </a:extLst>
              </a:tr>
              <a:tr h="3201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noProof="0" dirty="0">
                          <a:latin typeface="+mj-lt"/>
                        </a:rPr>
                        <a:t>Dissipated power/cavity </a:t>
                      </a:r>
                      <a:r>
                        <a:rPr lang="en-US" sz="1500" b="1" noProof="0" dirty="0"/>
                        <a:t>(P</a:t>
                      </a:r>
                      <a:r>
                        <a:rPr lang="en-US" sz="1500" b="1" baseline="-25000" noProof="0" dirty="0"/>
                        <a:t>c</a:t>
                      </a:r>
                      <a:r>
                        <a:rPr lang="en-US" sz="1500" b="1" noProof="0" dirty="0"/>
                        <a:t>)</a:t>
                      </a:r>
                      <a:endParaRPr lang="en-US" sz="1500" b="1" noProof="0" dirty="0">
                        <a:latin typeface="+mj-lt"/>
                      </a:endParaRPr>
                    </a:p>
                  </a:txBody>
                  <a:tcPr marL="91439" marR="91439" marT="45734" marB="45734"/>
                </a:tc>
                <a:tc>
                  <a:txBody>
                    <a:bodyPr/>
                    <a:lstStyle/>
                    <a:p>
                      <a:r>
                        <a:rPr lang="en-US" sz="1500" kern="1200" noProof="0">
                          <a:solidFill>
                            <a:schemeClr val="dk1"/>
                          </a:solidFill>
                          <a:latin typeface="+mn-lt"/>
                          <a:ea typeface="+mn-ea"/>
                          <a:cs typeface="+mn-cs"/>
                        </a:rPr>
                        <a:t>14.14kW</a:t>
                      </a:r>
                      <a:endParaRPr lang="en-US" sz="1500" noProof="0">
                        <a:latin typeface="+mj-lt"/>
                      </a:endParaRPr>
                    </a:p>
                  </a:txBody>
                  <a:tcPr marL="91439" marR="91439" marT="45734" marB="45734"/>
                </a:tc>
                <a:extLst>
                  <a:ext uri="{0D108BD9-81ED-4DB2-BD59-A6C34878D82A}">
                    <a16:rowId xmlns:a16="http://schemas.microsoft.com/office/drawing/2014/main" val="2424550325"/>
                  </a:ext>
                </a:extLst>
              </a:tr>
              <a:tr h="342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noProof="0" dirty="0"/>
                        <a:t>Reflected power/cavity (P</a:t>
                      </a:r>
                      <a:r>
                        <a:rPr lang="en-US" sz="1500" b="1" baseline="-25000" noProof="0" dirty="0"/>
                        <a:t>r</a:t>
                      </a:r>
                      <a:r>
                        <a:rPr lang="en-US" sz="1500" b="1" noProof="0" dirty="0"/>
                        <a:t>)</a:t>
                      </a:r>
                      <a:endParaRPr lang="en-US" sz="1500" b="1" noProof="0" dirty="0">
                        <a:latin typeface="+mj-lt"/>
                      </a:endParaRPr>
                    </a:p>
                  </a:txBody>
                  <a:tcPr marL="91439" marR="91439" marT="45734" marB="45734"/>
                </a:tc>
                <a:tc>
                  <a:txBody>
                    <a:bodyPr/>
                    <a:lstStyle/>
                    <a:p>
                      <a:r>
                        <a:rPr lang="en-US" sz="1400" b="0" i="0" kern="1200" dirty="0">
                          <a:solidFill>
                            <a:schemeClr val="dk1"/>
                          </a:solidFill>
                          <a:effectLst/>
                          <a:latin typeface="Arial" panose="020B0604020202020204" pitchFamily="34" charset="0"/>
                          <a:ea typeface="+mn-ea"/>
                          <a:cs typeface="Arial" panose="020B0604020202020204" pitchFamily="34" charset="0"/>
                        </a:rPr>
                        <a:t>~</a:t>
                      </a:r>
                      <a:r>
                        <a:rPr lang="en-US" sz="1500" noProof="0" dirty="0">
                          <a:latin typeface="+mj-lt"/>
                        </a:rPr>
                        <a:t>0 </a:t>
                      </a:r>
                      <a:r>
                        <a:rPr lang="en-US" sz="1500" kern="1200" noProof="0" dirty="0">
                          <a:solidFill>
                            <a:schemeClr val="dk1"/>
                          </a:solidFill>
                          <a:latin typeface="+mn-lt"/>
                          <a:ea typeface="+mn-ea"/>
                          <a:cs typeface="+mn-cs"/>
                        </a:rPr>
                        <a:t>kW</a:t>
                      </a:r>
                      <a:endParaRPr lang="en-US" sz="1500" noProof="0" dirty="0">
                        <a:latin typeface="+mj-lt"/>
                      </a:endParaRPr>
                    </a:p>
                  </a:txBody>
                  <a:tcPr marL="91439" marR="91439" marT="45734" marB="45734"/>
                </a:tc>
                <a:extLst>
                  <a:ext uri="{0D108BD9-81ED-4DB2-BD59-A6C34878D82A}">
                    <a16:rowId xmlns:a16="http://schemas.microsoft.com/office/drawing/2014/main" val="10006"/>
                  </a:ext>
                </a:extLst>
              </a:tr>
              <a:tr h="3201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noProof="0" dirty="0">
                          <a:latin typeface="+mj-lt"/>
                        </a:rPr>
                        <a:t>Nominal beam power/cavity </a:t>
                      </a:r>
                      <a:r>
                        <a:rPr lang="en-US" sz="1500" b="1" noProof="0" dirty="0"/>
                        <a:t>(P</a:t>
                      </a:r>
                      <a:r>
                        <a:rPr lang="en-US" sz="1500" b="1" baseline="-25000" noProof="0" dirty="0"/>
                        <a:t>b</a:t>
                      </a:r>
                      <a:r>
                        <a:rPr lang="en-US" sz="1500" b="1" noProof="0" dirty="0"/>
                        <a:t>)</a:t>
                      </a:r>
                      <a:endParaRPr lang="en-US" sz="1500" b="1" noProof="0" dirty="0">
                        <a:latin typeface="+mj-lt"/>
                      </a:endParaRPr>
                    </a:p>
                  </a:txBody>
                  <a:tcPr marL="91439" marR="91439" marT="45734" marB="45734"/>
                </a:tc>
                <a:tc>
                  <a:txBody>
                    <a:bodyPr/>
                    <a:lstStyle/>
                    <a:p>
                      <a:r>
                        <a:rPr lang="en-US" sz="1500" kern="1200" noProof="0">
                          <a:solidFill>
                            <a:schemeClr val="dk1"/>
                          </a:solidFill>
                          <a:latin typeface="+mn-lt"/>
                          <a:ea typeface="+mn-ea"/>
                          <a:cs typeface="+mn-cs"/>
                        </a:rPr>
                        <a:t>-6.87 kW</a:t>
                      </a:r>
                      <a:endParaRPr lang="en-US" sz="1500" noProof="0">
                        <a:latin typeface="+mj-lt"/>
                      </a:endParaRPr>
                    </a:p>
                  </a:txBody>
                  <a:tcPr marL="91439" marR="91439" marT="45734" marB="45734"/>
                </a:tc>
                <a:extLst>
                  <a:ext uri="{0D108BD9-81ED-4DB2-BD59-A6C34878D82A}">
                    <a16:rowId xmlns:a16="http://schemas.microsoft.com/office/drawing/2014/main" val="10005"/>
                  </a:ext>
                </a:extLst>
              </a:tr>
              <a:tr h="342408">
                <a:tc>
                  <a:txBody>
                    <a:bodyPr/>
                    <a:lstStyle/>
                    <a:p>
                      <a:r>
                        <a:rPr lang="en-US" sz="1500" b="1" noProof="0" dirty="0">
                          <a:latin typeface="+mj-lt"/>
                        </a:rPr>
                        <a:t>Total RF power for the HHC system</a:t>
                      </a:r>
                    </a:p>
                  </a:txBody>
                  <a:tcPr marL="91439" marR="91439" marT="45734" marB="45734"/>
                </a:tc>
                <a:tc>
                  <a:txBody>
                    <a:bodyPr/>
                    <a:lstStyle/>
                    <a:p>
                      <a:r>
                        <a:rPr lang="en-US" sz="1500" kern="1200" noProof="0">
                          <a:solidFill>
                            <a:schemeClr val="dk1"/>
                          </a:solidFill>
                          <a:latin typeface="+mn-lt"/>
                          <a:ea typeface="+mn-ea"/>
                          <a:cs typeface="+mn-cs"/>
                        </a:rPr>
                        <a:t>36.35 kW</a:t>
                      </a:r>
                      <a:endParaRPr lang="en-US" sz="1500" noProof="0">
                        <a:latin typeface="+mj-lt"/>
                      </a:endParaRPr>
                    </a:p>
                  </a:txBody>
                  <a:tcPr marL="91439" marR="91439" marT="45734" marB="45734"/>
                </a:tc>
                <a:extLst>
                  <a:ext uri="{0D108BD9-81ED-4DB2-BD59-A6C34878D82A}">
                    <a16:rowId xmlns:a16="http://schemas.microsoft.com/office/drawing/2014/main" val="10007"/>
                  </a:ext>
                </a:extLst>
              </a:tr>
              <a:tr h="332000">
                <a:tc>
                  <a:txBody>
                    <a:bodyPr/>
                    <a:lstStyle/>
                    <a:p>
                      <a:r>
                        <a:rPr lang="en-US" sz="1500" b="1" noProof="0" dirty="0">
                          <a:latin typeface="+mj-lt"/>
                        </a:rPr>
                        <a:t>Bunch lengthening factor (u)</a:t>
                      </a:r>
                    </a:p>
                  </a:txBody>
                  <a:tcPr marL="91439" marR="91439" marT="45734" marB="45734"/>
                </a:tc>
                <a:tc>
                  <a:txBody>
                    <a:bodyPr/>
                    <a:lstStyle/>
                    <a:p>
                      <a:r>
                        <a:rPr lang="en-US" sz="1500" noProof="0">
                          <a:latin typeface="+mj-lt"/>
                        </a:rPr>
                        <a:t>3.3</a:t>
                      </a:r>
                    </a:p>
                  </a:txBody>
                  <a:tcPr marL="91439" marR="91439" marT="45734" marB="45734"/>
                </a:tc>
                <a:extLst>
                  <a:ext uri="{0D108BD9-81ED-4DB2-BD59-A6C34878D82A}">
                    <a16:rowId xmlns:a16="http://schemas.microsoft.com/office/drawing/2014/main" val="3788912078"/>
                  </a:ext>
                </a:extLst>
              </a:tr>
              <a:tr h="304492">
                <a:tc>
                  <a:txBody>
                    <a:bodyPr/>
                    <a:lstStyle/>
                    <a:p>
                      <a:r>
                        <a:rPr lang="en-US" sz="1500" b="1" noProof="0" dirty="0">
                          <a:latin typeface="+mj-lt"/>
                        </a:rPr>
                        <a:t>Optimal bunch length (</a:t>
                      </a:r>
                      <a:r>
                        <a:rPr lang="el-GR" sz="1500" b="0" i="0" kern="1200" dirty="0">
                          <a:solidFill>
                            <a:schemeClr val="dk1"/>
                          </a:solidFill>
                          <a:effectLst/>
                          <a:latin typeface="+mn-lt"/>
                          <a:ea typeface="+mn-ea"/>
                          <a:cs typeface="+mn-cs"/>
                        </a:rPr>
                        <a:t>σ</a:t>
                      </a:r>
                      <a:r>
                        <a:rPr lang="es-ES" sz="1500" b="0" i="0" kern="1200" baseline="-25000" dirty="0">
                          <a:solidFill>
                            <a:schemeClr val="dk1"/>
                          </a:solidFill>
                          <a:effectLst/>
                          <a:latin typeface="+mn-lt"/>
                          <a:ea typeface="+mn-ea"/>
                          <a:cs typeface="+mn-cs"/>
                        </a:rPr>
                        <a:t>z</a:t>
                      </a:r>
                      <a:r>
                        <a:rPr lang="es-ES" sz="1800" b="1" i="0" kern="1200" baseline="0" dirty="0">
                          <a:solidFill>
                            <a:schemeClr val="dk1"/>
                          </a:solidFill>
                          <a:effectLst/>
                          <a:latin typeface="+mn-lt"/>
                          <a:ea typeface="+mn-ea"/>
                          <a:cs typeface="+mn-cs"/>
                        </a:rPr>
                        <a:t>) </a:t>
                      </a:r>
                      <a:r>
                        <a:rPr lang="es-ES" sz="1500" b="1" kern="1200" dirty="0" err="1">
                          <a:solidFill>
                            <a:schemeClr val="dk1"/>
                          </a:solidFill>
                          <a:latin typeface="+mj-lt"/>
                          <a:ea typeface="+mn-ea"/>
                          <a:cs typeface="+mn-cs"/>
                        </a:rPr>
                        <a:t>with</a:t>
                      </a:r>
                      <a:r>
                        <a:rPr lang="es-ES" sz="1500" b="1" kern="1200" dirty="0">
                          <a:solidFill>
                            <a:schemeClr val="dk1"/>
                          </a:solidFill>
                          <a:latin typeface="+mj-lt"/>
                          <a:ea typeface="+mn-ea"/>
                          <a:cs typeface="+mn-cs"/>
                        </a:rPr>
                        <a:t> 3HC</a:t>
                      </a:r>
                      <a:endParaRPr lang="en-US" sz="1500" b="1" kern="1200" noProof="0" dirty="0">
                        <a:solidFill>
                          <a:schemeClr val="dk1"/>
                        </a:solidFill>
                        <a:latin typeface="+mj-lt"/>
                        <a:ea typeface="+mn-ea"/>
                        <a:cs typeface="+mn-cs"/>
                      </a:endParaRPr>
                    </a:p>
                  </a:txBody>
                  <a:tcPr marL="91439" marR="91439" marT="45734" marB="45734"/>
                </a:tc>
                <a:tc>
                  <a:txBody>
                    <a:bodyPr/>
                    <a:lstStyle/>
                    <a:p>
                      <a:r>
                        <a:rPr lang="en-US" sz="1500" noProof="0" dirty="0">
                          <a:latin typeface="+mj-lt"/>
                        </a:rPr>
                        <a:t>57 </a:t>
                      </a:r>
                      <a:r>
                        <a:rPr lang="en-US" sz="1500" noProof="0" dirty="0" err="1">
                          <a:latin typeface="+mj-lt"/>
                        </a:rPr>
                        <a:t>ps</a:t>
                      </a:r>
                      <a:r>
                        <a:rPr lang="en-US" sz="1500" noProof="0" dirty="0">
                          <a:latin typeface="+mj-lt"/>
                        </a:rPr>
                        <a:t> (17mm)</a:t>
                      </a:r>
                    </a:p>
                  </a:txBody>
                  <a:tcPr marL="91439" marR="91439" marT="45734" marB="45734"/>
                </a:tc>
                <a:extLst>
                  <a:ext uri="{0D108BD9-81ED-4DB2-BD59-A6C34878D82A}">
                    <a16:rowId xmlns:a16="http://schemas.microsoft.com/office/drawing/2014/main" val="360611918"/>
                  </a:ext>
                </a:extLst>
              </a:tr>
              <a:tr h="304492">
                <a:tc>
                  <a:txBody>
                    <a:bodyPr/>
                    <a:lstStyle/>
                    <a:p>
                      <a:r>
                        <a:rPr lang="en-US" sz="1500" b="1" kern="1200" noProof="0" dirty="0">
                          <a:solidFill>
                            <a:schemeClr val="dk1"/>
                          </a:solidFill>
                          <a:latin typeface="+mj-lt"/>
                          <a:ea typeface="+mn-ea"/>
                          <a:cs typeface="+mn-cs"/>
                        </a:rPr>
                        <a:t>Bunch length without 3HC</a:t>
                      </a:r>
                    </a:p>
                  </a:txBody>
                  <a:tcPr marL="91439" marR="91439" marT="45734" marB="45734"/>
                </a:tc>
                <a:tc>
                  <a:txBody>
                    <a:bodyPr/>
                    <a:lstStyle/>
                    <a:p>
                      <a:r>
                        <a:rPr lang="en-US" sz="1500" noProof="0" dirty="0">
                          <a:latin typeface="+mj-lt"/>
                        </a:rPr>
                        <a:t>17.3ps (5.2mm)</a:t>
                      </a:r>
                    </a:p>
                  </a:txBody>
                  <a:tcPr marL="91439" marR="91439" marT="45734" marB="45734"/>
                </a:tc>
                <a:extLst>
                  <a:ext uri="{0D108BD9-81ED-4DB2-BD59-A6C34878D82A}">
                    <a16:rowId xmlns:a16="http://schemas.microsoft.com/office/drawing/2014/main" val="182260099"/>
                  </a:ext>
                </a:extLst>
              </a:tr>
            </a:tbl>
          </a:graphicData>
        </a:graphic>
      </p:graphicFrame>
      <p:sp>
        <p:nvSpPr>
          <p:cNvPr id="4" name="Text Box 8">
            <a:extLst>
              <a:ext uri="{FF2B5EF4-FFF2-40B4-BE49-F238E27FC236}">
                <a16:creationId xmlns:a16="http://schemas.microsoft.com/office/drawing/2014/main" id="{DBAA1C7A-BFC9-4540-9D9B-DA485BE182EA}"/>
              </a:ext>
            </a:extLst>
          </p:cNvPr>
          <p:cNvSpPr txBox="1">
            <a:spLocks noChangeArrowheads="1"/>
          </p:cNvSpPr>
          <p:nvPr/>
        </p:nvSpPr>
        <p:spPr bwMode="auto">
          <a:xfrm>
            <a:off x="2971800" y="308768"/>
            <a:ext cx="5421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000" b="1" dirty="0">
                <a:solidFill>
                  <a:srgbClr val="002060"/>
                </a:solidFill>
              </a:rPr>
              <a:t>Cavity design: Performance summary</a:t>
            </a:r>
          </a:p>
        </p:txBody>
      </p:sp>
      <p:pic>
        <p:nvPicPr>
          <p:cNvPr id="15" name="Picture 14">
            <a:extLst>
              <a:ext uri="{FF2B5EF4-FFF2-40B4-BE49-F238E27FC236}">
                <a16:creationId xmlns:a16="http://schemas.microsoft.com/office/drawing/2014/main" id="{56F55DFC-56DA-4546-9664-E350EA3BD450}"/>
              </a:ext>
            </a:extLst>
          </p:cNvPr>
          <p:cNvPicPr>
            <a:picLocks noChangeAspect="1"/>
          </p:cNvPicPr>
          <p:nvPr/>
        </p:nvPicPr>
        <p:blipFill rotWithShape="1">
          <a:blip r:embed="rId2">
            <a:extLst>
              <a:ext uri="{28A0092B-C50C-407E-A947-70E740481C1C}">
                <a14:useLocalDpi xmlns:a14="http://schemas.microsoft.com/office/drawing/2010/main" val="0"/>
              </a:ext>
            </a:extLst>
          </a:blip>
          <a:srcRect l="4935" r="7883"/>
          <a:stretch/>
        </p:blipFill>
        <p:spPr>
          <a:xfrm>
            <a:off x="87087" y="1653234"/>
            <a:ext cx="4343400" cy="3134106"/>
          </a:xfrm>
          <a:prstGeom prst="rect">
            <a:avLst/>
          </a:prstGeom>
        </p:spPr>
      </p:pic>
      <p:sp>
        <p:nvSpPr>
          <p:cNvPr id="16" name="TextBox 15">
            <a:extLst>
              <a:ext uri="{FF2B5EF4-FFF2-40B4-BE49-F238E27FC236}">
                <a16:creationId xmlns:a16="http://schemas.microsoft.com/office/drawing/2014/main" id="{AD729352-6862-4B87-9ABA-FA65CDB1462F}"/>
              </a:ext>
            </a:extLst>
          </p:cNvPr>
          <p:cNvSpPr txBox="1"/>
          <p:nvPr/>
        </p:nvSpPr>
        <p:spPr>
          <a:xfrm>
            <a:off x="223156" y="993618"/>
            <a:ext cx="8828314" cy="369332"/>
          </a:xfrm>
          <a:prstGeom prst="rect">
            <a:avLst/>
          </a:prstGeom>
          <a:noFill/>
        </p:spPr>
        <p:txBody>
          <a:bodyPr wrap="square" rtlCol="0">
            <a:spAutoFit/>
          </a:bodyPr>
          <a:lstStyle/>
          <a:p>
            <a:pPr algn="ctr"/>
            <a:r>
              <a:rPr lang="en-US" b="1" dirty="0">
                <a:solidFill>
                  <a:srgbClr val="002060"/>
                </a:solidFill>
              </a:rPr>
              <a:t>3HC Performance for Present SR Operation: 3 MV main RF system voltage, 3 GeV, 250 mA</a:t>
            </a:r>
            <a:r>
              <a:rPr lang="en-US" b="1" u="sng" dirty="0">
                <a:solidFill>
                  <a:srgbClr val="002060"/>
                </a:solidFill>
              </a:rPr>
              <a:t> </a:t>
            </a:r>
            <a:endParaRPr lang="en-US" b="1" dirty="0">
              <a:solidFill>
                <a:srgbClr val="002060"/>
              </a:solidFill>
            </a:endParaRPr>
          </a:p>
        </p:txBody>
      </p:sp>
      <p:sp>
        <p:nvSpPr>
          <p:cNvPr id="17" name="TextBox 16">
            <a:extLst>
              <a:ext uri="{FF2B5EF4-FFF2-40B4-BE49-F238E27FC236}">
                <a16:creationId xmlns:a16="http://schemas.microsoft.com/office/drawing/2014/main" id="{5F2B5D44-3A47-4A5A-AE38-304E5A37BAAB}"/>
              </a:ext>
            </a:extLst>
          </p:cNvPr>
          <p:cNvSpPr txBox="1"/>
          <p:nvPr/>
        </p:nvSpPr>
        <p:spPr>
          <a:xfrm>
            <a:off x="375556" y="5339954"/>
            <a:ext cx="8616044" cy="584775"/>
          </a:xfrm>
          <a:prstGeom prst="rect">
            <a:avLst/>
          </a:prstGeom>
          <a:solidFill>
            <a:schemeClr val="accent1">
              <a:lumMod val="20000"/>
              <a:lumOff val="80000"/>
            </a:schemeClr>
          </a:solidFill>
          <a:ln>
            <a:noFill/>
          </a:ln>
        </p:spPr>
        <p:txBody>
          <a:bodyPr wrap="square" rtlCol="0">
            <a:spAutoFit/>
          </a:bodyPr>
          <a:lstStyle/>
          <a:p>
            <a:pPr marL="285750" indent="-285750" algn="just">
              <a:buFont typeface="Arial" panose="020B0604020202020204" pitchFamily="34" charset="0"/>
              <a:buChar char="•"/>
            </a:pPr>
            <a:r>
              <a:rPr lang="en-US" sz="1600" dirty="0"/>
              <a:t>After an interlock causing the RF power in one HH cavity to be lost, around 18 kW would be subtracted from the beam and 6.1 kW would be reflected, acceptable numbers</a:t>
            </a:r>
          </a:p>
        </p:txBody>
      </p:sp>
      <p:sp>
        <p:nvSpPr>
          <p:cNvPr id="8" name="TextBox 4">
            <a:extLst>
              <a:ext uri="{FF2B5EF4-FFF2-40B4-BE49-F238E27FC236}">
                <a16:creationId xmlns:a16="http://schemas.microsoft.com/office/drawing/2014/main" id="{764EEDDD-93F7-4DC8-B4B6-F19CF70D6C2A}"/>
              </a:ext>
            </a:extLst>
          </p:cNvPr>
          <p:cNvSpPr txBox="1"/>
          <p:nvPr/>
        </p:nvSpPr>
        <p:spPr>
          <a:xfrm>
            <a:off x="6636882" y="5988313"/>
            <a:ext cx="2262187" cy="369332"/>
          </a:xfrm>
          <a:prstGeom prst="rect">
            <a:avLst/>
          </a:prstGeom>
          <a:solidFill>
            <a:schemeClr val="bg1"/>
          </a:solidFill>
          <a:ln>
            <a:noFill/>
          </a:ln>
        </p:spPr>
        <p:txBody>
          <a:bodyPr wrap="square" rtlCol="0">
            <a:spAutoFit/>
          </a:bodyPr>
          <a:lstStyle/>
          <a:p>
            <a:r>
              <a:rPr lang="es-ES" dirty="0">
                <a:solidFill>
                  <a:srgbClr val="FF0000"/>
                </a:solidFill>
              </a:rPr>
              <a:t>* </a:t>
            </a:r>
            <a:r>
              <a:rPr lang="es-ES" i="1" dirty="0">
                <a:solidFill>
                  <a:srgbClr val="002060"/>
                </a:solidFill>
              </a:rPr>
              <a:t>Info </a:t>
            </a:r>
            <a:r>
              <a:rPr lang="es-ES" i="1" dirty="0" err="1">
                <a:solidFill>
                  <a:srgbClr val="002060"/>
                </a:solidFill>
              </a:rPr>
              <a:t>from</a:t>
            </a:r>
            <a:r>
              <a:rPr lang="es-ES" i="1" dirty="0">
                <a:solidFill>
                  <a:srgbClr val="002060"/>
                </a:solidFill>
              </a:rPr>
              <a:t> I. Bellafont</a:t>
            </a:r>
            <a:endParaRPr lang="en-US" i="1" dirty="0">
              <a:solidFill>
                <a:srgbClr val="002060"/>
              </a:solidFill>
            </a:endParaRPr>
          </a:p>
        </p:txBody>
      </p:sp>
    </p:spTree>
    <p:extLst>
      <p:ext uri="{BB962C8B-B14F-4D97-AF65-F5344CB8AC3E}">
        <p14:creationId xmlns:p14="http://schemas.microsoft.com/office/powerpoint/2010/main" val="1968590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990600"/>
            <a:ext cx="8534400" cy="1754326"/>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a:t>In September 2019 : Tender awarded to AVS &amp; </a:t>
            </a:r>
            <a:r>
              <a:rPr lang="en-US" dirty="0" err="1"/>
              <a:t>Vitzro</a:t>
            </a:r>
            <a:r>
              <a:rPr lang="en-US" dirty="0"/>
              <a:t> for the construction of 1</a:t>
            </a:r>
            <a:r>
              <a:rPr lang="en-US" baseline="30000" dirty="0"/>
              <a:t>st</a:t>
            </a:r>
            <a:r>
              <a:rPr lang="en-US" dirty="0"/>
              <a:t> prototype of 3HC</a:t>
            </a:r>
          </a:p>
          <a:p>
            <a:pPr marL="285750" indent="-285750">
              <a:buFont typeface="Arial" panose="020B0604020202020204" pitchFamily="34" charset="0"/>
              <a:buChar char="•"/>
            </a:pPr>
            <a:r>
              <a:rPr lang="en-US" dirty="0"/>
              <a:t>Machining of all subcomponents finished</a:t>
            </a:r>
          </a:p>
          <a:p>
            <a:pPr marL="285750" indent="-285750">
              <a:buFont typeface="Arial" panose="020B0604020202020204" pitchFamily="34" charset="0"/>
              <a:buChar char="•"/>
            </a:pPr>
            <a:r>
              <a:rPr lang="en-US" dirty="0"/>
              <a:t>Final brazing foreseen Dec 20 – Jan 21</a:t>
            </a:r>
          </a:p>
          <a:p>
            <a:pPr marL="285750" indent="-285750">
              <a:buFont typeface="Arial" panose="020B0604020202020204" pitchFamily="34" charset="0"/>
              <a:buChar char="•"/>
            </a:pPr>
            <a:r>
              <a:rPr lang="en-US" dirty="0"/>
              <a:t>FAT in Feb 21. Delivery March 21</a:t>
            </a:r>
          </a:p>
          <a:p>
            <a:pPr marL="285750" indent="-285750">
              <a:buFont typeface="Arial" panose="020B0604020202020204" pitchFamily="34" charset="0"/>
              <a:buChar char="•"/>
            </a:pPr>
            <a:endParaRPr lang="en-US" dirty="0"/>
          </a:p>
        </p:txBody>
      </p:sp>
      <p:sp>
        <p:nvSpPr>
          <p:cNvPr id="4" name="Text Box 8"/>
          <p:cNvSpPr txBox="1">
            <a:spLocks noChangeArrowheads="1"/>
          </p:cNvSpPr>
          <p:nvPr/>
        </p:nvSpPr>
        <p:spPr bwMode="auto">
          <a:xfrm>
            <a:off x="1828800" y="308768"/>
            <a:ext cx="6335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000" b="1" dirty="0">
                <a:solidFill>
                  <a:srgbClr val="002060"/>
                </a:solidFill>
                <a:latin typeface="+mj-lt"/>
              </a:rPr>
              <a:t>3HC Prototype Construction</a:t>
            </a:r>
          </a:p>
        </p:txBody>
      </p:sp>
      <p:sp>
        <p:nvSpPr>
          <p:cNvPr id="7" name="Slide Number Placeholder 6"/>
          <p:cNvSpPr>
            <a:spLocks noGrp="1"/>
          </p:cNvSpPr>
          <p:nvPr>
            <p:ph type="sldNum" sz="quarter" idx="12"/>
          </p:nvPr>
        </p:nvSpPr>
        <p:spPr/>
        <p:txBody>
          <a:bodyPr/>
          <a:lstStyle/>
          <a:p>
            <a:fld id="{5C637E73-E223-4201-B4FF-FA293B8FED04}" type="slidenum">
              <a:rPr lang="en-US" smtClean="0"/>
              <a:t>19</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743200"/>
            <a:ext cx="283845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8025" y="2743200"/>
            <a:ext cx="3870168"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7982"/>
          <a:stretch/>
        </p:blipFill>
        <p:spPr bwMode="auto">
          <a:xfrm>
            <a:off x="7441129" y="1524000"/>
            <a:ext cx="1021252" cy="25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8802" y="4462285"/>
            <a:ext cx="113084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uadroTexto 1">
            <a:extLst>
              <a:ext uri="{FF2B5EF4-FFF2-40B4-BE49-F238E27FC236}">
                <a16:creationId xmlns:a16="http://schemas.microsoft.com/office/drawing/2014/main" id="{C6BDEE48-7125-4FD8-B2C4-23991593C975}"/>
              </a:ext>
            </a:extLst>
          </p:cNvPr>
          <p:cNvSpPr txBox="1"/>
          <p:nvPr/>
        </p:nvSpPr>
        <p:spPr>
          <a:xfrm>
            <a:off x="762000" y="5389418"/>
            <a:ext cx="1600200" cy="381000"/>
          </a:xfrm>
          <a:prstGeom prst="rect">
            <a:avLst/>
          </a:prstGeom>
          <a:noFill/>
          <a:ln>
            <a:noFill/>
          </a:ln>
        </p:spPr>
        <p:txBody>
          <a:bodyPr wrap="square" rtlCol="0">
            <a:spAutoFit/>
          </a:bodyPr>
          <a:lstStyle/>
          <a:p>
            <a:pPr algn="ctr"/>
            <a:r>
              <a:rPr lang="en-GB" dirty="0">
                <a:solidFill>
                  <a:srgbClr val="002060"/>
                </a:solidFill>
              </a:rPr>
              <a:t>Cavity Body</a:t>
            </a:r>
          </a:p>
        </p:txBody>
      </p:sp>
      <p:sp>
        <p:nvSpPr>
          <p:cNvPr id="10" name="CuadroTexto 9">
            <a:extLst>
              <a:ext uri="{FF2B5EF4-FFF2-40B4-BE49-F238E27FC236}">
                <a16:creationId xmlns:a16="http://schemas.microsoft.com/office/drawing/2014/main" id="{95B306CD-7F8F-4CF0-A479-672017912E11}"/>
              </a:ext>
            </a:extLst>
          </p:cNvPr>
          <p:cNvSpPr txBox="1"/>
          <p:nvPr/>
        </p:nvSpPr>
        <p:spPr>
          <a:xfrm>
            <a:off x="3396456" y="5389418"/>
            <a:ext cx="1600200" cy="381000"/>
          </a:xfrm>
          <a:prstGeom prst="rect">
            <a:avLst/>
          </a:prstGeom>
          <a:noFill/>
          <a:ln>
            <a:noFill/>
          </a:ln>
        </p:spPr>
        <p:txBody>
          <a:bodyPr wrap="square" rtlCol="0">
            <a:spAutoFit/>
          </a:bodyPr>
          <a:lstStyle/>
          <a:p>
            <a:pPr algn="ctr"/>
            <a:r>
              <a:rPr lang="en-GB" dirty="0" err="1">
                <a:solidFill>
                  <a:srgbClr val="002060"/>
                </a:solidFill>
              </a:rPr>
              <a:t>Transdampers</a:t>
            </a:r>
            <a:endParaRPr lang="en-GB" dirty="0">
              <a:solidFill>
                <a:srgbClr val="002060"/>
              </a:solidFill>
            </a:endParaRPr>
          </a:p>
        </p:txBody>
      </p:sp>
      <p:sp>
        <p:nvSpPr>
          <p:cNvPr id="11" name="CuadroTexto 10">
            <a:extLst>
              <a:ext uri="{FF2B5EF4-FFF2-40B4-BE49-F238E27FC236}">
                <a16:creationId xmlns:a16="http://schemas.microsoft.com/office/drawing/2014/main" id="{2B6CE568-F749-49C8-934C-692F8F04E6F6}"/>
              </a:ext>
            </a:extLst>
          </p:cNvPr>
          <p:cNvSpPr txBox="1"/>
          <p:nvPr/>
        </p:nvSpPr>
        <p:spPr>
          <a:xfrm>
            <a:off x="7174122" y="4034627"/>
            <a:ext cx="1600200" cy="381000"/>
          </a:xfrm>
          <a:prstGeom prst="rect">
            <a:avLst/>
          </a:prstGeom>
          <a:noFill/>
          <a:ln>
            <a:noFill/>
          </a:ln>
        </p:spPr>
        <p:txBody>
          <a:bodyPr wrap="square" rtlCol="0">
            <a:spAutoFit/>
          </a:bodyPr>
          <a:lstStyle/>
          <a:p>
            <a:pPr algn="ctr"/>
            <a:r>
              <a:rPr lang="en-GB" dirty="0">
                <a:solidFill>
                  <a:srgbClr val="002060"/>
                </a:solidFill>
              </a:rPr>
              <a:t>Plunger</a:t>
            </a:r>
          </a:p>
        </p:txBody>
      </p:sp>
      <p:sp>
        <p:nvSpPr>
          <p:cNvPr id="12" name="CuadroTexto 11">
            <a:extLst>
              <a:ext uri="{FF2B5EF4-FFF2-40B4-BE49-F238E27FC236}">
                <a16:creationId xmlns:a16="http://schemas.microsoft.com/office/drawing/2014/main" id="{FA876A5B-0A4B-4E79-A228-5109D798C764}"/>
              </a:ext>
            </a:extLst>
          </p:cNvPr>
          <p:cNvSpPr txBox="1"/>
          <p:nvPr/>
        </p:nvSpPr>
        <p:spPr>
          <a:xfrm>
            <a:off x="5469755" y="5389418"/>
            <a:ext cx="1600200" cy="381000"/>
          </a:xfrm>
          <a:prstGeom prst="rect">
            <a:avLst/>
          </a:prstGeom>
          <a:noFill/>
          <a:ln>
            <a:noFill/>
          </a:ln>
        </p:spPr>
        <p:txBody>
          <a:bodyPr wrap="square" rtlCol="0">
            <a:spAutoFit/>
          </a:bodyPr>
          <a:lstStyle/>
          <a:p>
            <a:pPr algn="ctr"/>
            <a:r>
              <a:rPr lang="en-GB" dirty="0">
                <a:solidFill>
                  <a:srgbClr val="002060"/>
                </a:solidFill>
              </a:rPr>
              <a:t>Flanges</a:t>
            </a:r>
          </a:p>
        </p:txBody>
      </p:sp>
      <p:sp>
        <p:nvSpPr>
          <p:cNvPr id="13" name="CuadroTexto 12">
            <a:extLst>
              <a:ext uri="{FF2B5EF4-FFF2-40B4-BE49-F238E27FC236}">
                <a16:creationId xmlns:a16="http://schemas.microsoft.com/office/drawing/2014/main" id="{4319EE10-90F3-4608-99E4-DDE8BE4CEE61}"/>
              </a:ext>
            </a:extLst>
          </p:cNvPr>
          <p:cNvSpPr txBox="1"/>
          <p:nvPr/>
        </p:nvSpPr>
        <p:spPr>
          <a:xfrm>
            <a:off x="7174122" y="5960918"/>
            <a:ext cx="1600200" cy="381000"/>
          </a:xfrm>
          <a:prstGeom prst="rect">
            <a:avLst/>
          </a:prstGeom>
          <a:noFill/>
          <a:ln>
            <a:noFill/>
          </a:ln>
        </p:spPr>
        <p:txBody>
          <a:bodyPr wrap="square" rtlCol="0">
            <a:spAutoFit/>
          </a:bodyPr>
          <a:lstStyle/>
          <a:p>
            <a:pPr algn="ctr"/>
            <a:r>
              <a:rPr lang="en-GB" dirty="0">
                <a:solidFill>
                  <a:srgbClr val="002060"/>
                </a:solidFill>
              </a:rPr>
              <a:t>Pick-up</a:t>
            </a:r>
          </a:p>
        </p:txBody>
      </p:sp>
      <p:sp>
        <p:nvSpPr>
          <p:cNvPr id="14" name="TextBox 4">
            <a:extLst>
              <a:ext uri="{FF2B5EF4-FFF2-40B4-BE49-F238E27FC236}">
                <a16:creationId xmlns:a16="http://schemas.microsoft.com/office/drawing/2014/main" id="{7FDB1FCE-8558-4304-887E-F1F96FD3D01A}"/>
              </a:ext>
            </a:extLst>
          </p:cNvPr>
          <p:cNvSpPr txBox="1"/>
          <p:nvPr/>
        </p:nvSpPr>
        <p:spPr>
          <a:xfrm>
            <a:off x="228600" y="5833885"/>
            <a:ext cx="2819400" cy="369332"/>
          </a:xfrm>
          <a:prstGeom prst="rect">
            <a:avLst/>
          </a:prstGeom>
          <a:noFill/>
          <a:ln>
            <a:noFill/>
          </a:ln>
        </p:spPr>
        <p:txBody>
          <a:bodyPr wrap="square" rtlCol="0">
            <a:spAutoFit/>
          </a:bodyPr>
          <a:lstStyle/>
          <a:p>
            <a:r>
              <a:rPr lang="es-ES" dirty="0">
                <a:solidFill>
                  <a:srgbClr val="FF0000"/>
                </a:solidFill>
              </a:rPr>
              <a:t>* </a:t>
            </a:r>
            <a:r>
              <a:rPr lang="es-ES" i="1" dirty="0" err="1">
                <a:solidFill>
                  <a:srgbClr val="002060"/>
                </a:solidFill>
              </a:rPr>
              <a:t>Pictures</a:t>
            </a:r>
            <a:r>
              <a:rPr lang="es-ES" i="1" dirty="0">
                <a:solidFill>
                  <a:srgbClr val="002060"/>
                </a:solidFill>
              </a:rPr>
              <a:t> </a:t>
            </a:r>
            <a:r>
              <a:rPr lang="es-ES" i="1" dirty="0" err="1">
                <a:solidFill>
                  <a:srgbClr val="002060"/>
                </a:solidFill>
              </a:rPr>
              <a:t>from</a:t>
            </a:r>
            <a:r>
              <a:rPr lang="es-ES" i="1" dirty="0">
                <a:solidFill>
                  <a:srgbClr val="002060"/>
                </a:solidFill>
              </a:rPr>
              <a:t> AVS - </a:t>
            </a:r>
            <a:r>
              <a:rPr lang="es-ES" i="1" dirty="0" err="1">
                <a:solidFill>
                  <a:srgbClr val="002060"/>
                </a:solidFill>
              </a:rPr>
              <a:t>Vitzro</a:t>
            </a:r>
            <a:endParaRPr lang="en-US" i="1" dirty="0">
              <a:solidFill>
                <a:srgbClr val="002060"/>
              </a:solidFill>
            </a:endParaRPr>
          </a:p>
        </p:txBody>
      </p:sp>
    </p:spTree>
    <p:extLst>
      <p:ext uri="{BB962C8B-B14F-4D97-AF65-F5344CB8AC3E}">
        <p14:creationId xmlns:p14="http://schemas.microsoft.com/office/powerpoint/2010/main" val="338871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28800" y="304800"/>
            <a:ext cx="5638800" cy="400110"/>
          </a:xfrm>
        </p:spPr>
        <p:txBody>
          <a:bodyPr/>
          <a:lstStyle/>
          <a:p>
            <a:pPr algn="ctr"/>
            <a:r>
              <a:rPr lang="es-ES" sz="2000" dirty="0" err="1"/>
              <a:t>Overview</a:t>
            </a:r>
            <a:endParaRPr lang="es-ES" sz="2000" dirty="0"/>
          </a:p>
        </p:txBody>
      </p:sp>
      <p:sp>
        <p:nvSpPr>
          <p:cNvPr id="3" name="Marcador de contenido 2"/>
          <p:cNvSpPr>
            <a:spLocks noGrp="1"/>
          </p:cNvSpPr>
          <p:nvPr>
            <p:ph idx="1"/>
          </p:nvPr>
        </p:nvSpPr>
        <p:spPr/>
        <p:txBody>
          <a:bodyPr anchor="ctr">
            <a:normAutofit/>
          </a:bodyPr>
          <a:lstStyle/>
          <a:p>
            <a:pPr algn="ctr"/>
            <a:r>
              <a:rPr lang="es-ES" sz="2000" dirty="0"/>
              <a:t>1.Introduction</a:t>
            </a:r>
          </a:p>
        </p:txBody>
      </p:sp>
      <p:sp>
        <p:nvSpPr>
          <p:cNvPr id="4" name="Marcador de contenido 3"/>
          <p:cNvSpPr>
            <a:spLocks noGrp="1"/>
          </p:cNvSpPr>
          <p:nvPr>
            <p:ph idx="13"/>
          </p:nvPr>
        </p:nvSpPr>
        <p:spPr/>
        <p:txBody>
          <a:bodyPr anchor="ctr">
            <a:normAutofit/>
          </a:bodyPr>
          <a:lstStyle/>
          <a:p>
            <a:pPr algn="ctr"/>
            <a:r>
              <a:rPr lang="es-ES" sz="2000" dirty="0"/>
              <a:t>3.Electromagnetic and </a:t>
            </a:r>
            <a:br>
              <a:rPr lang="es-ES" sz="2000" dirty="0"/>
            </a:br>
            <a:r>
              <a:rPr lang="es-ES" sz="2000" dirty="0" err="1"/>
              <a:t>mechanical</a:t>
            </a:r>
            <a:r>
              <a:rPr lang="es-ES" sz="2000" dirty="0"/>
              <a:t> </a:t>
            </a:r>
            <a:r>
              <a:rPr lang="es-ES" sz="2000" dirty="0" err="1"/>
              <a:t>design</a:t>
            </a:r>
            <a:endParaRPr lang="es-ES" sz="2000" dirty="0"/>
          </a:p>
        </p:txBody>
      </p:sp>
      <p:sp>
        <p:nvSpPr>
          <p:cNvPr id="5" name="Marcador de contenido 4"/>
          <p:cNvSpPr>
            <a:spLocks noGrp="1"/>
          </p:cNvSpPr>
          <p:nvPr>
            <p:ph idx="14"/>
          </p:nvPr>
        </p:nvSpPr>
        <p:spPr/>
        <p:txBody>
          <a:bodyPr anchor="ctr">
            <a:normAutofit/>
          </a:bodyPr>
          <a:lstStyle/>
          <a:p>
            <a:pPr algn="ctr"/>
            <a:r>
              <a:rPr lang="es-ES" sz="2000" dirty="0"/>
              <a:t>2. </a:t>
            </a:r>
            <a:r>
              <a:rPr lang="es-ES" sz="2000" dirty="0" err="1"/>
              <a:t>Third</a:t>
            </a:r>
            <a:r>
              <a:rPr lang="es-ES" sz="2000" dirty="0"/>
              <a:t> </a:t>
            </a:r>
            <a:r>
              <a:rPr lang="es-ES" sz="2000" dirty="0" err="1"/>
              <a:t>harmonic</a:t>
            </a:r>
            <a:r>
              <a:rPr lang="es-ES" sz="2000" dirty="0"/>
              <a:t> </a:t>
            </a:r>
            <a:r>
              <a:rPr lang="es-ES" sz="2000" dirty="0" err="1"/>
              <a:t>cavity</a:t>
            </a:r>
            <a:r>
              <a:rPr lang="es-ES" sz="2000" dirty="0"/>
              <a:t/>
            </a:r>
            <a:br>
              <a:rPr lang="es-ES" sz="2000" dirty="0"/>
            </a:br>
            <a:r>
              <a:rPr lang="es-ES" sz="2000" dirty="0"/>
              <a:t> active </a:t>
            </a:r>
            <a:r>
              <a:rPr lang="es-ES" sz="2000" dirty="0" err="1"/>
              <a:t>operation</a:t>
            </a:r>
            <a:endParaRPr lang="es-ES" sz="2000" dirty="0"/>
          </a:p>
        </p:txBody>
      </p:sp>
      <p:sp>
        <p:nvSpPr>
          <p:cNvPr id="6" name="Marcador de contenido 5"/>
          <p:cNvSpPr>
            <a:spLocks noGrp="1"/>
          </p:cNvSpPr>
          <p:nvPr>
            <p:ph idx="15"/>
          </p:nvPr>
        </p:nvSpPr>
        <p:spPr/>
        <p:txBody>
          <a:bodyPr anchor="ctr">
            <a:normAutofit/>
          </a:bodyPr>
          <a:lstStyle/>
          <a:p>
            <a:pPr algn="ctr"/>
            <a:r>
              <a:rPr lang="es-ES" sz="2000" dirty="0"/>
              <a:t>4. 3HC Status: </a:t>
            </a:r>
            <a:r>
              <a:rPr lang="es-ES" sz="2000" dirty="0" err="1"/>
              <a:t>Prototype</a:t>
            </a:r>
            <a:r>
              <a:rPr lang="es-ES" sz="2000" dirty="0"/>
              <a:t> and </a:t>
            </a:r>
            <a:r>
              <a:rPr lang="es-ES" sz="2000" dirty="0" err="1"/>
              <a:t>Collaboration</a:t>
            </a:r>
            <a:r>
              <a:rPr lang="es-ES" sz="2000" dirty="0"/>
              <a:t> BESSY-DESY-ALBA</a:t>
            </a:r>
          </a:p>
        </p:txBody>
      </p:sp>
      <p:sp>
        <p:nvSpPr>
          <p:cNvPr id="7" name="Slide Number Placeholder 6"/>
          <p:cNvSpPr>
            <a:spLocks noGrp="1"/>
          </p:cNvSpPr>
          <p:nvPr>
            <p:ph type="sldNum" sz="quarter" idx="4"/>
          </p:nvPr>
        </p:nvSpPr>
        <p:spPr/>
        <p:txBody>
          <a:bodyPr/>
          <a:lstStyle/>
          <a:p>
            <a:pPr algn="r"/>
            <a:fld id="{393CF724-F9E0-44B8-95BD-D38D8B22F53D}" type="slidenum">
              <a:rPr lang="es-ES" smtClean="0"/>
              <a:pPr algn="r"/>
              <a:t>2</a:t>
            </a:fld>
            <a:endParaRPr lang="es-ES" dirty="0"/>
          </a:p>
        </p:txBody>
      </p:sp>
    </p:spTree>
    <p:extLst>
      <p:ext uri="{BB962C8B-B14F-4D97-AF65-F5344CB8AC3E}">
        <p14:creationId xmlns:p14="http://schemas.microsoft.com/office/powerpoint/2010/main" val="153210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fade">
                                      <p:cBhvr>
                                        <p:cTn id="15" dur="500"/>
                                        <p:tgtEl>
                                          <p:spTgt spid="5">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bg/>
                                          </p:spTgt>
                                        </p:tgtEl>
                                        <p:attrNameLst>
                                          <p:attrName>style.visibility</p:attrName>
                                        </p:attrNameLst>
                                      </p:cBhvr>
                                      <p:to>
                                        <p:strVal val="visible"/>
                                      </p:to>
                                    </p:set>
                                    <p:animEffect transition="in" filter="fade">
                                      <p:cBhvr>
                                        <p:cTn id="23" dur="500"/>
                                        <p:tgtEl>
                                          <p:spTgt spid="4">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bg/>
                                          </p:spTgt>
                                        </p:tgtEl>
                                        <p:attrNameLst>
                                          <p:attrName>style.visibility</p:attrName>
                                        </p:attrNameLst>
                                      </p:cBhvr>
                                      <p:to>
                                        <p:strVal val="visible"/>
                                      </p:to>
                                    </p:set>
                                    <p:animEffect transition="in" filter="fade">
                                      <p:cBhvr>
                                        <p:cTn id="31" dur="500"/>
                                        <p:tgtEl>
                                          <p:spTgt spid="6">
                                            <p:bg/>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fade">
                                      <p:cBhvr>
                                        <p:cTn id="3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uiExpand="1" build="p" animBg="1"/>
      <p:bldP spid="5" grpId="0" build="p" animBg="1"/>
      <p:bldP spid="6"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362200" y="2385161"/>
            <a:ext cx="3518673" cy="3868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9 CuadroTexto"/>
          <p:cNvSpPr txBox="1">
            <a:spLocks noChangeArrowheads="1"/>
          </p:cNvSpPr>
          <p:nvPr/>
        </p:nvSpPr>
        <p:spPr bwMode="auto">
          <a:xfrm>
            <a:off x="609600" y="1066800"/>
            <a:ext cx="8001000" cy="4093428"/>
          </a:xfrm>
          <a:prstGeom prst="rect">
            <a:avLst/>
          </a:prstGeom>
          <a:noFill/>
          <a:ln w="9525">
            <a:noFill/>
            <a:miter lim="800000"/>
            <a:headEnd/>
            <a:tailEnd/>
          </a:ln>
        </p:spPr>
        <p:txBody>
          <a:bodyPr wrap="square">
            <a:spAutoFit/>
          </a:bodyPr>
          <a:lstStyle/>
          <a:p>
            <a:pPr>
              <a:defRPr/>
            </a:pPr>
            <a:r>
              <a:rPr lang="es-ES" altLang="en-US" sz="3000" b="1" dirty="0">
                <a:solidFill>
                  <a:srgbClr val="112E50"/>
                </a:solidFill>
                <a:latin typeface="Arial Black" pitchFamily="34" charset="0"/>
              </a:rPr>
              <a:t>3HC </a:t>
            </a:r>
            <a:r>
              <a:rPr lang="es-ES" altLang="en-US" sz="3000" b="1" dirty="0" err="1">
                <a:solidFill>
                  <a:srgbClr val="112E50"/>
                </a:solidFill>
                <a:latin typeface="Arial Black" pitchFamily="34" charset="0"/>
              </a:rPr>
              <a:t>Collaboration</a:t>
            </a:r>
            <a:r>
              <a:rPr lang="es-ES" altLang="en-US" sz="3000" b="1" dirty="0">
                <a:solidFill>
                  <a:srgbClr val="112E50"/>
                </a:solidFill>
                <a:latin typeface="Arial Black" pitchFamily="34" charset="0"/>
              </a:rPr>
              <a:t> Status </a:t>
            </a:r>
            <a:r>
              <a:rPr lang="es-ES" altLang="en-US" sz="3000" b="1" dirty="0" err="1">
                <a:solidFill>
                  <a:srgbClr val="112E50"/>
                </a:solidFill>
                <a:latin typeface="Arial Black" pitchFamily="34" charset="0"/>
              </a:rPr>
              <a:t>with</a:t>
            </a:r>
            <a:r>
              <a:rPr lang="es-ES" altLang="en-US" sz="3000" b="1" dirty="0">
                <a:solidFill>
                  <a:srgbClr val="112E50"/>
                </a:solidFill>
                <a:latin typeface="Arial Black" pitchFamily="34" charset="0"/>
              </a:rPr>
              <a:t> BESSY and DESY</a:t>
            </a:r>
          </a:p>
          <a:p>
            <a:pPr algn="just">
              <a:defRPr/>
            </a:pPr>
            <a:endParaRPr lang="es-ES" altLang="en-US" sz="3500" b="1" dirty="0">
              <a:latin typeface="Arial Black" pitchFamily="34" charset="0"/>
            </a:endParaRPr>
          </a:p>
          <a:p>
            <a:pPr algn="just">
              <a:defRPr/>
            </a:pPr>
            <a:endParaRPr lang="es-ES" altLang="en-US" sz="3500" b="1" dirty="0">
              <a:latin typeface="Arial Black" pitchFamily="34" charset="0"/>
            </a:endParaRPr>
          </a:p>
          <a:p>
            <a:pPr algn="just">
              <a:defRPr/>
            </a:pPr>
            <a:endParaRPr lang="es-ES" altLang="en-US" sz="3500" b="1" dirty="0">
              <a:latin typeface="Arial Black" pitchFamily="34" charset="0"/>
            </a:endParaRPr>
          </a:p>
          <a:p>
            <a:pPr algn="just">
              <a:defRPr/>
            </a:pPr>
            <a:endParaRPr lang="es-ES" altLang="en-US" sz="3500" b="1" dirty="0">
              <a:latin typeface="Arial Black" pitchFamily="34" charset="0"/>
            </a:endParaRPr>
          </a:p>
          <a:p>
            <a:pPr algn="just">
              <a:defRPr/>
            </a:pPr>
            <a:endParaRPr lang="es-ES" altLang="en-US" sz="3500" b="1" dirty="0">
              <a:latin typeface="Arial Black" pitchFamily="34" charset="0"/>
            </a:endParaRPr>
          </a:p>
          <a:p>
            <a:pPr algn="ctr">
              <a:defRPr/>
            </a:pPr>
            <a:r>
              <a:rPr lang="es-ES" altLang="en-US" sz="2500" i="1" dirty="0">
                <a:latin typeface="Arial" panose="020B0604020202020204" pitchFamily="34" charset="0"/>
                <a:cs typeface="Arial" panose="020B0604020202020204" pitchFamily="34" charset="0"/>
              </a:rPr>
              <a:t>						</a:t>
            </a:r>
            <a:endParaRPr lang="es-ES" altLang="en-US" sz="4000" dirty="0">
              <a:latin typeface="Arial" charset="0"/>
            </a:endParaRPr>
          </a:p>
        </p:txBody>
      </p:sp>
      <p:sp>
        <p:nvSpPr>
          <p:cNvPr id="2" name="Slide Number Placeholder 1"/>
          <p:cNvSpPr>
            <a:spLocks noGrp="1"/>
          </p:cNvSpPr>
          <p:nvPr>
            <p:ph type="sldNum" sz="quarter" idx="4"/>
          </p:nvPr>
        </p:nvSpPr>
        <p:spPr/>
        <p:txBody>
          <a:bodyPr/>
          <a:lstStyle/>
          <a:p>
            <a:pPr algn="r"/>
            <a:fld id="{393CF724-F9E0-44B8-95BD-D38D8B22F53D}" type="slidenum">
              <a:rPr lang="es-ES" smtClean="0"/>
              <a:pPr algn="r"/>
              <a:t>20</a:t>
            </a:fld>
            <a:endParaRPr lang="es-ES" dirty="0"/>
          </a:p>
        </p:txBody>
      </p:sp>
    </p:spTree>
    <p:extLst>
      <p:ext uri="{BB962C8B-B14F-4D97-AF65-F5344CB8AC3E}">
        <p14:creationId xmlns:p14="http://schemas.microsoft.com/office/powerpoint/2010/main" val="841672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SIS8300-KU photo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3742" y="2438400"/>
            <a:ext cx="2533650" cy="367164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 b="-7337"/>
          <a:stretch/>
        </p:blipFill>
        <p:spPr bwMode="auto">
          <a:xfrm>
            <a:off x="5002704" y="1553087"/>
            <a:ext cx="3895725" cy="440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72559" y="898451"/>
            <a:ext cx="5345111" cy="5632311"/>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a:t>Collaboration agreement between BESSY, DESY and ALBA for studies of 3HC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ALBA: </a:t>
            </a:r>
          </a:p>
          <a:p>
            <a:pPr marL="742950" lvl="1" indent="-285750">
              <a:buFont typeface="Arial" panose="020B0604020202020204" pitchFamily="34" charset="0"/>
              <a:buChar char="•"/>
            </a:pPr>
            <a:r>
              <a:rPr lang="en-US" dirty="0"/>
              <a:t>Design and prototype of 3HC</a:t>
            </a:r>
          </a:p>
          <a:p>
            <a:pPr marL="742950" lvl="1" indent="-285750">
              <a:buFont typeface="Arial" panose="020B0604020202020204" pitchFamily="34" charset="0"/>
              <a:buChar char="•"/>
            </a:pPr>
            <a:r>
              <a:rPr lang="en-US" dirty="0"/>
              <a:t>1.5GHz LLRF: </a:t>
            </a:r>
            <a:r>
              <a:rPr lang="en-US" dirty="0" err="1"/>
              <a:t>uTCA</a:t>
            </a:r>
            <a:r>
              <a:rPr lang="en-US" dirty="0"/>
              <a:t> FPGA Board + 1.5GHz Front End from STRUCK -  summer 2021</a:t>
            </a:r>
          </a:p>
          <a:p>
            <a:pPr marL="742950" lvl="1" indent="-285750">
              <a:buFont typeface="Arial" panose="020B0604020202020204" pitchFamily="34" charset="0"/>
              <a:buChar char="•"/>
            </a:pPr>
            <a:r>
              <a:rPr lang="es-ES" dirty="0" err="1"/>
              <a:t>Watrax</a:t>
            </a:r>
            <a:r>
              <a:rPr lang="es-ES" dirty="0"/>
              <a:t> </a:t>
            </a:r>
            <a:r>
              <a:rPr lang="es-ES" dirty="0" err="1"/>
              <a:t>design</a:t>
            </a:r>
            <a:r>
              <a:rPr lang="es-ES" dirty="0"/>
              <a:t> </a:t>
            </a:r>
            <a:r>
              <a:rPr lang="es-ES" dirty="0" err="1"/>
              <a:t>finished</a:t>
            </a:r>
            <a:r>
              <a:rPr lang="es-ES" dirty="0"/>
              <a:t> (1.5GHz </a:t>
            </a:r>
            <a:r>
              <a:rPr lang="es-ES" dirty="0" err="1"/>
              <a:t>waveguide</a:t>
            </a:r>
            <a:r>
              <a:rPr lang="es-ES" dirty="0"/>
              <a:t> </a:t>
            </a:r>
            <a:r>
              <a:rPr lang="es-ES" dirty="0" err="1"/>
              <a:t>to</a:t>
            </a:r>
            <a:r>
              <a:rPr lang="es-ES" dirty="0"/>
              <a:t> coaxial </a:t>
            </a:r>
            <a:r>
              <a:rPr lang="es-ES" dirty="0" err="1"/>
              <a:t>transition</a:t>
            </a:r>
            <a:r>
              <a:rPr lang="es-ES" dirty="0"/>
              <a:t>)</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DESY: </a:t>
            </a:r>
          </a:p>
          <a:p>
            <a:pPr marL="742950" lvl="1" indent="-285750">
              <a:buFont typeface="Arial" panose="020B0604020202020204" pitchFamily="34" charset="0"/>
              <a:buChar char="•"/>
            </a:pPr>
            <a:r>
              <a:rPr lang="en-US" dirty="0"/>
              <a:t>Electromagnetic and FEA simulations</a:t>
            </a:r>
          </a:p>
          <a:p>
            <a:pPr marL="742950" lvl="1" indent="-285750">
              <a:buFont typeface="Arial" panose="020B0604020202020204" pitchFamily="34" charset="0"/>
              <a:buChar char="•"/>
            </a:pPr>
            <a:r>
              <a:rPr lang="en-US" dirty="0"/>
              <a:t>Procurement of 1.5GHz waveguides and </a:t>
            </a:r>
            <a:r>
              <a:rPr lang="en-US" dirty="0" err="1"/>
              <a:t>watrax</a:t>
            </a:r>
            <a:endParaRPr lang="en-US" dirty="0"/>
          </a:p>
          <a:p>
            <a:pPr marL="285750" indent="-285750">
              <a:buFont typeface="Arial" panose="020B0604020202020204" pitchFamily="34" charset="0"/>
              <a:buChar char="•"/>
            </a:pPr>
            <a:endParaRPr lang="en-US" dirty="0">
              <a:sym typeface="Wingdings" pitchFamily="2" charset="2"/>
            </a:endParaRPr>
          </a:p>
          <a:p>
            <a:pPr marL="285750" indent="-285750">
              <a:buFont typeface="Arial" panose="020B0604020202020204" pitchFamily="34" charset="0"/>
              <a:buChar char="•"/>
            </a:pPr>
            <a:r>
              <a:rPr lang="en-US" dirty="0">
                <a:sym typeface="Wingdings" pitchFamily="2" charset="2"/>
              </a:rPr>
              <a:t>BESSY:</a:t>
            </a:r>
          </a:p>
          <a:p>
            <a:pPr marL="742950" lvl="1" indent="-285750">
              <a:buFont typeface="Arial" panose="020B0604020202020204" pitchFamily="34" charset="0"/>
              <a:buChar char="•"/>
            </a:pPr>
            <a:r>
              <a:rPr lang="en-US" dirty="0">
                <a:sym typeface="Wingdings" pitchFamily="2" charset="2"/>
              </a:rPr>
              <a:t>Bead pull measurements of 3HC</a:t>
            </a:r>
          </a:p>
          <a:p>
            <a:pPr marL="742950" lvl="1" indent="-285750">
              <a:buFont typeface="Arial" panose="020B0604020202020204" pitchFamily="34" charset="0"/>
              <a:buChar char="•"/>
            </a:pPr>
            <a:r>
              <a:rPr lang="en-US" dirty="0">
                <a:sym typeface="Wingdings" pitchFamily="2" charset="2"/>
              </a:rPr>
              <a:t>1.5GHz 15kW SSPA &amp; Circulator</a:t>
            </a:r>
          </a:p>
          <a:p>
            <a:pPr marL="742950" lvl="1" indent="-285750">
              <a:buFont typeface="Arial" panose="020B0604020202020204" pitchFamily="34" charset="0"/>
              <a:buChar char="•"/>
            </a:pPr>
            <a:r>
              <a:rPr lang="en-US" dirty="0">
                <a:sym typeface="Wingdings" pitchFamily="2" charset="2"/>
              </a:rPr>
              <a:t>Test stand for High Power Tests</a:t>
            </a:r>
          </a:p>
          <a:p>
            <a:pPr marL="742950" lvl="1" indent="-285750">
              <a:buFont typeface="Arial" panose="020B0604020202020204" pitchFamily="34" charset="0"/>
              <a:buChar char="•"/>
            </a:pPr>
            <a:r>
              <a:rPr lang="es-ES" b="1" dirty="0">
                <a:sym typeface="Wingdings" pitchFamily="2" charset="2"/>
              </a:rPr>
              <a:t>2022 – </a:t>
            </a:r>
            <a:r>
              <a:rPr lang="es-ES" b="1" dirty="0" err="1">
                <a:sym typeface="Wingdings" pitchFamily="2" charset="2"/>
              </a:rPr>
              <a:t>tests</a:t>
            </a:r>
            <a:r>
              <a:rPr lang="es-ES" b="1" dirty="0">
                <a:sym typeface="Wingdings" pitchFamily="2" charset="2"/>
              </a:rPr>
              <a:t> </a:t>
            </a:r>
            <a:r>
              <a:rPr lang="es-ES" b="1" dirty="0" err="1">
                <a:sym typeface="Wingdings" pitchFamily="2" charset="2"/>
              </a:rPr>
              <a:t>with</a:t>
            </a:r>
            <a:r>
              <a:rPr lang="es-ES" b="1" dirty="0">
                <a:sym typeface="Wingdings" pitchFamily="2" charset="2"/>
              </a:rPr>
              <a:t> </a:t>
            </a:r>
            <a:r>
              <a:rPr lang="es-ES" b="1" dirty="0" err="1">
                <a:sym typeface="Wingdings" pitchFamily="2" charset="2"/>
              </a:rPr>
              <a:t>beam</a:t>
            </a:r>
            <a:r>
              <a:rPr lang="es-ES" b="1" dirty="0">
                <a:sym typeface="Wingdings" pitchFamily="2" charset="2"/>
              </a:rPr>
              <a:t> in BESSY-II</a:t>
            </a:r>
            <a:endParaRPr lang="en-US" b="1" dirty="0">
              <a:sym typeface="Wingdings" pitchFamily="2" charset="2"/>
            </a:endParaRPr>
          </a:p>
          <a:p>
            <a:pPr marL="285750" indent="-285750">
              <a:buFont typeface="Arial" panose="020B0604020202020204" pitchFamily="34" charset="0"/>
              <a:buChar char="•"/>
            </a:pPr>
            <a:endParaRPr lang="en-US" dirty="0"/>
          </a:p>
        </p:txBody>
      </p:sp>
      <p:sp>
        <p:nvSpPr>
          <p:cNvPr id="4" name="Text Box 8"/>
          <p:cNvSpPr txBox="1">
            <a:spLocks noChangeArrowheads="1"/>
          </p:cNvSpPr>
          <p:nvPr/>
        </p:nvSpPr>
        <p:spPr bwMode="auto">
          <a:xfrm>
            <a:off x="2819400" y="308768"/>
            <a:ext cx="53451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000" b="1" dirty="0">
                <a:solidFill>
                  <a:srgbClr val="002060"/>
                </a:solidFill>
                <a:latin typeface="+mj-lt"/>
              </a:rPr>
              <a:t>3HC Collaboration status with BESSY &amp; DESY</a:t>
            </a:r>
          </a:p>
        </p:txBody>
      </p:sp>
      <p:sp>
        <p:nvSpPr>
          <p:cNvPr id="8" name="Slide Number Placeholder 7"/>
          <p:cNvSpPr>
            <a:spLocks noGrp="1"/>
          </p:cNvSpPr>
          <p:nvPr>
            <p:ph type="sldNum" sz="quarter" idx="12"/>
          </p:nvPr>
        </p:nvSpPr>
        <p:spPr/>
        <p:txBody>
          <a:bodyPr/>
          <a:lstStyle/>
          <a:p>
            <a:fld id="{5C637E73-E223-4201-B4FF-FA293B8FED04}" type="slidenum">
              <a:rPr lang="en-US" smtClean="0"/>
              <a:t>21</a:t>
            </a:fld>
            <a:endParaRPr lang="en-US"/>
          </a:p>
        </p:txBody>
      </p:sp>
      <p:sp>
        <p:nvSpPr>
          <p:cNvPr id="2" name="TextBox 1"/>
          <p:cNvSpPr txBox="1"/>
          <p:nvPr/>
        </p:nvSpPr>
        <p:spPr>
          <a:xfrm>
            <a:off x="6297110" y="877669"/>
            <a:ext cx="2362200" cy="646331"/>
          </a:xfrm>
          <a:prstGeom prst="rect">
            <a:avLst/>
          </a:prstGeom>
          <a:noFill/>
          <a:ln>
            <a:noFill/>
          </a:ln>
        </p:spPr>
        <p:txBody>
          <a:bodyPr wrap="square" rtlCol="0">
            <a:spAutoFit/>
          </a:bodyPr>
          <a:lstStyle/>
          <a:p>
            <a:r>
              <a:rPr lang="es-ES" dirty="0">
                <a:solidFill>
                  <a:srgbClr val="0070C0"/>
                </a:solidFill>
              </a:rPr>
              <a:t>WATRAX: </a:t>
            </a:r>
            <a:r>
              <a:rPr lang="es-ES" dirty="0" err="1">
                <a:solidFill>
                  <a:srgbClr val="0070C0"/>
                </a:solidFill>
              </a:rPr>
              <a:t>waveguide</a:t>
            </a:r>
            <a:r>
              <a:rPr lang="es-ES" dirty="0">
                <a:solidFill>
                  <a:srgbClr val="0070C0"/>
                </a:solidFill>
              </a:rPr>
              <a:t> </a:t>
            </a:r>
            <a:r>
              <a:rPr lang="es-ES" dirty="0" err="1">
                <a:solidFill>
                  <a:srgbClr val="0070C0"/>
                </a:solidFill>
              </a:rPr>
              <a:t>to</a:t>
            </a:r>
            <a:r>
              <a:rPr lang="es-ES" dirty="0">
                <a:solidFill>
                  <a:srgbClr val="0070C0"/>
                </a:solidFill>
              </a:rPr>
              <a:t> coaxial </a:t>
            </a:r>
            <a:r>
              <a:rPr lang="es-ES" dirty="0" err="1">
                <a:solidFill>
                  <a:srgbClr val="0070C0"/>
                </a:solidFill>
              </a:rPr>
              <a:t>transition</a:t>
            </a:r>
            <a:endParaRPr lang="en-US" dirty="0">
              <a:solidFill>
                <a:srgbClr val="0070C0"/>
              </a:solidFill>
            </a:endParaRPr>
          </a:p>
        </p:txBody>
      </p:sp>
      <p:cxnSp>
        <p:nvCxnSpPr>
          <p:cNvPr id="9" name="Straight Arrow Connector 8"/>
          <p:cNvCxnSpPr>
            <a:stCxn id="2" idx="2"/>
          </p:cNvCxnSpPr>
          <p:nvPr/>
        </p:nvCxnSpPr>
        <p:spPr>
          <a:xfrm>
            <a:off x="7478210" y="1524000"/>
            <a:ext cx="0" cy="228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830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17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s-ES" altLang="en-US" sz="1400" dirty="0"/>
          </a:p>
        </p:txBody>
      </p:sp>
      <p:sp>
        <p:nvSpPr>
          <p:cNvPr id="16391" name="Line 14"/>
          <p:cNvSpPr>
            <a:spLocks noChangeShapeType="1"/>
          </p:cNvSpPr>
          <p:nvPr/>
        </p:nvSpPr>
        <p:spPr bwMode="auto">
          <a:xfrm flipH="1">
            <a:off x="1697038" y="3430588"/>
            <a:ext cx="723900" cy="2778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type="triangle" w="med" len="med"/>
              </a14:hiddenLine>
            </a:ext>
          </a:extLst>
        </p:spPr>
        <p:txBody>
          <a:bodyPr wrap="none" anchor="ctr"/>
          <a:lstStyle/>
          <a:p>
            <a:endParaRPr lang="en-US" dirty="0"/>
          </a:p>
        </p:txBody>
      </p:sp>
      <p:sp>
        <p:nvSpPr>
          <p:cNvPr id="16392" name="Line 15"/>
          <p:cNvSpPr>
            <a:spLocks noChangeShapeType="1"/>
          </p:cNvSpPr>
          <p:nvPr/>
        </p:nvSpPr>
        <p:spPr bwMode="auto">
          <a:xfrm flipH="1" flipV="1">
            <a:off x="1274763" y="4210050"/>
            <a:ext cx="1146175" cy="2222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type="triangle" w="med" len="med"/>
              </a14:hiddenLine>
            </a:ext>
          </a:extLst>
        </p:spPr>
        <p:txBody>
          <a:bodyPr wrap="none" anchor="ctr"/>
          <a:lstStyle/>
          <a:p>
            <a:endParaRPr lang="en-US" dirty="0"/>
          </a:p>
        </p:txBody>
      </p:sp>
      <p:sp>
        <p:nvSpPr>
          <p:cNvPr id="31" name="9 CuadroTexto"/>
          <p:cNvSpPr txBox="1">
            <a:spLocks noChangeArrowheads="1"/>
          </p:cNvSpPr>
          <p:nvPr/>
        </p:nvSpPr>
        <p:spPr bwMode="auto">
          <a:xfrm>
            <a:off x="762000" y="2997736"/>
            <a:ext cx="7286849" cy="1200329"/>
          </a:xfrm>
          <a:prstGeom prst="rect">
            <a:avLst/>
          </a:prstGeom>
          <a:noFill/>
          <a:ln w="9525">
            <a:noFill/>
            <a:miter lim="800000"/>
            <a:headEnd/>
            <a:tailEnd/>
          </a:ln>
        </p:spPr>
        <p:txBody>
          <a:bodyPr wrap="square">
            <a:spAutoFit/>
          </a:bodyPr>
          <a:lstStyle/>
          <a:p>
            <a:pPr algn="ctr">
              <a:defRPr/>
            </a:pPr>
            <a:r>
              <a:rPr lang="es-ES" altLang="en-US" sz="3600" dirty="0">
                <a:latin typeface="Arial Black" pitchFamily="34" charset="0"/>
              </a:rPr>
              <a:t>THANKS FOR YOUR ATTENTION</a:t>
            </a:r>
            <a:endParaRPr lang="es-ES" altLang="en-US" sz="3600" dirty="0">
              <a:latin typeface="Arial" charset="0"/>
            </a:endParaRPr>
          </a:p>
        </p:txBody>
      </p:sp>
      <p:sp>
        <p:nvSpPr>
          <p:cNvPr id="4" name="Slide Number Placeholder 3"/>
          <p:cNvSpPr>
            <a:spLocks noGrp="1"/>
          </p:cNvSpPr>
          <p:nvPr>
            <p:ph type="sldNum" sz="quarter" idx="12"/>
          </p:nvPr>
        </p:nvSpPr>
        <p:spPr/>
        <p:txBody>
          <a:bodyPr/>
          <a:lstStyle/>
          <a:p>
            <a:fld id="{5C637E73-E223-4201-B4FF-FA293B8FED04}" type="slidenum">
              <a:rPr lang="en-US" smtClean="0"/>
              <a:t>22</a:t>
            </a:fld>
            <a:endParaRPr lang="en-US"/>
          </a:p>
        </p:txBody>
      </p:sp>
    </p:spTree>
    <p:extLst>
      <p:ext uri="{BB962C8B-B14F-4D97-AF65-F5344CB8AC3E}">
        <p14:creationId xmlns:p14="http://schemas.microsoft.com/office/powerpoint/2010/main" val="813438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s-ES" altLang="en-US" sz="1400"/>
          </a:p>
        </p:txBody>
      </p:sp>
      <p:sp>
        <p:nvSpPr>
          <p:cNvPr id="10246" name="Text Box 8"/>
          <p:cNvSpPr txBox="1">
            <a:spLocks noChangeArrowheads="1"/>
          </p:cNvSpPr>
          <p:nvPr/>
        </p:nvSpPr>
        <p:spPr bwMode="auto">
          <a:xfrm>
            <a:off x="1258888" y="1484313"/>
            <a:ext cx="5473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 typeface="Wingdings" pitchFamily="2" charset="2"/>
              <a:buChar char="§"/>
            </a:pPr>
            <a:endParaRPr lang="es-ES" altLang="en-US" sz="1800"/>
          </a:p>
        </p:txBody>
      </p:sp>
      <p:sp>
        <p:nvSpPr>
          <p:cNvPr id="10274" name="Text Box 20"/>
          <p:cNvSpPr txBox="1">
            <a:spLocks noChangeArrowheads="1"/>
          </p:cNvSpPr>
          <p:nvPr/>
        </p:nvSpPr>
        <p:spPr bwMode="auto">
          <a:xfrm>
            <a:off x="-32047" y="285690"/>
            <a:ext cx="89646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000" b="1" dirty="0">
                <a:solidFill>
                  <a:srgbClr val="002060"/>
                </a:solidFill>
                <a:latin typeface="Arial" panose="020B0604020202020204" pitchFamily="34" charset="0"/>
                <a:cs typeface="Arial" panose="020B0604020202020204" pitchFamily="34" charset="0"/>
              </a:rPr>
              <a:t>         Introduction</a:t>
            </a:r>
          </a:p>
        </p:txBody>
      </p:sp>
      <p:grpSp>
        <p:nvGrpSpPr>
          <p:cNvPr id="2" name="Group 1"/>
          <p:cNvGrpSpPr/>
          <p:nvPr/>
        </p:nvGrpSpPr>
        <p:grpSpPr>
          <a:xfrm>
            <a:off x="1930021" y="1484313"/>
            <a:ext cx="6629400" cy="3581400"/>
            <a:chOff x="2590800" y="1484313"/>
            <a:chExt cx="3133756" cy="1876048"/>
          </a:xfrm>
        </p:grpSpPr>
        <p:pic>
          <p:nvPicPr>
            <p:cNvPr id="9" name="Picture 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484313"/>
              <a:ext cx="3048000" cy="187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2209800"/>
              <a:ext cx="771556"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prstDash val="sysDot"/>
                  <a:miter lim="800000"/>
                  <a:headEnd/>
                  <a:tailEnd/>
                </a14:hiddenLine>
              </a:ext>
            </a:extLst>
          </p:spPr>
        </p:pic>
      </p:grpSp>
      <p:sp>
        <p:nvSpPr>
          <p:cNvPr id="4" name="TextBox 3"/>
          <p:cNvSpPr txBox="1"/>
          <p:nvPr/>
        </p:nvSpPr>
        <p:spPr>
          <a:xfrm>
            <a:off x="367393" y="1671515"/>
            <a:ext cx="2891607" cy="1477328"/>
          </a:xfrm>
          <a:prstGeom prst="rect">
            <a:avLst/>
          </a:prstGeom>
          <a:noFill/>
        </p:spPr>
        <p:txBody>
          <a:bodyPr wrap="square" rtlCol="0">
            <a:spAutoFit/>
          </a:bodyPr>
          <a:lstStyle/>
          <a:p>
            <a:r>
              <a:rPr lang="en-US" b="1" dirty="0"/>
              <a:t>Proposal</a:t>
            </a:r>
            <a:r>
              <a:rPr lang="es-ES" b="1" dirty="0"/>
              <a:t> </a:t>
            </a:r>
            <a:r>
              <a:rPr lang="es-ES" b="1" dirty="0" err="1"/>
              <a:t>for</a:t>
            </a:r>
            <a:endParaRPr lang="es-ES" b="1" dirty="0"/>
          </a:p>
          <a:p>
            <a:r>
              <a:rPr lang="es-ES" b="1" dirty="0"/>
              <a:t>3rd </a:t>
            </a:r>
            <a:r>
              <a:rPr lang="es-ES" b="1" dirty="0" err="1"/>
              <a:t>Harmonic</a:t>
            </a:r>
            <a:r>
              <a:rPr lang="es-ES" b="1" dirty="0"/>
              <a:t> </a:t>
            </a:r>
            <a:r>
              <a:rPr lang="es-ES" b="1" dirty="0" err="1"/>
              <a:t>Cavity</a:t>
            </a:r>
            <a:r>
              <a:rPr lang="es-ES" b="1" dirty="0"/>
              <a:t> (1.5GHz) </a:t>
            </a:r>
            <a:r>
              <a:rPr lang="es-ES" b="1" dirty="0" err="1"/>
              <a:t>for</a:t>
            </a:r>
            <a:r>
              <a:rPr lang="es-ES" b="1" dirty="0"/>
              <a:t> ALBA:</a:t>
            </a:r>
            <a:endParaRPr lang="en-US" b="1" dirty="0"/>
          </a:p>
          <a:p>
            <a:r>
              <a:rPr lang="en-US" dirty="0"/>
              <a:t>Scaled and optimized HOM damped cavity</a:t>
            </a:r>
          </a:p>
        </p:txBody>
      </p:sp>
      <p:sp>
        <p:nvSpPr>
          <p:cNvPr id="3" name="Rounded Rectangle 2"/>
          <p:cNvSpPr/>
          <p:nvPr/>
        </p:nvSpPr>
        <p:spPr>
          <a:xfrm>
            <a:off x="2438400" y="5257800"/>
            <a:ext cx="3352800" cy="987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547938" y="5387788"/>
            <a:ext cx="3200400" cy="646331"/>
          </a:xfrm>
          <a:prstGeom prst="rect">
            <a:avLst/>
          </a:prstGeom>
          <a:noFill/>
          <a:ln>
            <a:noFill/>
          </a:ln>
        </p:spPr>
        <p:txBody>
          <a:bodyPr wrap="square" rtlCol="0">
            <a:spAutoFit/>
          </a:bodyPr>
          <a:lstStyle/>
          <a:p>
            <a:r>
              <a:rPr lang="en-US" dirty="0">
                <a:solidFill>
                  <a:schemeClr val="bg1"/>
                </a:solidFill>
              </a:rPr>
              <a:t>500 MHz HOM  damped normal conducting  cavity</a:t>
            </a:r>
          </a:p>
        </p:txBody>
      </p:sp>
      <p:sp>
        <p:nvSpPr>
          <p:cNvPr id="12" name="Rounded Rectangle 11"/>
          <p:cNvSpPr/>
          <p:nvPr/>
        </p:nvSpPr>
        <p:spPr>
          <a:xfrm>
            <a:off x="6705600" y="5217240"/>
            <a:ext cx="2362200" cy="98742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 name="TextBox 12"/>
          <p:cNvSpPr txBox="1"/>
          <p:nvPr/>
        </p:nvSpPr>
        <p:spPr>
          <a:xfrm>
            <a:off x="6705600" y="5387788"/>
            <a:ext cx="2590800" cy="646331"/>
          </a:xfrm>
          <a:prstGeom prst="rect">
            <a:avLst/>
          </a:prstGeom>
          <a:noFill/>
          <a:ln>
            <a:noFill/>
          </a:ln>
        </p:spPr>
        <p:txBody>
          <a:bodyPr wrap="square" rtlCol="0">
            <a:spAutoFit/>
          </a:bodyPr>
          <a:lstStyle/>
          <a:p>
            <a:r>
              <a:rPr lang="en-US" dirty="0">
                <a:solidFill>
                  <a:schemeClr val="bg1"/>
                </a:solidFill>
              </a:rPr>
              <a:t>1500 MHz  ACTIVE HOM  damped NC cavity</a:t>
            </a:r>
          </a:p>
        </p:txBody>
      </p:sp>
      <p:sp>
        <p:nvSpPr>
          <p:cNvPr id="6" name="Slide Number Placeholder 5"/>
          <p:cNvSpPr>
            <a:spLocks noGrp="1"/>
          </p:cNvSpPr>
          <p:nvPr>
            <p:ph type="sldNum" sz="quarter" idx="4"/>
          </p:nvPr>
        </p:nvSpPr>
        <p:spPr/>
        <p:txBody>
          <a:bodyPr/>
          <a:lstStyle/>
          <a:p>
            <a:pPr algn="r"/>
            <a:fld id="{393CF724-F9E0-44B8-95BD-D38D8B22F53D}" type="slidenum">
              <a:rPr lang="es-ES" smtClean="0"/>
              <a:pPr algn="r"/>
              <a:t>3</a:t>
            </a:fld>
            <a:endParaRPr lang="es-ES" dirty="0"/>
          </a:p>
        </p:txBody>
      </p:sp>
    </p:spTree>
    <p:extLst>
      <p:ext uri="{BB962C8B-B14F-4D97-AF65-F5344CB8AC3E}">
        <p14:creationId xmlns:p14="http://schemas.microsoft.com/office/powerpoint/2010/main" val="2767387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s-ES" altLang="en-US" sz="1400"/>
          </a:p>
        </p:txBody>
      </p:sp>
      <p:sp>
        <p:nvSpPr>
          <p:cNvPr id="10246" name="Text Box 8"/>
          <p:cNvSpPr txBox="1">
            <a:spLocks noChangeArrowheads="1"/>
          </p:cNvSpPr>
          <p:nvPr/>
        </p:nvSpPr>
        <p:spPr bwMode="auto">
          <a:xfrm>
            <a:off x="1258888" y="1484313"/>
            <a:ext cx="5473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 typeface="Wingdings" pitchFamily="2" charset="2"/>
              <a:buChar char="§"/>
            </a:pPr>
            <a:endParaRPr lang="es-ES" altLang="en-US" sz="1800"/>
          </a:p>
        </p:txBody>
      </p:sp>
      <p:graphicFrame>
        <p:nvGraphicFramePr>
          <p:cNvPr id="12" name="11 Tabla"/>
          <p:cNvGraphicFramePr>
            <a:graphicFrameLocks noGrp="1"/>
          </p:cNvGraphicFramePr>
          <p:nvPr>
            <p:extLst>
              <p:ext uri="{D42A27DB-BD31-4B8C-83A1-F6EECF244321}">
                <p14:modId xmlns:p14="http://schemas.microsoft.com/office/powerpoint/2010/main" val="3684254543"/>
              </p:ext>
            </p:extLst>
          </p:nvPr>
        </p:nvGraphicFramePr>
        <p:xfrm>
          <a:off x="152399" y="2515611"/>
          <a:ext cx="5845913" cy="2463061"/>
        </p:xfrm>
        <a:graphic>
          <a:graphicData uri="http://schemas.openxmlformats.org/drawingml/2006/table">
            <a:tbl>
              <a:tblPr firstRow="1" bandRow="1">
                <a:tableStyleId>{5C22544A-7EE6-4342-B048-85BDC9FD1C3A}</a:tableStyleId>
              </a:tblPr>
              <a:tblGrid>
                <a:gridCol w="3810001">
                  <a:extLst>
                    <a:ext uri="{9D8B030D-6E8A-4147-A177-3AD203B41FA5}">
                      <a16:colId xmlns:a16="http://schemas.microsoft.com/office/drawing/2014/main" val="20000"/>
                    </a:ext>
                  </a:extLst>
                </a:gridCol>
                <a:gridCol w="2035912">
                  <a:extLst>
                    <a:ext uri="{9D8B030D-6E8A-4147-A177-3AD203B41FA5}">
                      <a16:colId xmlns:a16="http://schemas.microsoft.com/office/drawing/2014/main" val="20001"/>
                    </a:ext>
                  </a:extLst>
                </a:gridCol>
              </a:tblGrid>
              <a:tr h="329340">
                <a:tc gridSpan="2">
                  <a:txBody>
                    <a:bodyPr/>
                    <a:lstStyle/>
                    <a:p>
                      <a:pPr algn="ctr"/>
                      <a:r>
                        <a:rPr lang="es-ES" sz="1500" dirty="0"/>
                        <a:t>REQUIREMENTS</a:t>
                      </a:r>
                      <a:endParaRPr lang="es-ES" sz="1500" dirty="0">
                        <a:solidFill>
                          <a:schemeClr val="tx1"/>
                        </a:solidFill>
                        <a:latin typeface="+mj-lt"/>
                      </a:endParaRPr>
                    </a:p>
                  </a:txBody>
                  <a:tcPr marL="91439" marR="91439" marT="45734" marB="45734"/>
                </a:tc>
                <a:tc hMerge="1">
                  <a:txBody>
                    <a:bodyPr/>
                    <a:lstStyle/>
                    <a:p>
                      <a:endParaRPr lang="es-ES" sz="1600" dirty="0">
                        <a:solidFill>
                          <a:schemeClr val="tx1"/>
                        </a:solidFill>
                        <a:latin typeface="+mj-lt"/>
                      </a:endParaRPr>
                    </a:p>
                  </a:txBody>
                  <a:tcPr marL="91441" marR="91441"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9340">
                <a:tc>
                  <a:txBody>
                    <a:bodyPr/>
                    <a:lstStyle/>
                    <a:p>
                      <a:r>
                        <a:rPr lang="es-ES" sz="1500" b="1" dirty="0"/>
                        <a:t>Total VOLTAGE</a:t>
                      </a:r>
                      <a:endParaRPr lang="es-ES" sz="1500" b="1" dirty="0">
                        <a:latin typeface="+mj-lt"/>
                      </a:endParaRPr>
                    </a:p>
                  </a:txBody>
                  <a:tcPr marL="91439" marR="91439" marT="45734" marB="45734"/>
                </a:tc>
                <a:tc>
                  <a:txBody>
                    <a:bodyPr/>
                    <a:lstStyle/>
                    <a:p>
                      <a:r>
                        <a:rPr lang="es-ES" sz="1500"/>
                        <a:t>1</a:t>
                      </a:r>
                      <a:r>
                        <a:rPr lang="es-ES" sz="1500" baseline="0"/>
                        <a:t> MV</a:t>
                      </a:r>
                      <a:endParaRPr lang="es-ES" sz="1500" dirty="0">
                        <a:solidFill>
                          <a:schemeClr val="tx1"/>
                        </a:solidFill>
                        <a:latin typeface="+mj-lt"/>
                      </a:endParaRPr>
                    </a:p>
                  </a:txBody>
                  <a:tcPr marL="91439" marR="91439" marT="45734" marB="45734"/>
                </a:tc>
                <a:extLst>
                  <a:ext uri="{0D108BD9-81ED-4DB2-BD59-A6C34878D82A}">
                    <a16:rowId xmlns:a16="http://schemas.microsoft.com/office/drawing/2014/main" val="10001"/>
                  </a:ext>
                </a:extLst>
              </a:tr>
              <a:tr h="329340">
                <a:tc>
                  <a:txBody>
                    <a:bodyPr/>
                    <a:lstStyle/>
                    <a:p>
                      <a:r>
                        <a:rPr lang="el-GR" sz="1500" b="1" dirty="0"/>
                        <a:t>φ</a:t>
                      </a:r>
                      <a:r>
                        <a:rPr lang="en-US" sz="1500" b="1" dirty="0"/>
                        <a:t>optimum</a:t>
                      </a:r>
                      <a:endParaRPr lang="es-ES" sz="1500" b="1" dirty="0">
                        <a:latin typeface="+mj-lt"/>
                      </a:endParaRPr>
                    </a:p>
                  </a:txBody>
                  <a:tcPr marL="91439" marR="91439" marT="45734" marB="45734"/>
                </a:tc>
                <a:tc>
                  <a:txBody>
                    <a:bodyPr/>
                    <a:lstStyle/>
                    <a:p>
                      <a:r>
                        <a:rPr lang="es-ES" sz="1500" dirty="0"/>
                        <a:t>-2.8 </a:t>
                      </a:r>
                      <a:r>
                        <a:rPr lang="es-ES" sz="1500" dirty="0" err="1"/>
                        <a:t>degrees</a:t>
                      </a:r>
                      <a:endParaRPr lang="es-ES" sz="1500" dirty="0">
                        <a:solidFill>
                          <a:schemeClr val="tx1"/>
                        </a:solidFill>
                        <a:latin typeface="+mj-lt"/>
                      </a:endParaRPr>
                    </a:p>
                  </a:txBody>
                  <a:tcPr marL="91439" marR="91439" marT="45734" marB="45734"/>
                </a:tc>
                <a:extLst>
                  <a:ext uri="{0D108BD9-81ED-4DB2-BD59-A6C34878D82A}">
                    <a16:rowId xmlns:a16="http://schemas.microsoft.com/office/drawing/2014/main" val="10003"/>
                  </a:ext>
                </a:extLst>
              </a:tr>
              <a:tr h="329340">
                <a:tc>
                  <a:txBody>
                    <a:bodyPr/>
                    <a:lstStyle/>
                    <a:p>
                      <a:r>
                        <a:rPr lang="es-ES" sz="1500" b="1" dirty="0"/>
                        <a:t>FREQUENCY</a:t>
                      </a:r>
                      <a:endParaRPr lang="es-ES" sz="1500" b="1" dirty="0">
                        <a:latin typeface="+mj-lt"/>
                      </a:endParaRPr>
                    </a:p>
                  </a:txBody>
                  <a:tcPr marL="91439" marR="91439" marT="45734" marB="45734"/>
                </a:tc>
                <a:tc>
                  <a:txBody>
                    <a:bodyPr/>
                    <a:lstStyle/>
                    <a:p>
                      <a:r>
                        <a:rPr lang="es-ES" sz="1500" dirty="0"/>
                        <a:t>1,5 GHz</a:t>
                      </a:r>
                      <a:endParaRPr lang="es-ES" sz="1500" dirty="0">
                        <a:latin typeface="+mj-lt"/>
                      </a:endParaRPr>
                    </a:p>
                  </a:txBody>
                  <a:tcPr marL="91439" marR="91439" marT="45734" marB="45734"/>
                </a:tc>
                <a:extLst>
                  <a:ext uri="{0D108BD9-81ED-4DB2-BD59-A6C34878D82A}">
                    <a16:rowId xmlns:a16="http://schemas.microsoft.com/office/drawing/2014/main" val="10002"/>
                  </a:ext>
                </a:extLst>
              </a:tr>
              <a:tr h="7903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500" b="1" dirty="0"/>
                        <a:t>Nominal </a:t>
                      </a:r>
                      <a:r>
                        <a:rPr lang="es-ES" sz="1500" b="1" kern="1200" dirty="0"/>
                        <a:t>∕</a:t>
                      </a:r>
                    </a:p>
                    <a:p>
                      <a:r>
                        <a:rPr lang="es-ES" sz="1500" b="1" baseline="0" dirty="0" err="1"/>
                        <a:t>maximum</a:t>
                      </a:r>
                      <a:r>
                        <a:rPr lang="es-ES" sz="1500" b="1" baseline="0" dirty="0"/>
                        <a:t> </a:t>
                      </a:r>
                      <a:r>
                        <a:rPr lang="es-ES" sz="1500" b="1" baseline="0" dirty="0" err="1"/>
                        <a:t>power</a:t>
                      </a:r>
                      <a:r>
                        <a:rPr lang="es-ES" sz="1500" b="1" baseline="0" dirty="0"/>
                        <a:t> </a:t>
                      </a:r>
                      <a:r>
                        <a:rPr lang="es-ES" sz="1500" b="1" baseline="0" dirty="0" err="1"/>
                        <a:t>dissipated</a:t>
                      </a:r>
                      <a:r>
                        <a:rPr lang="es-ES" sz="1500" b="1" baseline="0" dirty="0"/>
                        <a:t> per </a:t>
                      </a:r>
                      <a:r>
                        <a:rPr lang="es-ES" sz="1500" b="1" baseline="0" dirty="0" err="1"/>
                        <a:t>cavity</a:t>
                      </a:r>
                      <a:endParaRPr lang="es-ES" sz="1500" b="1" dirty="0">
                        <a:latin typeface="+mj-lt"/>
                      </a:endParaRPr>
                    </a:p>
                  </a:txBody>
                  <a:tcPr marL="91439" marR="91439" marT="45734" marB="45734"/>
                </a:tc>
                <a:tc>
                  <a:txBody>
                    <a:bodyPr/>
                    <a:lstStyle/>
                    <a:p>
                      <a:r>
                        <a:rPr lang="es-ES" sz="1500" dirty="0"/>
                        <a:t>16∕20 kW</a:t>
                      </a:r>
                      <a:endParaRPr lang="es-ES" sz="1500" dirty="0">
                        <a:latin typeface="+mj-lt"/>
                      </a:endParaRPr>
                    </a:p>
                  </a:txBody>
                  <a:tcPr marL="91439" marR="91439" marT="45734" marB="45734"/>
                </a:tc>
                <a:extLst>
                  <a:ext uri="{0D108BD9-81ED-4DB2-BD59-A6C34878D82A}">
                    <a16:rowId xmlns:a16="http://schemas.microsoft.com/office/drawing/2014/main" val="10005"/>
                  </a:ext>
                </a:extLst>
              </a:tr>
              <a:tr h="355328">
                <a:tc>
                  <a:txBody>
                    <a:bodyPr/>
                    <a:lstStyle/>
                    <a:p>
                      <a:r>
                        <a:rPr lang="es-ES" sz="1500" b="1" dirty="0" err="1"/>
                        <a:t>Number</a:t>
                      </a:r>
                      <a:r>
                        <a:rPr lang="es-ES" sz="1500" b="1" dirty="0"/>
                        <a:t> of </a:t>
                      </a:r>
                      <a:r>
                        <a:rPr lang="es-ES" sz="1500" b="1" dirty="0" err="1"/>
                        <a:t>cavities</a:t>
                      </a:r>
                      <a:endParaRPr lang="es-ES" sz="1500" b="1" dirty="0">
                        <a:latin typeface="+mj-lt"/>
                      </a:endParaRPr>
                    </a:p>
                  </a:txBody>
                  <a:tcPr marL="91439" marR="91439" marT="45734" marB="45734"/>
                </a:tc>
                <a:tc>
                  <a:txBody>
                    <a:bodyPr/>
                    <a:lstStyle/>
                    <a:p>
                      <a:r>
                        <a:rPr lang="es-ES" sz="1500" dirty="0"/>
                        <a:t>4</a:t>
                      </a:r>
                      <a:r>
                        <a:rPr lang="es-ES" sz="1500" baseline="0" dirty="0"/>
                        <a:t> </a:t>
                      </a:r>
                      <a:r>
                        <a:rPr lang="es-ES" sz="1500" baseline="0" dirty="0" err="1"/>
                        <a:t>or</a:t>
                      </a:r>
                      <a:r>
                        <a:rPr lang="es-ES" sz="1500" baseline="0" dirty="0"/>
                        <a:t> 5</a:t>
                      </a:r>
                      <a:r>
                        <a:rPr lang="es-ES" sz="1500" dirty="0"/>
                        <a:t>?</a:t>
                      </a:r>
                      <a:endParaRPr lang="es-ES" sz="1500" dirty="0">
                        <a:latin typeface="+mj-lt"/>
                      </a:endParaRPr>
                    </a:p>
                  </a:txBody>
                  <a:tcPr marL="91439" marR="91439" marT="45734" marB="45734"/>
                </a:tc>
                <a:extLst>
                  <a:ext uri="{0D108BD9-81ED-4DB2-BD59-A6C34878D82A}">
                    <a16:rowId xmlns:a16="http://schemas.microsoft.com/office/drawing/2014/main" val="10007"/>
                  </a:ext>
                </a:extLst>
              </a:tr>
            </a:tbl>
          </a:graphicData>
        </a:graphic>
      </p:graphicFrame>
      <p:sp>
        <p:nvSpPr>
          <p:cNvPr id="10274" name="Text Box 20"/>
          <p:cNvSpPr txBox="1">
            <a:spLocks noChangeArrowheads="1"/>
          </p:cNvSpPr>
          <p:nvPr/>
        </p:nvSpPr>
        <p:spPr bwMode="auto">
          <a:xfrm>
            <a:off x="1676400" y="2856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000" b="1" dirty="0">
                <a:solidFill>
                  <a:srgbClr val="002060"/>
                </a:solidFill>
                <a:latin typeface="Arial" panose="020B0604020202020204" pitchFamily="34" charset="0"/>
                <a:cs typeface="Arial" panose="020B0604020202020204" pitchFamily="34" charset="0"/>
              </a:rPr>
              <a:t>         Introduction</a:t>
            </a:r>
          </a:p>
        </p:txBody>
      </p:sp>
      <p:grpSp>
        <p:nvGrpSpPr>
          <p:cNvPr id="2" name="Group 1"/>
          <p:cNvGrpSpPr/>
          <p:nvPr/>
        </p:nvGrpSpPr>
        <p:grpSpPr>
          <a:xfrm>
            <a:off x="5998313" y="3048000"/>
            <a:ext cx="2934253" cy="2046111"/>
            <a:chOff x="2590800" y="1484313"/>
            <a:chExt cx="3133756" cy="1876048"/>
          </a:xfrm>
        </p:grpSpPr>
        <p:pic>
          <p:nvPicPr>
            <p:cNvPr id="9" name="Picture 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484313"/>
              <a:ext cx="3048000" cy="187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2209800"/>
              <a:ext cx="771556"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prstDash val="sysDot"/>
                  <a:miter lim="800000"/>
                  <a:headEnd/>
                  <a:tailEnd/>
                </a14:hiddenLine>
              </a:ext>
            </a:extLst>
          </p:spPr>
        </p:pic>
      </p:grpSp>
      <p:sp>
        <p:nvSpPr>
          <p:cNvPr id="4" name="TextBox 3"/>
          <p:cNvSpPr txBox="1"/>
          <p:nvPr/>
        </p:nvSpPr>
        <p:spPr>
          <a:xfrm>
            <a:off x="152400" y="1206004"/>
            <a:ext cx="7091588" cy="923330"/>
          </a:xfrm>
          <a:prstGeom prst="rect">
            <a:avLst/>
          </a:prstGeom>
          <a:noFill/>
        </p:spPr>
        <p:txBody>
          <a:bodyPr wrap="square" rtlCol="0">
            <a:spAutoFit/>
          </a:bodyPr>
          <a:lstStyle/>
          <a:p>
            <a:r>
              <a:rPr lang="en-US" b="1" u="sng" dirty="0"/>
              <a:t>Active cavity Proposal </a:t>
            </a:r>
          </a:p>
          <a:p>
            <a:endParaRPr lang="es-ES" b="1" u="sng" dirty="0"/>
          </a:p>
          <a:p>
            <a:r>
              <a:rPr lang="en-US" dirty="0"/>
              <a:t>Scaled and optimized HOM damped cavity</a:t>
            </a:r>
          </a:p>
        </p:txBody>
      </p:sp>
      <p:sp>
        <p:nvSpPr>
          <p:cNvPr id="3" name="Slide Number Placeholder 2"/>
          <p:cNvSpPr>
            <a:spLocks noGrp="1"/>
          </p:cNvSpPr>
          <p:nvPr>
            <p:ph type="sldNum" sz="quarter" idx="4"/>
          </p:nvPr>
        </p:nvSpPr>
        <p:spPr/>
        <p:txBody>
          <a:bodyPr/>
          <a:lstStyle/>
          <a:p>
            <a:pPr algn="r"/>
            <a:fld id="{393CF724-F9E0-44B8-95BD-D38D8B22F53D}" type="slidenum">
              <a:rPr lang="es-ES" smtClean="0"/>
              <a:pPr algn="r"/>
              <a:t>4</a:t>
            </a:fld>
            <a:endParaRPr lang="es-ES" dirty="0"/>
          </a:p>
        </p:txBody>
      </p:sp>
    </p:spTree>
    <p:extLst>
      <p:ext uri="{BB962C8B-B14F-4D97-AF65-F5344CB8AC3E}">
        <p14:creationId xmlns:p14="http://schemas.microsoft.com/office/powerpoint/2010/main" val="4164549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s-ES" altLang="en-US" sz="1400"/>
          </a:p>
        </p:txBody>
      </p:sp>
      <p:sp>
        <p:nvSpPr>
          <p:cNvPr id="11271" name="Text Box 8"/>
          <p:cNvSpPr txBox="1">
            <a:spLocks noChangeArrowheads="1"/>
          </p:cNvSpPr>
          <p:nvPr/>
        </p:nvSpPr>
        <p:spPr bwMode="auto">
          <a:xfrm>
            <a:off x="1827910" y="216412"/>
            <a:ext cx="6335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000" b="1">
                <a:solidFill>
                  <a:srgbClr val="002060"/>
                </a:solidFill>
                <a:latin typeface="+mj-lt"/>
              </a:rPr>
              <a:t>A</a:t>
            </a:r>
            <a:r>
              <a:rPr lang="es-ES" altLang="en-US" sz="2000" b="1">
                <a:solidFill>
                  <a:srgbClr val="002060"/>
                </a:solidFill>
                <a:latin typeface="+mj-lt"/>
              </a:rPr>
              <a:t>ctive</a:t>
            </a:r>
            <a:r>
              <a:rPr lang="en-US" altLang="en-US" sz="2000" b="1">
                <a:solidFill>
                  <a:srgbClr val="002060"/>
                </a:solidFill>
                <a:latin typeface="+mj-lt"/>
              </a:rPr>
              <a:t> O</a:t>
            </a:r>
            <a:r>
              <a:rPr lang="es-ES" altLang="en-US" sz="2000" b="1">
                <a:solidFill>
                  <a:srgbClr val="002060"/>
                </a:solidFill>
                <a:latin typeface="+mj-lt"/>
              </a:rPr>
              <a:t>peration</a:t>
            </a:r>
            <a:endParaRPr lang="en-US" altLang="en-US" sz="2000" b="1" dirty="0">
              <a:solidFill>
                <a:srgbClr val="002060"/>
              </a:solidFill>
              <a:latin typeface="+mj-lt"/>
            </a:endParaRPr>
          </a:p>
        </p:txBody>
      </p:sp>
      <p:sp>
        <p:nvSpPr>
          <p:cNvPr id="11272" name="Line 14"/>
          <p:cNvSpPr>
            <a:spLocks noChangeShapeType="1"/>
          </p:cNvSpPr>
          <p:nvPr/>
        </p:nvSpPr>
        <p:spPr bwMode="auto">
          <a:xfrm flipH="1">
            <a:off x="1697038" y="3430588"/>
            <a:ext cx="723900" cy="2778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type="triangle" w="med" len="med"/>
              </a14:hiddenLine>
            </a:ext>
          </a:extLst>
        </p:spPr>
        <p:txBody>
          <a:bodyPr wrap="none" anchor="ctr"/>
          <a:lstStyle/>
          <a:p>
            <a:endParaRPr lang="en-US"/>
          </a:p>
        </p:txBody>
      </p:sp>
      <p:sp>
        <p:nvSpPr>
          <p:cNvPr id="11273" name="Line 15"/>
          <p:cNvSpPr>
            <a:spLocks noChangeShapeType="1"/>
          </p:cNvSpPr>
          <p:nvPr/>
        </p:nvSpPr>
        <p:spPr bwMode="auto">
          <a:xfrm flipH="1" flipV="1">
            <a:off x="1274763" y="4210050"/>
            <a:ext cx="1146175" cy="2222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type="triangle" w="med" len="med"/>
              </a14:hiddenLine>
            </a:ext>
          </a:extLst>
        </p:spPr>
        <p:txBody>
          <a:bodyPr wrap="none" anchor="ctr"/>
          <a:lstStyle/>
          <a:p>
            <a:endParaRPr lang="en-US"/>
          </a:p>
        </p:txBody>
      </p:sp>
      <p:sp>
        <p:nvSpPr>
          <p:cNvPr id="11274" name="Line 16"/>
          <p:cNvSpPr>
            <a:spLocks noChangeShapeType="1"/>
          </p:cNvSpPr>
          <p:nvPr/>
        </p:nvSpPr>
        <p:spPr bwMode="auto">
          <a:xfrm flipH="1">
            <a:off x="973138" y="2984500"/>
            <a:ext cx="120650" cy="4460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type="triangle" w="med" len="med"/>
              </a14:hiddenLine>
            </a:ext>
          </a:extLst>
        </p:spPr>
        <p:txBody>
          <a:bodyPr wrap="none" anchor="ctr"/>
          <a:lstStyle/>
          <a:p>
            <a:endParaRPr lang="en-US"/>
          </a:p>
        </p:txBody>
      </p:sp>
      <p:sp>
        <p:nvSpPr>
          <p:cNvPr id="11280" name="TextBox 6"/>
          <p:cNvSpPr txBox="1">
            <a:spLocks noChangeArrowheads="1"/>
          </p:cNvSpPr>
          <p:nvPr/>
        </p:nvSpPr>
        <p:spPr bwMode="auto">
          <a:xfrm>
            <a:off x="416192" y="1042988"/>
            <a:ext cx="8499208"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s-ES" altLang="en-US" sz="1800" b="1" u="sng" dirty="0">
                <a:latin typeface="+mj-lt"/>
              </a:rPr>
              <a:t>OPERATION</a:t>
            </a:r>
          </a:p>
          <a:p>
            <a:pPr eaLnBrk="1" hangingPunct="1">
              <a:spcBef>
                <a:spcPct val="0"/>
              </a:spcBef>
              <a:buNone/>
            </a:pPr>
            <a:endParaRPr lang="es-ES" altLang="en-US" sz="1800" b="1" dirty="0">
              <a:latin typeface="+mj-lt"/>
            </a:endParaRPr>
          </a:p>
          <a:p>
            <a:pPr marL="285750" indent="-285750" eaLnBrk="1" hangingPunct="1">
              <a:spcBef>
                <a:spcPct val="0"/>
              </a:spcBef>
            </a:pPr>
            <a:r>
              <a:rPr lang="es-ES" altLang="en-US" sz="1300" dirty="0" err="1">
                <a:latin typeface="Arial" panose="020B0604020202020204" pitchFamily="34" charset="0"/>
                <a:cs typeface="Arial" panose="020B0604020202020204" pitchFamily="34" charset="0"/>
              </a:rPr>
              <a:t>Phase</a:t>
            </a:r>
            <a:r>
              <a:rPr lang="es-ES" altLang="en-US" sz="1300" dirty="0">
                <a:latin typeface="Arial" panose="020B0604020202020204" pitchFamily="34" charset="0"/>
                <a:cs typeface="Arial" panose="020B0604020202020204" pitchFamily="34" charset="0"/>
              </a:rPr>
              <a:t> of </a:t>
            </a:r>
            <a:r>
              <a:rPr lang="es-ES" altLang="en-US" sz="1300" dirty="0" err="1">
                <a:latin typeface="Arial" panose="020B0604020202020204" pitchFamily="34" charset="0"/>
                <a:cs typeface="Arial" panose="020B0604020202020204" pitchFamily="34" charset="0"/>
              </a:rPr>
              <a:t>the</a:t>
            </a:r>
            <a:r>
              <a:rPr lang="es-ES" altLang="en-US" sz="1300" dirty="0">
                <a:latin typeface="Arial" panose="020B0604020202020204" pitchFamily="34" charset="0"/>
                <a:cs typeface="Arial" panose="020B0604020202020204" pitchFamily="34" charset="0"/>
              </a:rPr>
              <a:t> </a:t>
            </a:r>
            <a:r>
              <a:rPr lang="es-ES" altLang="en-US" sz="1300" dirty="0" err="1">
                <a:latin typeface="Arial" panose="020B0604020202020204" pitchFamily="34" charset="0"/>
                <a:cs typeface="Arial" panose="020B0604020202020204" pitchFamily="34" charset="0"/>
              </a:rPr>
              <a:t>cavity</a:t>
            </a:r>
            <a:r>
              <a:rPr lang="es-ES" altLang="en-US" sz="1300" dirty="0">
                <a:latin typeface="Arial" panose="020B0604020202020204" pitchFamily="34" charset="0"/>
                <a:cs typeface="Arial" panose="020B0604020202020204" pitchFamily="34" charset="0"/>
              </a:rPr>
              <a:t> set to ϕ=-2.8º</a:t>
            </a:r>
          </a:p>
          <a:p>
            <a:pPr marL="285750" indent="-285750" eaLnBrk="1" hangingPunct="1">
              <a:spcBef>
                <a:spcPct val="0"/>
              </a:spcBef>
            </a:pPr>
            <a:r>
              <a:rPr lang="es-ES" altLang="en-US" sz="1300" dirty="0">
                <a:latin typeface="Arial" panose="020B0604020202020204" pitchFamily="34" charset="0"/>
                <a:cs typeface="Arial" panose="020B0604020202020204" pitchFamily="34" charset="0"/>
              </a:rPr>
              <a:t>IQ </a:t>
            </a:r>
            <a:r>
              <a:rPr lang="es-ES" altLang="en-US" sz="1300" dirty="0" err="1">
                <a:latin typeface="Arial" panose="020B0604020202020204" pitchFamily="34" charset="0"/>
                <a:cs typeface="Arial" panose="020B0604020202020204" pitchFamily="34" charset="0"/>
              </a:rPr>
              <a:t>Cavity</a:t>
            </a:r>
            <a:r>
              <a:rPr lang="es-ES" altLang="en-US" sz="1300" dirty="0">
                <a:latin typeface="Arial" panose="020B0604020202020204" pitchFamily="34" charset="0"/>
                <a:cs typeface="Arial" panose="020B0604020202020204" pitchFamily="34" charset="0"/>
              </a:rPr>
              <a:t> </a:t>
            </a:r>
            <a:r>
              <a:rPr lang="es-ES" altLang="en-US" sz="1300" dirty="0" err="1">
                <a:latin typeface="Arial" panose="020B0604020202020204" pitchFamily="34" charset="0"/>
                <a:cs typeface="Arial" panose="020B0604020202020204" pitchFamily="34" charset="0"/>
              </a:rPr>
              <a:t>Voltage</a:t>
            </a:r>
            <a:r>
              <a:rPr lang="es-ES" altLang="en-US" sz="1300" dirty="0">
                <a:latin typeface="Arial" panose="020B0604020202020204" pitchFamily="34" charset="0"/>
                <a:cs typeface="Arial" panose="020B0604020202020204" pitchFamily="34" charset="0"/>
              </a:rPr>
              <a:t> Control.</a:t>
            </a:r>
          </a:p>
        </p:txBody>
      </p:sp>
      <p:graphicFrame>
        <p:nvGraphicFramePr>
          <p:cNvPr id="30" name="Table 29"/>
          <p:cNvGraphicFramePr>
            <a:graphicFrameLocks noGrp="1"/>
          </p:cNvGraphicFramePr>
          <p:nvPr>
            <p:extLst>
              <p:ext uri="{D42A27DB-BD31-4B8C-83A1-F6EECF244321}">
                <p14:modId xmlns:p14="http://schemas.microsoft.com/office/powerpoint/2010/main" val="3707599317"/>
              </p:ext>
            </p:extLst>
          </p:nvPr>
        </p:nvGraphicFramePr>
        <p:xfrm>
          <a:off x="1963738" y="4876800"/>
          <a:ext cx="5732463" cy="731564"/>
        </p:xfrm>
        <a:graphic>
          <a:graphicData uri="http://schemas.openxmlformats.org/drawingml/2006/table">
            <a:tbl>
              <a:tblPr firstRow="1" bandRow="1">
                <a:tableStyleId>{5940675A-B579-460E-94D1-54222C63F5DA}</a:tableStyleId>
              </a:tblPr>
              <a:tblGrid>
                <a:gridCol w="817370">
                  <a:extLst>
                    <a:ext uri="{9D8B030D-6E8A-4147-A177-3AD203B41FA5}">
                      <a16:colId xmlns:a16="http://schemas.microsoft.com/office/drawing/2014/main" val="20000"/>
                    </a:ext>
                  </a:extLst>
                </a:gridCol>
                <a:gridCol w="1211026">
                  <a:extLst>
                    <a:ext uri="{9D8B030D-6E8A-4147-A177-3AD203B41FA5}">
                      <a16:colId xmlns:a16="http://schemas.microsoft.com/office/drawing/2014/main" val="20001"/>
                    </a:ext>
                  </a:extLst>
                </a:gridCol>
                <a:gridCol w="1089923">
                  <a:extLst>
                    <a:ext uri="{9D8B030D-6E8A-4147-A177-3AD203B41FA5}">
                      <a16:colId xmlns:a16="http://schemas.microsoft.com/office/drawing/2014/main" val="20002"/>
                    </a:ext>
                  </a:extLst>
                </a:gridCol>
                <a:gridCol w="963035">
                  <a:extLst>
                    <a:ext uri="{9D8B030D-6E8A-4147-A177-3AD203B41FA5}">
                      <a16:colId xmlns:a16="http://schemas.microsoft.com/office/drawing/2014/main" val="20003"/>
                    </a:ext>
                  </a:extLst>
                </a:gridCol>
                <a:gridCol w="1651109">
                  <a:extLst>
                    <a:ext uri="{9D8B030D-6E8A-4147-A177-3AD203B41FA5}">
                      <a16:colId xmlns:a16="http://schemas.microsoft.com/office/drawing/2014/main" val="20004"/>
                    </a:ext>
                  </a:extLst>
                </a:gridCol>
              </a:tblGrid>
              <a:tr h="137346">
                <a:tc>
                  <a:txBody>
                    <a:bodyPr/>
                    <a:lstStyle/>
                    <a:p>
                      <a:pPr algn="ctr"/>
                      <a:r>
                        <a:rPr lang="el-GR" sz="1200" b="1" dirty="0"/>
                        <a:t>ϕ</a:t>
                      </a:r>
                      <a:r>
                        <a:rPr lang="es-ES" sz="1200" b="1" dirty="0"/>
                        <a:t>h</a:t>
                      </a:r>
                      <a:endParaRPr lang="en-US" sz="1200" b="1" dirty="0"/>
                    </a:p>
                  </a:txBody>
                  <a:tcPr marL="91444" marR="91444" marT="45731" marB="45731"/>
                </a:tc>
                <a:tc>
                  <a:txBody>
                    <a:bodyPr/>
                    <a:lstStyle/>
                    <a:p>
                      <a:pPr algn="ctr"/>
                      <a:r>
                        <a:rPr lang="en-US" sz="1200" b="1" dirty="0" err="1"/>
                        <a:t>Pforw∕cav</a:t>
                      </a:r>
                      <a:endParaRPr lang="en-US" sz="1200" b="1" dirty="0"/>
                    </a:p>
                    <a:p>
                      <a:pPr algn="ctr"/>
                      <a:r>
                        <a:rPr lang="en-US" sz="1200" b="1" dirty="0"/>
                        <a:t>(</a:t>
                      </a:r>
                      <a:r>
                        <a:rPr lang="en-US" sz="1200" b="1" dirty="0" err="1"/>
                        <a:t>i</a:t>
                      </a:r>
                      <a:r>
                        <a:rPr lang="en-US" sz="1200" b="1" dirty="0"/>
                        <a:t>=0</a:t>
                      </a:r>
                      <a:r>
                        <a:rPr lang="en-US" sz="1200" b="1" baseline="0" dirty="0"/>
                        <a:t> mA</a:t>
                      </a:r>
                      <a:r>
                        <a:rPr lang="en-US" sz="1200" b="1" dirty="0"/>
                        <a:t>)</a:t>
                      </a:r>
                    </a:p>
                  </a:txBody>
                  <a:tcPr marL="91444" marR="91444" marT="45731" marB="457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err="1"/>
                        <a:t>Pforw∕cav</a:t>
                      </a:r>
                      <a:endParaRPr lang="en-US" sz="1200" b="1" dirty="0"/>
                    </a:p>
                    <a:p>
                      <a:pPr algn="ctr"/>
                      <a:r>
                        <a:rPr lang="en-US" sz="1200" b="1" dirty="0"/>
                        <a:t>(I=0,2</a:t>
                      </a:r>
                      <a:r>
                        <a:rPr lang="en-US" sz="1200" b="1" baseline="0" dirty="0"/>
                        <a:t>A</a:t>
                      </a:r>
                      <a:r>
                        <a:rPr lang="en-US" sz="1200" b="1" dirty="0"/>
                        <a:t>)</a:t>
                      </a:r>
                    </a:p>
                  </a:txBody>
                  <a:tcPr marL="91444" marR="91444" marT="45731" marB="457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err="1"/>
                        <a:t>Pbeam∕cav</a:t>
                      </a:r>
                      <a:endParaRPr lang="en-US" sz="1200" b="1" dirty="0"/>
                    </a:p>
                    <a:p>
                      <a:pPr algn="ctr"/>
                      <a:endParaRPr lang="en-US" sz="1200" b="1" dirty="0"/>
                    </a:p>
                  </a:txBody>
                  <a:tcPr marL="91444" marR="91444" marT="45731" marB="45731"/>
                </a:tc>
                <a:tc>
                  <a:txBody>
                    <a:bodyPr/>
                    <a:lstStyle/>
                    <a:p>
                      <a:pPr algn="ctr"/>
                      <a:r>
                        <a:rPr lang="en-US" sz="1200" b="1" dirty="0"/>
                        <a:t>Bunch length</a:t>
                      </a:r>
                    </a:p>
                  </a:txBody>
                  <a:tcPr marL="91444" marR="91444" marT="45731" marB="45731"/>
                </a:tc>
                <a:extLst>
                  <a:ext uri="{0D108BD9-81ED-4DB2-BD59-A6C34878D82A}">
                    <a16:rowId xmlns:a16="http://schemas.microsoft.com/office/drawing/2014/main" val="10000"/>
                  </a:ext>
                </a:extLst>
              </a:tr>
              <a:tr h="0">
                <a:tc>
                  <a:txBody>
                    <a:bodyPr/>
                    <a:lstStyle/>
                    <a:p>
                      <a:pPr algn="ctr"/>
                      <a:r>
                        <a:rPr lang="en-US" sz="1200" b="1" dirty="0"/>
                        <a:t>-2.8</a:t>
                      </a:r>
                      <a:r>
                        <a:rPr lang="en-US" sz="1200" b="1" baseline="0" dirty="0"/>
                        <a:t> </a:t>
                      </a:r>
                      <a:endParaRPr lang="en-US" sz="1200" b="1" dirty="0"/>
                    </a:p>
                  </a:txBody>
                  <a:tcPr marL="91444" marR="91444" marT="45731" marB="45731"/>
                </a:tc>
                <a:tc>
                  <a:txBody>
                    <a:bodyPr/>
                    <a:lstStyle/>
                    <a:p>
                      <a:pPr algn="ctr"/>
                      <a:r>
                        <a:rPr lang="en-US" sz="1200" dirty="0"/>
                        <a:t>16kW</a:t>
                      </a:r>
                    </a:p>
                  </a:txBody>
                  <a:tcPr marL="91444" marR="91444" marT="45731" marB="45731"/>
                </a:tc>
                <a:tc>
                  <a:txBody>
                    <a:bodyPr/>
                    <a:lstStyle/>
                    <a:p>
                      <a:pPr algn="ctr"/>
                      <a:r>
                        <a:rPr lang="en-US" sz="1200" dirty="0"/>
                        <a:t>8 kW</a:t>
                      </a:r>
                    </a:p>
                  </a:txBody>
                  <a:tcPr marL="91444" marR="91444" marT="45731" marB="45731"/>
                </a:tc>
                <a:tc>
                  <a:txBody>
                    <a:bodyPr/>
                    <a:lstStyle/>
                    <a:p>
                      <a:pPr algn="ctr"/>
                      <a:r>
                        <a:rPr lang="en-US" sz="1200" dirty="0"/>
                        <a:t>-8 kW</a:t>
                      </a:r>
                    </a:p>
                  </a:txBody>
                  <a:tcPr marL="91444" marR="91444" marT="45731" marB="45731"/>
                </a:tc>
                <a:tc>
                  <a:txBody>
                    <a:bodyPr/>
                    <a:lstStyle/>
                    <a:p>
                      <a:pPr algn="ctr"/>
                      <a:r>
                        <a:rPr lang="es-ES_tradnl" sz="1200" dirty="0"/>
                        <a:t>3.3 </a:t>
                      </a:r>
                      <a:r>
                        <a:rPr lang="el-GR" sz="1200" dirty="0"/>
                        <a:t>σ</a:t>
                      </a:r>
                      <a:endParaRPr lang="en-US" sz="1200" dirty="0"/>
                    </a:p>
                  </a:txBody>
                  <a:tcPr marL="91444" marR="91444" marT="45731" marB="45731"/>
                </a:tc>
                <a:extLst>
                  <a:ext uri="{0D108BD9-81ED-4DB2-BD59-A6C34878D82A}">
                    <a16:rowId xmlns:a16="http://schemas.microsoft.com/office/drawing/2014/main" val="10001"/>
                  </a:ext>
                </a:extLst>
              </a:tr>
            </a:tbl>
          </a:graphicData>
        </a:graphic>
      </p:graphicFrame>
      <p:sp>
        <p:nvSpPr>
          <p:cNvPr id="31" name="TextBox 141"/>
          <p:cNvSpPr txBox="1">
            <a:spLocks noChangeArrowheads="1"/>
          </p:cNvSpPr>
          <p:nvPr/>
        </p:nvSpPr>
        <p:spPr bwMode="auto">
          <a:xfrm>
            <a:off x="1934540" y="6053288"/>
            <a:ext cx="57594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14600">
                <a:solidFill>
                  <a:schemeClr val="tx1"/>
                </a:solidFill>
                <a:latin typeface="Arial" pitchFamily="34" charset="0"/>
              </a:defRPr>
            </a:lvl1pPr>
            <a:lvl2pPr marL="742950" indent="-285750" eaLnBrk="0" hangingPunct="0">
              <a:spcBef>
                <a:spcPct val="20000"/>
              </a:spcBef>
              <a:buChar char="–"/>
              <a:defRPr sz="12800">
                <a:solidFill>
                  <a:schemeClr val="tx1"/>
                </a:solidFill>
                <a:latin typeface="Arial" pitchFamily="34" charset="0"/>
              </a:defRPr>
            </a:lvl2pPr>
            <a:lvl3pPr marL="1143000" indent="-228600" eaLnBrk="0" hangingPunct="0">
              <a:spcBef>
                <a:spcPct val="20000"/>
              </a:spcBef>
              <a:buChar char="•"/>
              <a:defRPr sz="11000">
                <a:solidFill>
                  <a:schemeClr val="tx1"/>
                </a:solidFill>
                <a:latin typeface="Arial" pitchFamily="34" charset="0"/>
              </a:defRPr>
            </a:lvl3pPr>
            <a:lvl4pPr marL="1600200" indent="-228600" eaLnBrk="0" hangingPunct="0">
              <a:spcBef>
                <a:spcPct val="20000"/>
              </a:spcBef>
              <a:buChar char="–"/>
              <a:defRPr sz="9100">
                <a:solidFill>
                  <a:schemeClr val="tx1"/>
                </a:solidFill>
                <a:latin typeface="Arial" pitchFamily="34" charset="0"/>
              </a:defRPr>
            </a:lvl4pPr>
            <a:lvl5pPr marL="2057400" indent="-228600" eaLnBrk="0" hangingPunct="0">
              <a:spcBef>
                <a:spcPct val="20000"/>
              </a:spcBef>
              <a:buChar char="»"/>
              <a:defRPr sz="9100">
                <a:solidFill>
                  <a:schemeClr val="tx1"/>
                </a:solidFill>
                <a:latin typeface="Arial" pitchFamily="34" charset="0"/>
              </a:defRPr>
            </a:lvl5pPr>
            <a:lvl6pPr marL="2514600" indent="-228600" eaLnBrk="0" fontAlgn="base" hangingPunct="0">
              <a:spcBef>
                <a:spcPct val="20000"/>
              </a:spcBef>
              <a:spcAft>
                <a:spcPct val="0"/>
              </a:spcAft>
              <a:buChar char="»"/>
              <a:defRPr sz="9100">
                <a:solidFill>
                  <a:schemeClr val="tx1"/>
                </a:solidFill>
                <a:latin typeface="Arial" pitchFamily="34" charset="0"/>
              </a:defRPr>
            </a:lvl6pPr>
            <a:lvl7pPr marL="2971800" indent="-228600" eaLnBrk="0" fontAlgn="base" hangingPunct="0">
              <a:spcBef>
                <a:spcPct val="20000"/>
              </a:spcBef>
              <a:spcAft>
                <a:spcPct val="0"/>
              </a:spcAft>
              <a:buChar char="»"/>
              <a:defRPr sz="9100">
                <a:solidFill>
                  <a:schemeClr val="tx1"/>
                </a:solidFill>
                <a:latin typeface="Arial" pitchFamily="34" charset="0"/>
              </a:defRPr>
            </a:lvl7pPr>
            <a:lvl8pPr marL="3429000" indent="-228600" eaLnBrk="0" fontAlgn="base" hangingPunct="0">
              <a:spcBef>
                <a:spcPct val="20000"/>
              </a:spcBef>
              <a:spcAft>
                <a:spcPct val="0"/>
              </a:spcAft>
              <a:buChar char="»"/>
              <a:defRPr sz="9100">
                <a:solidFill>
                  <a:schemeClr val="tx1"/>
                </a:solidFill>
                <a:latin typeface="Arial" pitchFamily="34" charset="0"/>
              </a:defRPr>
            </a:lvl8pPr>
            <a:lvl9pPr marL="3886200" indent="-228600" eaLnBrk="0" fontAlgn="base" hangingPunct="0">
              <a:spcBef>
                <a:spcPct val="20000"/>
              </a:spcBef>
              <a:spcAft>
                <a:spcPct val="0"/>
              </a:spcAft>
              <a:buChar char="»"/>
              <a:defRPr sz="9100">
                <a:solidFill>
                  <a:schemeClr val="tx1"/>
                </a:solidFill>
                <a:latin typeface="Arial" pitchFamily="34" charset="0"/>
              </a:defRPr>
            </a:lvl9pPr>
          </a:lstStyle>
          <a:p>
            <a:pPr algn="just" eaLnBrk="1" hangingPunct="1">
              <a:spcBef>
                <a:spcPct val="0"/>
              </a:spcBef>
              <a:buFontTx/>
              <a:buNone/>
            </a:pPr>
            <a:r>
              <a:rPr lang="en-US" altLang="en-US" sz="1200" i="1" dirty="0"/>
              <a:t>It was considered 4 cavities that provide 1.1 MV and shunt impedance, </a:t>
            </a:r>
            <a:r>
              <a:rPr lang="en-US" altLang="en-US" sz="1200" i="1" dirty="0" err="1"/>
              <a:t>Rs</a:t>
            </a:r>
            <a:r>
              <a:rPr lang="en-US" altLang="en-US" sz="1200" i="1" dirty="0"/>
              <a:t>=2.4MΩ</a:t>
            </a:r>
            <a:r>
              <a:rPr lang="en-US" altLang="en-US" sz="1200" i="1" dirty="0">
                <a:solidFill>
                  <a:srgbClr val="002060"/>
                </a:solidFill>
              </a:rPr>
              <a:t>.</a:t>
            </a:r>
          </a:p>
        </p:txBody>
      </p:sp>
      <p:grpSp>
        <p:nvGrpSpPr>
          <p:cNvPr id="7" name="Group 6"/>
          <p:cNvGrpSpPr/>
          <p:nvPr/>
        </p:nvGrpSpPr>
        <p:grpSpPr>
          <a:xfrm>
            <a:off x="1827910" y="2057400"/>
            <a:ext cx="5542200" cy="2590800"/>
            <a:chOff x="1827910" y="2057400"/>
            <a:chExt cx="5542200" cy="259080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64685" y="2286000"/>
              <a:ext cx="530542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827910" y="2057400"/>
              <a:ext cx="198209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lide Number Placeholder 4"/>
          <p:cNvSpPr>
            <a:spLocks noGrp="1"/>
          </p:cNvSpPr>
          <p:nvPr>
            <p:ph type="sldNum" sz="quarter" idx="12"/>
          </p:nvPr>
        </p:nvSpPr>
        <p:spPr/>
        <p:txBody>
          <a:bodyPr/>
          <a:lstStyle/>
          <a:p>
            <a:fld id="{5C637E73-E223-4201-B4FF-FA293B8FED04}" type="slidenum">
              <a:rPr lang="en-US" smtClean="0"/>
              <a:t>5</a:t>
            </a:fld>
            <a:endParaRPr lang="en-US"/>
          </a:p>
        </p:txBody>
      </p:sp>
    </p:spTree>
    <p:extLst>
      <p:ext uri="{BB962C8B-B14F-4D97-AF65-F5344CB8AC3E}">
        <p14:creationId xmlns:p14="http://schemas.microsoft.com/office/powerpoint/2010/main" val="970347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s-ES" altLang="en-US" sz="1400"/>
          </a:p>
        </p:txBody>
      </p:sp>
      <p:sp>
        <p:nvSpPr>
          <p:cNvPr id="24582" name="Rectangle 7"/>
          <p:cNvSpPr>
            <a:spLocks noGrp="1" noChangeArrowheads="1"/>
          </p:cNvSpPr>
          <p:nvPr>
            <p:ph idx="4294967295"/>
          </p:nvPr>
        </p:nvSpPr>
        <p:spPr>
          <a:xfrm>
            <a:off x="184150" y="1219200"/>
            <a:ext cx="8564563" cy="4568825"/>
          </a:xfrm>
        </p:spPr>
        <p:txBody>
          <a:bodyPr/>
          <a:lstStyle/>
          <a:p>
            <a:pPr eaLnBrk="1" hangingPunct="1"/>
            <a:endParaRPr lang="es-ES" altLang="en-US" dirty="0"/>
          </a:p>
          <a:p>
            <a:pPr eaLnBrk="1" hangingPunct="1"/>
            <a:endParaRPr lang="es-ES" altLang="en-US" dirty="0"/>
          </a:p>
        </p:txBody>
      </p:sp>
      <p:sp>
        <p:nvSpPr>
          <p:cNvPr id="24583" name="Text Box 8"/>
          <p:cNvSpPr txBox="1">
            <a:spLocks noChangeArrowheads="1"/>
          </p:cNvSpPr>
          <p:nvPr/>
        </p:nvSpPr>
        <p:spPr bwMode="auto">
          <a:xfrm>
            <a:off x="2895600" y="333375"/>
            <a:ext cx="49164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000" b="1" dirty="0">
                <a:solidFill>
                  <a:srgbClr val="002060"/>
                </a:solidFill>
              </a:rPr>
              <a:t>Cavity design: Beam aperture</a:t>
            </a:r>
          </a:p>
        </p:txBody>
      </p:sp>
      <p:sp>
        <p:nvSpPr>
          <p:cNvPr id="24584" name="Line 14"/>
          <p:cNvSpPr>
            <a:spLocks noChangeShapeType="1"/>
          </p:cNvSpPr>
          <p:nvPr/>
        </p:nvSpPr>
        <p:spPr bwMode="auto">
          <a:xfrm flipH="1">
            <a:off x="3118047" y="3081692"/>
            <a:ext cx="723900" cy="2778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type="triangle" w="med" len="med"/>
              </a14:hiddenLine>
            </a:ext>
          </a:extLst>
        </p:spPr>
        <p:txBody>
          <a:bodyPr wrap="none" anchor="ctr"/>
          <a:lstStyle/>
          <a:p>
            <a:endParaRPr lang="en-US"/>
          </a:p>
        </p:txBody>
      </p:sp>
      <p:sp>
        <p:nvSpPr>
          <p:cNvPr id="24585" name="Line 15"/>
          <p:cNvSpPr>
            <a:spLocks noChangeShapeType="1"/>
          </p:cNvSpPr>
          <p:nvPr/>
        </p:nvSpPr>
        <p:spPr bwMode="auto">
          <a:xfrm flipH="1" flipV="1">
            <a:off x="1274763" y="4210050"/>
            <a:ext cx="1146175" cy="2222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type="triangle" w="med" len="med"/>
              </a14:hiddenLine>
            </a:ext>
          </a:extLst>
        </p:spPr>
        <p:txBody>
          <a:bodyPr wrap="none" anchor="ctr"/>
          <a:lstStyle/>
          <a:p>
            <a:endParaRPr lang="en-US"/>
          </a:p>
        </p:txBody>
      </p:sp>
      <p:sp>
        <p:nvSpPr>
          <p:cNvPr id="24586" name="Line 16"/>
          <p:cNvSpPr>
            <a:spLocks noChangeShapeType="1"/>
          </p:cNvSpPr>
          <p:nvPr/>
        </p:nvSpPr>
        <p:spPr bwMode="auto">
          <a:xfrm flipH="1">
            <a:off x="973138" y="2984500"/>
            <a:ext cx="120650" cy="4460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type="triangle" w="med" len="med"/>
              </a14:hiddenLine>
            </a:ext>
          </a:extLst>
        </p:spPr>
        <p:txBody>
          <a:bodyPr wrap="none" anchor="ctr"/>
          <a:lstStyle/>
          <a:p>
            <a:endParaRPr lang="en-US"/>
          </a:p>
        </p:txBody>
      </p:sp>
      <p:sp>
        <p:nvSpPr>
          <p:cNvPr id="14" name="TextBox 3"/>
          <p:cNvSpPr txBox="1">
            <a:spLocks noChangeArrowheads="1"/>
          </p:cNvSpPr>
          <p:nvPr/>
        </p:nvSpPr>
        <p:spPr bwMode="auto">
          <a:xfrm>
            <a:off x="479426" y="1074263"/>
            <a:ext cx="8269287" cy="497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500" b="1" u="sng" dirty="0" err="1"/>
              <a:t>Rs</a:t>
            </a:r>
            <a:r>
              <a:rPr lang="en-US" altLang="en-US" sz="1500" b="1" u="sng" dirty="0"/>
              <a:t> dependence strongly on the beam pipe dimensions</a:t>
            </a:r>
            <a:r>
              <a:rPr lang="en-US" altLang="en-US" sz="1500" b="1" dirty="0"/>
              <a:t>.</a:t>
            </a:r>
          </a:p>
          <a:p>
            <a:pPr eaLnBrk="1" hangingPunct="1">
              <a:spcBef>
                <a:spcPct val="0"/>
              </a:spcBef>
              <a:buFontTx/>
              <a:buNone/>
            </a:pPr>
            <a:endParaRPr lang="en-US" altLang="en-US" sz="1200" b="1" dirty="0"/>
          </a:p>
          <a:p>
            <a:pPr eaLnBrk="1" hangingPunct="1">
              <a:spcBef>
                <a:spcPct val="0"/>
              </a:spcBef>
              <a:buFontTx/>
              <a:buNone/>
            </a:pPr>
            <a:endParaRPr lang="en-US" altLang="en-US" sz="1300" dirty="0"/>
          </a:p>
          <a:p>
            <a:pPr eaLnBrk="1" hangingPunct="1">
              <a:spcBef>
                <a:spcPct val="0"/>
              </a:spcBef>
              <a:buFontTx/>
              <a:buNone/>
            </a:pPr>
            <a:endParaRPr lang="en-US" altLang="en-US" sz="1300" dirty="0"/>
          </a:p>
          <a:p>
            <a:pPr eaLnBrk="1" hangingPunct="1">
              <a:spcBef>
                <a:spcPct val="0"/>
              </a:spcBef>
              <a:buFontTx/>
              <a:buNone/>
            </a:pPr>
            <a:r>
              <a:rPr lang="en-US" altLang="en-US" sz="1300" dirty="0"/>
              <a:t>Constrains beam pipe diameter:</a:t>
            </a:r>
          </a:p>
          <a:p>
            <a:pPr marL="342900" indent="-342900" eaLnBrk="1" hangingPunct="1">
              <a:spcBef>
                <a:spcPct val="0"/>
              </a:spcBef>
              <a:buFont typeface="+mj-lt"/>
              <a:buAutoNum type="arabicPeriod"/>
            </a:pPr>
            <a:r>
              <a:rPr lang="en-US" altLang="en-US" sz="1300" dirty="0"/>
              <a:t>Electron beam aperture. Lattice</a:t>
            </a:r>
          </a:p>
          <a:p>
            <a:pPr marL="342900" indent="-342900" eaLnBrk="1" hangingPunct="1">
              <a:spcBef>
                <a:spcPct val="0"/>
              </a:spcBef>
              <a:buFont typeface="+mj-lt"/>
              <a:buAutoNum type="arabicPeriod"/>
            </a:pPr>
            <a:endParaRPr lang="en-US" altLang="en-US" sz="1300" dirty="0"/>
          </a:p>
          <a:p>
            <a:pPr marL="342900" indent="-342900" eaLnBrk="1" hangingPunct="1">
              <a:spcBef>
                <a:spcPct val="0"/>
              </a:spcBef>
              <a:buFont typeface="+mj-lt"/>
              <a:buAutoNum type="arabicPeriod"/>
            </a:pPr>
            <a:endParaRPr lang="en-US" altLang="en-US" sz="1300" dirty="0"/>
          </a:p>
          <a:p>
            <a:pPr marL="342900" indent="-342900" eaLnBrk="1" hangingPunct="1">
              <a:spcBef>
                <a:spcPct val="0"/>
              </a:spcBef>
              <a:buFont typeface="+mj-lt"/>
              <a:buAutoNum type="arabicPeriod"/>
            </a:pPr>
            <a:endParaRPr lang="en-US" altLang="en-US" sz="1300" dirty="0"/>
          </a:p>
          <a:p>
            <a:pPr marL="342900" indent="-342900" eaLnBrk="1" hangingPunct="1">
              <a:spcBef>
                <a:spcPct val="0"/>
              </a:spcBef>
              <a:buFont typeface="+mj-lt"/>
              <a:buAutoNum type="arabicPeriod"/>
            </a:pPr>
            <a:endParaRPr lang="en-US" altLang="en-US" sz="1300" dirty="0"/>
          </a:p>
          <a:p>
            <a:pPr marL="342900" indent="-342900" eaLnBrk="1" hangingPunct="1">
              <a:spcBef>
                <a:spcPct val="0"/>
              </a:spcBef>
              <a:buFont typeface="+mj-lt"/>
              <a:buAutoNum type="arabicPeriod"/>
            </a:pPr>
            <a:endParaRPr lang="en-US" altLang="en-US" sz="1300" dirty="0"/>
          </a:p>
          <a:p>
            <a:pPr marL="342900" indent="-342900" eaLnBrk="1" hangingPunct="1">
              <a:spcBef>
                <a:spcPct val="0"/>
              </a:spcBef>
              <a:buFont typeface="+mj-lt"/>
              <a:buAutoNum type="arabicPeriod"/>
            </a:pPr>
            <a:endParaRPr lang="en-US" altLang="en-US" sz="1300" dirty="0"/>
          </a:p>
          <a:p>
            <a:pPr marL="342900" indent="-342900" eaLnBrk="1" hangingPunct="1">
              <a:spcBef>
                <a:spcPct val="0"/>
              </a:spcBef>
              <a:buFont typeface="+mj-lt"/>
              <a:buAutoNum type="arabicPeriod"/>
            </a:pPr>
            <a:endParaRPr lang="en-US" altLang="en-US" sz="1300" dirty="0"/>
          </a:p>
          <a:p>
            <a:pPr marL="342900" indent="-342900" eaLnBrk="1" hangingPunct="1">
              <a:spcBef>
                <a:spcPct val="0"/>
              </a:spcBef>
              <a:buFont typeface="+mj-lt"/>
              <a:buAutoNum type="arabicPeriod"/>
            </a:pPr>
            <a:endParaRPr lang="en-US" altLang="en-US" sz="1300" dirty="0"/>
          </a:p>
          <a:p>
            <a:pPr marL="342900" indent="-342900" eaLnBrk="1" hangingPunct="1">
              <a:spcBef>
                <a:spcPct val="0"/>
              </a:spcBef>
              <a:buFont typeface="+mj-lt"/>
              <a:buAutoNum type="arabicPeriod"/>
            </a:pPr>
            <a:endParaRPr lang="en-US" altLang="en-US" sz="1300" dirty="0"/>
          </a:p>
          <a:p>
            <a:pPr marL="342900" indent="-342900" eaLnBrk="1" hangingPunct="1">
              <a:spcBef>
                <a:spcPct val="0"/>
              </a:spcBef>
              <a:buFont typeface="+mj-lt"/>
              <a:buAutoNum type="arabicPeriod"/>
            </a:pPr>
            <a:endParaRPr lang="en-US" altLang="en-US" sz="1300" dirty="0"/>
          </a:p>
          <a:p>
            <a:pPr marL="342900" indent="-342900" eaLnBrk="1" hangingPunct="1">
              <a:spcBef>
                <a:spcPct val="0"/>
              </a:spcBef>
              <a:buFont typeface="+mj-lt"/>
              <a:buAutoNum type="arabicPeriod"/>
            </a:pPr>
            <a:endParaRPr lang="en-US" altLang="en-US" sz="1300" dirty="0"/>
          </a:p>
          <a:p>
            <a:pPr marL="342900" indent="-342900" eaLnBrk="1" hangingPunct="1">
              <a:spcBef>
                <a:spcPct val="0"/>
              </a:spcBef>
              <a:buFont typeface="+mj-lt"/>
              <a:buAutoNum type="arabicPeriod"/>
            </a:pPr>
            <a:endParaRPr lang="en-US" altLang="en-US" sz="1300" dirty="0"/>
          </a:p>
          <a:p>
            <a:pPr marL="342900" indent="-342900" eaLnBrk="1" hangingPunct="1">
              <a:spcBef>
                <a:spcPct val="0"/>
              </a:spcBef>
              <a:buFont typeface="+mj-lt"/>
              <a:buAutoNum type="arabicPeriod"/>
            </a:pPr>
            <a:endParaRPr lang="en-US" altLang="en-US" sz="1300" dirty="0"/>
          </a:p>
          <a:p>
            <a:pPr marL="342900" indent="-342900" eaLnBrk="1" hangingPunct="1">
              <a:spcBef>
                <a:spcPct val="0"/>
              </a:spcBef>
              <a:buFont typeface="+mj-lt"/>
              <a:buAutoNum type="arabicPeriod"/>
            </a:pPr>
            <a:endParaRPr lang="en-US" altLang="en-US" sz="1300" dirty="0"/>
          </a:p>
          <a:p>
            <a:pPr marL="342900" indent="-342900" eaLnBrk="1" hangingPunct="1">
              <a:spcBef>
                <a:spcPct val="0"/>
              </a:spcBef>
              <a:buFont typeface="+mj-lt"/>
              <a:buAutoNum type="arabicPeriod"/>
            </a:pPr>
            <a:endParaRPr lang="en-US" altLang="en-US" sz="1300" dirty="0"/>
          </a:p>
          <a:p>
            <a:pPr marL="342900" indent="-342900" eaLnBrk="1" hangingPunct="1">
              <a:spcBef>
                <a:spcPct val="0"/>
              </a:spcBef>
              <a:buFont typeface="+mj-lt"/>
              <a:buAutoNum type="arabicPeriod"/>
            </a:pPr>
            <a:r>
              <a:rPr lang="en-US" altLang="en-US" sz="1300" dirty="0"/>
              <a:t>Synchrotron radiation.</a:t>
            </a:r>
          </a:p>
          <a:p>
            <a:pPr marL="171450" indent="-171450" eaLnBrk="1" hangingPunct="1">
              <a:spcBef>
                <a:spcPct val="0"/>
              </a:spcBef>
            </a:pPr>
            <a:endParaRPr lang="en-US" altLang="en-US" sz="1500" dirty="0"/>
          </a:p>
          <a:p>
            <a:pPr eaLnBrk="1" hangingPunct="1">
              <a:spcBef>
                <a:spcPct val="0"/>
              </a:spcBef>
              <a:buFontTx/>
              <a:buNone/>
            </a:pPr>
            <a:endParaRPr lang="en-US" altLang="en-US" sz="1500" b="1" dirty="0"/>
          </a:p>
        </p:txBody>
      </p:sp>
      <p:pic>
        <p:nvPicPr>
          <p:cNvPr id="2053" name="Picture 5" descr="Resultado de imagen de synchrotron radi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2455" y="4914903"/>
            <a:ext cx="2354169" cy="13572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2578" r="83496" b="36611"/>
          <a:stretch/>
        </p:blipFill>
        <p:spPr bwMode="auto">
          <a:xfrm>
            <a:off x="6019800" y="819925"/>
            <a:ext cx="1472369" cy="1223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95001" y="2395902"/>
            <a:ext cx="3232961" cy="2327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Conector recto de flecha 2"/>
          <p:cNvCxnSpPr>
            <a:cxnSpLocks/>
          </p:cNvCxnSpPr>
          <p:nvPr/>
        </p:nvCxnSpPr>
        <p:spPr>
          <a:xfrm>
            <a:off x="6128074" y="1374324"/>
            <a:ext cx="0" cy="274503"/>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6" name="Slide Number Placeholder 5"/>
          <p:cNvSpPr>
            <a:spLocks noGrp="1"/>
          </p:cNvSpPr>
          <p:nvPr>
            <p:ph type="sldNum" sz="quarter" idx="12"/>
          </p:nvPr>
        </p:nvSpPr>
        <p:spPr/>
        <p:txBody>
          <a:bodyPr/>
          <a:lstStyle/>
          <a:p>
            <a:fld id="{5C637E73-E223-4201-B4FF-FA293B8FED04}" type="slidenum">
              <a:rPr lang="en-US" smtClean="0"/>
              <a:t>6</a:t>
            </a:fld>
            <a:endParaRPr lang="en-US"/>
          </a:p>
        </p:txBody>
      </p:sp>
    </p:spTree>
    <p:extLst>
      <p:ext uri="{BB962C8B-B14F-4D97-AF65-F5344CB8AC3E}">
        <p14:creationId xmlns:p14="http://schemas.microsoft.com/office/powerpoint/2010/main" val="342968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s-ES" altLang="en-US" sz="1400"/>
          </a:p>
        </p:txBody>
      </p:sp>
      <p:sp>
        <p:nvSpPr>
          <p:cNvPr id="24582" name="Rectangle 7"/>
          <p:cNvSpPr>
            <a:spLocks noGrp="1" noChangeArrowheads="1"/>
          </p:cNvSpPr>
          <p:nvPr>
            <p:ph idx="4294967295"/>
          </p:nvPr>
        </p:nvSpPr>
        <p:spPr>
          <a:xfrm>
            <a:off x="184150" y="1219200"/>
            <a:ext cx="8564563" cy="4568825"/>
          </a:xfrm>
        </p:spPr>
        <p:txBody>
          <a:bodyPr/>
          <a:lstStyle/>
          <a:p>
            <a:pPr eaLnBrk="1" hangingPunct="1"/>
            <a:endParaRPr lang="es-ES" altLang="en-US" dirty="0"/>
          </a:p>
          <a:p>
            <a:pPr eaLnBrk="1" hangingPunct="1"/>
            <a:endParaRPr lang="es-ES" altLang="en-US" dirty="0"/>
          </a:p>
        </p:txBody>
      </p:sp>
      <p:sp>
        <p:nvSpPr>
          <p:cNvPr id="24583" name="Text Box 8"/>
          <p:cNvSpPr txBox="1">
            <a:spLocks noChangeArrowheads="1"/>
          </p:cNvSpPr>
          <p:nvPr/>
        </p:nvSpPr>
        <p:spPr bwMode="auto">
          <a:xfrm>
            <a:off x="2895600" y="333375"/>
            <a:ext cx="49164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000" b="1" dirty="0">
                <a:solidFill>
                  <a:srgbClr val="002060"/>
                </a:solidFill>
              </a:rPr>
              <a:t>Cavity design: Beam aperture</a:t>
            </a:r>
          </a:p>
        </p:txBody>
      </p:sp>
      <p:sp>
        <p:nvSpPr>
          <p:cNvPr id="24584" name="Line 14"/>
          <p:cNvSpPr>
            <a:spLocks noChangeShapeType="1"/>
          </p:cNvSpPr>
          <p:nvPr/>
        </p:nvSpPr>
        <p:spPr bwMode="auto">
          <a:xfrm flipH="1">
            <a:off x="3118047" y="3081692"/>
            <a:ext cx="723900" cy="2778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type="triangle" w="med" len="med"/>
              </a14:hiddenLine>
            </a:ext>
          </a:extLst>
        </p:spPr>
        <p:txBody>
          <a:bodyPr wrap="none" anchor="ctr"/>
          <a:lstStyle/>
          <a:p>
            <a:endParaRPr lang="en-US"/>
          </a:p>
        </p:txBody>
      </p:sp>
      <p:sp>
        <p:nvSpPr>
          <p:cNvPr id="24585" name="Line 15"/>
          <p:cNvSpPr>
            <a:spLocks noChangeShapeType="1"/>
          </p:cNvSpPr>
          <p:nvPr/>
        </p:nvSpPr>
        <p:spPr bwMode="auto">
          <a:xfrm flipH="1" flipV="1">
            <a:off x="1274763" y="4210050"/>
            <a:ext cx="1146175" cy="2222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type="triangle" w="med" len="med"/>
              </a14:hiddenLine>
            </a:ext>
          </a:extLst>
        </p:spPr>
        <p:txBody>
          <a:bodyPr wrap="none" anchor="ctr"/>
          <a:lstStyle/>
          <a:p>
            <a:endParaRPr lang="en-US"/>
          </a:p>
        </p:txBody>
      </p:sp>
      <p:sp>
        <p:nvSpPr>
          <p:cNvPr id="24586" name="Line 16"/>
          <p:cNvSpPr>
            <a:spLocks noChangeShapeType="1"/>
          </p:cNvSpPr>
          <p:nvPr/>
        </p:nvSpPr>
        <p:spPr bwMode="auto">
          <a:xfrm flipH="1">
            <a:off x="973138" y="2984500"/>
            <a:ext cx="120650" cy="4460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type="triangle" w="med" len="med"/>
              </a14:hiddenLine>
            </a:ext>
          </a:extLst>
        </p:spPr>
        <p:txBody>
          <a:bodyPr wrap="none" anchor="ctr"/>
          <a:lstStyle/>
          <a:p>
            <a:endParaRPr lang="en-US"/>
          </a:p>
        </p:txBody>
      </p:sp>
      <p:sp>
        <p:nvSpPr>
          <p:cNvPr id="14" name="TextBox 3"/>
          <p:cNvSpPr txBox="1">
            <a:spLocks noChangeArrowheads="1"/>
          </p:cNvSpPr>
          <p:nvPr/>
        </p:nvSpPr>
        <p:spPr bwMode="auto">
          <a:xfrm>
            <a:off x="508874" y="1060556"/>
            <a:ext cx="8269287"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500" b="1" u="sng" dirty="0"/>
              <a:t>2. Synchrotron radiation</a:t>
            </a:r>
            <a:endParaRPr lang="en-US" altLang="en-US" sz="1500" b="1" u="sng" dirty="0">
              <a:latin typeface="+mj-lt"/>
            </a:endParaRPr>
          </a:p>
          <a:p>
            <a:pPr eaLnBrk="1" hangingPunct="1">
              <a:spcBef>
                <a:spcPct val="0"/>
              </a:spcBef>
              <a:buFontTx/>
              <a:buNone/>
            </a:pPr>
            <a:endParaRPr lang="en-US" altLang="en-US" sz="1500" b="1" dirty="0">
              <a:latin typeface="+mj-lt"/>
            </a:endParaRPr>
          </a:p>
          <a:p>
            <a:pPr eaLnBrk="1" hangingPunct="1">
              <a:spcBef>
                <a:spcPct val="0"/>
              </a:spcBef>
              <a:buFontTx/>
              <a:buNone/>
            </a:pPr>
            <a:endParaRPr lang="en-US" altLang="en-US" sz="1500" b="1" dirty="0">
              <a:cs typeface="Arial" panose="020B0604020202020204" pitchFamily="34" charset="0"/>
            </a:endParaRPr>
          </a:p>
          <a:p>
            <a:pPr eaLnBrk="1" hangingPunct="1">
              <a:spcBef>
                <a:spcPct val="0"/>
              </a:spcBef>
              <a:buFontTx/>
              <a:buNone/>
            </a:pPr>
            <a:endParaRPr lang="en-US" altLang="en-US" sz="1500" b="1" dirty="0">
              <a:cs typeface="Arial" panose="020B0604020202020204" pitchFamily="34" charset="0"/>
            </a:endParaRPr>
          </a:p>
          <a:p>
            <a:pPr eaLnBrk="1" hangingPunct="1">
              <a:spcBef>
                <a:spcPct val="0"/>
              </a:spcBef>
              <a:buFontTx/>
              <a:buNone/>
            </a:pPr>
            <a:endParaRPr lang="en-US" altLang="en-US" sz="1500" b="1" dirty="0">
              <a:cs typeface="Arial" panose="020B0604020202020204" pitchFamily="34" charset="0"/>
            </a:endParaRPr>
          </a:p>
          <a:p>
            <a:pPr eaLnBrk="1" hangingPunct="1">
              <a:spcBef>
                <a:spcPct val="0"/>
              </a:spcBef>
              <a:buFontTx/>
              <a:buNone/>
            </a:pPr>
            <a:endParaRPr lang="en-US" altLang="en-US" sz="1500" b="1" dirty="0">
              <a:cs typeface="Arial" panose="020B0604020202020204" pitchFamily="34" charset="0"/>
            </a:endParaRPr>
          </a:p>
          <a:p>
            <a:pPr eaLnBrk="1" hangingPunct="1">
              <a:spcBef>
                <a:spcPct val="0"/>
              </a:spcBef>
              <a:buFontTx/>
              <a:buNone/>
            </a:pPr>
            <a:r>
              <a:rPr lang="en-US" altLang="en-US" sz="1500" b="1" dirty="0">
                <a:cs typeface="Arial" panose="020B0604020202020204" pitchFamily="34" charset="0"/>
              </a:rPr>
              <a:t>Ray Tracing </a:t>
            </a:r>
          </a:p>
        </p:txBody>
      </p:sp>
      <p:pic>
        <p:nvPicPr>
          <p:cNvPr id="40"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683958"/>
            <a:ext cx="4783143" cy="79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479425"/>
            <a:ext cx="5229573" cy="2910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descr="Resultado de imagen de synchrotron radi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9997" y="838200"/>
            <a:ext cx="2120492" cy="122249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5C637E73-E223-4201-B4FF-FA293B8FED04}" type="slidenum">
              <a:rPr lang="en-US" smtClean="0"/>
              <a:t>7</a:t>
            </a:fld>
            <a:endParaRPr lang="en-US"/>
          </a:p>
        </p:txBody>
      </p:sp>
    </p:spTree>
    <p:extLst>
      <p:ext uri="{BB962C8B-B14F-4D97-AF65-F5344CB8AC3E}">
        <p14:creationId xmlns:p14="http://schemas.microsoft.com/office/powerpoint/2010/main" val="277206260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8"/>
          <p:cNvSpPr txBox="1">
            <a:spLocks noChangeArrowheads="1"/>
          </p:cNvSpPr>
          <p:nvPr/>
        </p:nvSpPr>
        <p:spPr bwMode="auto">
          <a:xfrm>
            <a:off x="2971800" y="308768"/>
            <a:ext cx="5410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000" b="1" dirty="0">
                <a:solidFill>
                  <a:srgbClr val="002060"/>
                </a:solidFill>
              </a:rPr>
              <a:t>Cavity design: Electromagnetic design</a:t>
            </a: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76" r="64668" b="19662"/>
          <a:stretch/>
        </p:blipFill>
        <p:spPr bwMode="auto">
          <a:xfrm>
            <a:off x="1752600" y="1600200"/>
            <a:ext cx="5410200"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5C637E73-E223-4201-B4FF-FA293B8FED04}" type="slidenum">
              <a:rPr lang="en-US" smtClean="0"/>
              <a:t>8</a:t>
            </a:fld>
            <a:endParaRPr lang="en-US"/>
          </a:p>
        </p:txBody>
      </p:sp>
      <p:sp>
        <p:nvSpPr>
          <p:cNvPr id="3" name="TextBox 2"/>
          <p:cNvSpPr txBox="1"/>
          <p:nvPr/>
        </p:nvSpPr>
        <p:spPr>
          <a:xfrm>
            <a:off x="1783080" y="5181600"/>
            <a:ext cx="4953000" cy="707886"/>
          </a:xfrm>
          <a:prstGeom prst="rect">
            <a:avLst/>
          </a:prstGeom>
          <a:noFill/>
          <a:ln>
            <a:noFill/>
          </a:ln>
        </p:spPr>
        <p:txBody>
          <a:bodyPr wrap="square" rtlCol="0">
            <a:spAutoFit/>
          </a:bodyPr>
          <a:lstStyle/>
          <a:p>
            <a:pPr algn="ctr"/>
            <a:r>
              <a:rPr lang="es-ES" sz="2000" b="1" dirty="0" err="1">
                <a:solidFill>
                  <a:srgbClr val="002060"/>
                </a:solidFill>
              </a:rPr>
              <a:t>Preliminary</a:t>
            </a:r>
            <a:r>
              <a:rPr lang="es-ES" sz="2000" b="1" dirty="0">
                <a:solidFill>
                  <a:srgbClr val="002060"/>
                </a:solidFill>
              </a:rPr>
              <a:t> </a:t>
            </a:r>
            <a:r>
              <a:rPr lang="es-ES" sz="2000" b="1" dirty="0" err="1">
                <a:solidFill>
                  <a:srgbClr val="002060"/>
                </a:solidFill>
              </a:rPr>
              <a:t>parameters</a:t>
            </a:r>
            <a:endParaRPr lang="es-ES" sz="2000" b="1" dirty="0">
              <a:solidFill>
                <a:srgbClr val="002060"/>
              </a:solidFill>
            </a:endParaRPr>
          </a:p>
          <a:p>
            <a:pPr algn="ctr"/>
            <a:r>
              <a:rPr lang="es-ES" sz="2000" b="1" dirty="0" err="1">
                <a:solidFill>
                  <a:srgbClr val="002060"/>
                </a:solidFill>
              </a:rPr>
              <a:t>Rs</a:t>
            </a:r>
            <a:r>
              <a:rPr lang="es-ES" sz="2000" b="1" dirty="0">
                <a:solidFill>
                  <a:srgbClr val="002060"/>
                </a:solidFill>
              </a:rPr>
              <a:t> = 1.5MOhms, Q = 17000, V = 215kV</a:t>
            </a:r>
            <a:endParaRPr lang="en-US" sz="2000" b="1" dirty="0">
              <a:solidFill>
                <a:srgbClr val="002060"/>
              </a:solidFill>
            </a:endParaRPr>
          </a:p>
        </p:txBody>
      </p:sp>
    </p:spTree>
    <p:extLst>
      <p:ext uri="{BB962C8B-B14F-4D97-AF65-F5344CB8AC3E}">
        <p14:creationId xmlns:p14="http://schemas.microsoft.com/office/powerpoint/2010/main" val="4203463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8"/>
          <p:cNvSpPr txBox="1">
            <a:spLocks noChangeArrowheads="1"/>
          </p:cNvSpPr>
          <p:nvPr/>
        </p:nvSpPr>
        <p:spPr bwMode="auto">
          <a:xfrm>
            <a:off x="2971800" y="308768"/>
            <a:ext cx="5486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000" b="1" dirty="0">
                <a:solidFill>
                  <a:srgbClr val="002060"/>
                </a:solidFill>
              </a:rPr>
              <a:t>Cavity design: Electromagnetic design</a:t>
            </a: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10821"/>
            <a:ext cx="2629535" cy="993775"/>
          </a:xfrm>
          <a:prstGeom prst="rect">
            <a:avLst/>
          </a:prstGeom>
          <a:noFill/>
          <a:ln>
            <a:noFill/>
          </a:ln>
        </p:spPr>
      </p:pic>
      <p:sp>
        <p:nvSpPr>
          <p:cNvPr id="2" name="TextBox 1"/>
          <p:cNvSpPr txBox="1"/>
          <p:nvPr/>
        </p:nvSpPr>
        <p:spPr>
          <a:xfrm>
            <a:off x="2514600" y="846892"/>
            <a:ext cx="4271619" cy="677108"/>
          </a:xfrm>
          <a:prstGeom prst="rect">
            <a:avLst/>
          </a:prstGeom>
          <a:noFill/>
          <a:ln>
            <a:noFill/>
          </a:ln>
        </p:spPr>
        <p:txBody>
          <a:bodyPr wrap="none" rtlCol="0">
            <a:spAutoFit/>
          </a:bodyPr>
          <a:lstStyle/>
          <a:p>
            <a:pPr algn="ctr"/>
            <a:r>
              <a:rPr lang="en-US" sz="2000" b="1" i="1" dirty="0">
                <a:solidFill>
                  <a:schemeClr val="tx1">
                    <a:lumMod val="95000"/>
                    <a:lumOff val="5000"/>
                  </a:schemeClr>
                </a:solidFill>
              </a:rPr>
              <a:t>Trans Damper</a:t>
            </a:r>
            <a:r>
              <a:rPr lang="en-US" b="1" i="1" dirty="0">
                <a:solidFill>
                  <a:schemeClr val="tx1">
                    <a:lumMod val="95000"/>
                    <a:lumOff val="5000"/>
                  </a:schemeClr>
                </a:solidFill>
              </a:rPr>
              <a:t> </a:t>
            </a:r>
          </a:p>
          <a:p>
            <a:pPr algn="ctr"/>
            <a:r>
              <a:rPr lang="en-US" b="1" i="1" dirty="0">
                <a:solidFill>
                  <a:schemeClr val="tx1">
                    <a:lumMod val="95000"/>
                    <a:lumOff val="5000"/>
                  </a:schemeClr>
                </a:solidFill>
              </a:rPr>
              <a:t>(to avoid installation of ferrites in vacuum)</a:t>
            </a:r>
            <a:endParaRPr lang="en-US" sz="2000" b="1" i="1" dirty="0">
              <a:solidFill>
                <a:schemeClr val="tx1">
                  <a:lumMod val="95000"/>
                  <a:lumOff val="5000"/>
                </a:schemeClr>
              </a:solidFill>
            </a:endParaRPr>
          </a:p>
        </p:txBody>
      </p:sp>
      <p:pic>
        <p:nvPicPr>
          <p:cNvPr id="10" name="Picture 9"/>
          <p:cNvPicPr/>
          <p:nvPr/>
        </p:nvPicPr>
        <p:blipFill rotWithShape="1">
          <a:blip r:embed="rId4" cstate="print">
            <a:extLst>
              <a:ext uri="{28A0092B-C50C-407E-A947-70E740481C1C}">
                <a14:useLocalDpi xmlns:a14="http://schemas.microsoft.com/office/drawing/2010/main" val="0"/>
              </a:ext>
            </a:extLst>
          </a:blip>
          <a:srcRect r="1749"/>
          <a:stretch/>
        </p:blipFill>
        <p:spPr bwMode="auto">
          <a:xfrm>
            <a:off x="5725739" y="1489654"/>
            <a:ext cx="2585085" cy="1351280"/>
          </a:xfrm>
          <a:prstGeom prst="rect">
            <a:avLst/>
          </a:prstGeom>
          <a:noFill/>
          <a:ln>
            <a:noFill/>
          </a:ln>
          <a:extLst>
            <a:ext uri="{53640926-AAD7-44D8-BBD7-CCE9431645EC}">
              <a14:shadowObscured xmlns:a14="http://schemas.microsoft.com/office/drawing/2010/main"/>
            </a:ext>
          </a:extLst>
        </p:spPr>
      </p:pic>
      <p:sp>
        <p:nvSpPr>
          <p:cNvPr id="12" name="TextBox 11"/>
          <p:cNvSpPr txBox="1"/>
          <p:nvPr/>
        </p:nvSpPr>
        <p:spPr>
          <a:xfrm>
            <a:off x="856622" y="3031506"/>
            <a:ext cx="2895600" cy="584775"/>
          </a:xfrm>
          <a:prstGeom prst="rect">
            <a:avLst/>
          </a:prstGeom>
          <a:noFill/>
          <a:ln>
            <a:noFill/>
          </a:ln>
        </p:spPr>
        <p:txBody>
          <a:bodyPr wrap="square" rtlCol="0">
            <a:spAutoFit/>
          </a:bodyPr>
          <a:lstStyle/>
          <a:p>
            <a:r>
              <a:rPr lang="en-US" sz="1600" i="1" dirty="0">
                <a:solidFill>
                  <a:schemeClr val="tx1">
                    <a:lumMod val="95000"/>
                    <a:lumOff val="5000"/>
                  </a:schemeClr>
                </a:solidFill>
              </a:rPr>
              <a:t>Ridge circular to rectangular waveguide</a:t>
            </a:r>
          </a:p>
        </p:txBody>
      </p:sp>
      <p:pic>
        <p:nvPicPr>
          <p:cNvPr id="17" name="Picture 16"/>
          <p:cNvPicPr/>
          <p:nvPr/>
        </p:nvPicPr>
        <p:blipFill>
          <a:blip r:embed="rId5">
            <a:extLst>
              <a:ext uri="{28A0092B-C50C-407E-A947-70E740481C1C}">
                <a14:useLocalDpi xmlns:a14="http://schemas.microsoft.com/office/drawing/2010/main" val="0"/>
              </a:ext>
            </a:extLst>
          </a:blip>
          <a:srcRect/>
          <a:stretch>
            <a:fillRect/>
          </a:stretch>
        </p:blipFill>
        <p:spPr bwMode="auto">
          <a:xfrm>
            <a:off x="3285648" y="3677837"/>
            <a:ext cx="2717165" cy="2520315"/>
          </a:xfrm>
          <a:prstGeom prst="rect">
            <a:avLst/>
          </a:prstGeom>
          <a:noFill/>
          <a:ln>
            <a:noFill/>
          </a:ln>
        </p:spPr>
      </p:pic>
      <p:sp>
        <p:nvSpPr>
          <p:cNvPr id="18" name="TextBox 17"/>
          <p:cNvSpPr txBox="1"/>
          <p:nvPr/>
        </p:nvSpPr>
        <p:spPr>
          <a:xfrm>
            <a:off x="5713820" y="3074929"/>
            <a:ext cx="2895600" cy="830997"/>
          </a:xfrm>
          <a:prstGeom prst="rect">
            <a:avLst/>
          </a:prstGeom>
          <a:noFill/>
          <a:ln>
            <a:noFill/>
          </a:ln>
        </p:spPr>
        <p:txBody>
          <a:bodyPr wrap="square" rtlCol="0">
            <a:spAutoFit/>
          </a:bodyPr>
          <a:lstStyle/>
          <a:p>
            <a:r>
              <a:rPr lang="en-US" sz="1600" i="1" dirty="0">
                <a:solidFill>
                  <a:schemeClr val="tx1">
                    <a:lumMod val="95000"/>
                    <a:lumOff val="5000"/>
                  </a:schemeClr>
                </a:solidFill>
              </a:rPr>
              <a:t>Antenna to extract HOM power at the end of trans-dampers – no ferrites nor brazing needed</a:t>
            </a:r>
          </a:p>
        </p:txBody>
      </p:sp>
      <p:sp>
        <p:nvSpPr>
          <p:cNvPr id="5" name="Slide Number Placeholder 4"/>
          <p:cNvSpPr>
            <a:spLocks noGrp="1"/>
          </p:cNvSpPr>
          <p:nvPr>
            <p:ph type="sldNum" sz="quarter" idx="12"/>
          </p:nvPr>
        </p:nvSpPr>
        <p:spPr/>
        <p:txBody>
          <a:bodyPr/>
          <a:lstStyle/>
          <a:p>
            <a:fld id="{5C637E73-E223-4201-B4FF-FA293B8FED04}" type="slidenum">
              <a:rPr lang="en-US" smtClean="0"/>
              <a:t>9</a:t>
            </a:fld>
            <a:endParaRPr lang="en-US"/>
          </a:p>
        </p:txBody>
      </p:sp>
    </p:spTree>
    <p:extLst>
      <p:ext uri="{BB962C8B-B14F-4D97-AF65-F5344CB8AC3E}">
        <p14:creationId xmlns:p14="http://schemas.microsoft.com/office/powerpoint/2010/main" val="2967387972"/>
      </p:ext>
    </p:extLst>
  </p:cSld>
  <p:clrMapOvr>
    <a:masterClrMapping/>
  </p:clrMapOvr>
</p:sld>
</file>

<file path=ppt/theme/theme1.xml><?xml version="1.0" encoding="utf-8"?>
<a:theme xmlns:a="http://schemas.openxmlformats.org/drawingml/2006/main" name="ALBA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dirty="0"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ALBA Powerpoint</Template>
  <TotalTime>0</TotalTime>
  <Words>1547</Words>
  <Application>Microsoft Office PowerPoint</Application>
  <PresentationFormat>On-screen Show (4:3)</PresentationFormat>
  <Paragraphs>285</Paragraphs>
  <Slides>22</Slides>
  <Notes>14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Arial</vt:lpstr>
      <vt:lpstr>Arial Black</vt:lpstr>
      <vt:lpstr>Calibri</vt:lpstr>
      <vt:lpstr>Courier New</vt:lpstr>
      <vt:lpstr>Times New Roman</vt:lpstr>
      <vt:lpstr>Wingdings</vt:lpstr>
      <vt:lpstr>ALBA Powerpoint</vt:lpstr>
      <vt:lpstr>Bitmap Image</vt:lpstr>
      <vt:lpstr>PowerPoint Presentation</vt: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RF briefing</dc:title>
  <dc:creator>POL SOLANS ROSSELL</dc:creator>
  <cp:lastModifiedBy>LEAN Philippa</cp:lastModifiedBy>
  <cp:revision>148</cp:revision>
  <dcterms:created xsi:type="dcterms:W3CDTF">2015-04-29T09:43:57Z</dcterms:created>
  <dcterms:modified xsi:type="dcterms:W3CDTF">2020-12-16T10:32:15Z</dcterms:modified>
</cp:coreProperties>
</file>