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34"/>
  </p:notesMasterIdLst>
  <p:handoutMasterIdLst>
    <p:handoutMasterId r:id="rId35"/>
  </p:handoutMasterIdLst>
  <p:sldIdLst>
    <p:sldId id="331" r:id="rId2"/>
    <p:sldId id="290" r:id="rId3"/>
    <p:sldId id="344" r:id="rId4"/>
    <p:sldId id="345" r:id="rId5"/>
    <p:sldId id="346" r:id="rId6"/>
    <p:sldId id="347" r:id="rId7"/>
    <p:sldId id="335" r:id="rId8"/>
    <p:sldId id="343" r:id="rId9"/>
    <p:sldId id="349" r:id="rId10"/>
    <p:sldId id="351" r:id="rId11"/>
    <p:sldId id="352" r:id="rId12"/>
    <p:sldId id="350" r:id="rId13"/>
    <p:sldId id="360" r:id="rId14"/>
    <p:sldId id="361" r:id="rId15"/>
    <p:sldId id="362" r:id="rId16"/>
    <p:sldId id="363" r:id="rId17"/>
    <p:sldId id="364" r:id="rId18"/>
    <p:sldId id="357" r:id="rId19"/>
    <p:sldId id="375" r:id="rId20"/>
    <p:sldId id="376" r:id="rId21"/>
    <p:sldId id="353" r:id="rId22"/>
    <p:sldId id="309" r:id="rId23"/>
    <p:sldId id="332" r:id="rId24"/>
    <p:sldId id="359" r:id="rId25"/>
    <p:sldId id="367" r:id="rId26"/>
    <p:sldId id="373" r:id="rId27"/>
    <p:sldId id="374" r:id="rId28"/>
    <p:sldId id="368" r:id="rId29"/>
    <p:sldId id="369" r:id="rId30"/>
    <p:sldId id="370" r:id="rId31"/>
    <p:sldId id="371" r:id="rId32"/>
    <p:sldId id="372" r:id="rId33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290"/>
            <p14:sldId id="344"/>
            <p14:sldId id="345"/>
            <p14:sldId id="346"/>
            <p14:sldId id="347"/>
            <p14:sldId id="335"/>
            <p14:sldId id="343"/>
            <p14:sldId id="349"/>
            <p14:sldId id="351"/>
            <p14:sldId id="352"/>
            <p14:sldId id="350"/>
            <p14:sldId id="360"/>
            <p14:sldId id="361"/>
            <p14:sldId id="362"/>
            <p14:sldId id="363"/>
            <p14:sldId id="364"/>
            <p14:sldId id="357"/>
            <p14:sldId id="375"/>
            <p14:sldId id="376"/>
            <p14:sldId id="353"/>
            <p14:sldId id="309"/>
            <p14:sldId id="332"/>
            <p14:sldId id="359"/>
            <p14:sldId id="367"/>
            <p14:sldId id="373"/>
            <p14:sldId id="374"/>
            <p14:sldId id="368"/>
            <p14:sldId id="369"/>
            <p14:sldId id="370"/>
            <p14:sldId id="371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Objects="1">
      <p:cViewPr varScale="1">
        <p:scale>
          <a:sx n="69" d="100"/>
          <a:sy n="69" d="100"/>
        </p:scale>
        <p:origin x="1440" y="66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83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06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38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63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98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720FA-FB76-4775-A751-CBF65AACBA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Edit subtitle master style sheet by clicking on it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9449-AA3B-4994-9A90-F4FCA9E2FF43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6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759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Enter slide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81" r:id="rId9"/>
    <p:sldLayoutId id="2147483982" r:id="rId10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20813/ov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dos.web.psi.ch/SLS2/Notes/?C=M;O=D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41586-020-2601-5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572001"/>
            <a:ext cx="7862069" cy="1090800"/>
          </a:xfrm>
        </p:spPr>
        <p:txBody>
          <a:bodyPr/>
          <a:lstStyle/>
          <a:p>
            <a:r>
              <a:rPr lang="en-GB" sz="2800" noProof="0" dirty="0" smtClean="0"/>
              <a:t>SLS status &amp; upgrade</a:t>
            </a:r>
            <a:br>
              <a:rPr lang="en-GB" sz="2800" noProof="0" dirty="0" smtClean="0"/>
            </a:br>
            <a:r>
              <a:rPr lang="en-GB" sz="2000" dirty="0" smtClean="0"/>
              <a:t>- On behalf of SLS operations and the SLS 2.0 upgrade team</a:t>
            </a:r>
            <a:endParaRPr lang="en-GB" sz="2000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noProof="0" dirty="0" smtClean="0"/>
              <a:t>Jonas Kallestrup ::  </a:t>
            </a:r>
            <a:r>
              <a:rPr lang="en-GB" noProof="0" dirty="0"/>
              <a:t>Paul Scherrer </a:t>
            </a:r>
            <a:r>
              <a:rPr lang="en-GB" noProof="0" dirty="0" smtClean="0"/>
              <a:t>Institute</a:t>
            </a:r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European Synchrotron Light Source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882650" lvl="3" indent="-342900">
                  <a:buFont typeface="+mj-lt"/>
                  <a:buAutoNum type="arabicPeriod"/>
                </a:pPr>
                <a:r>
                  <a:rPr lang="en-US" dirty="0" smtClean="0"/>
                  <a:t>Perform brute-force closed orbit bumps around the booster</a:t>
                </a:r>
              </a:p>
              <a:p>
                <a:pPr marL="882650" lvl="3" indent="-342900">
                  <a:buFont typeface="+mj-lt"/>
                  <a:buAutoNum type="arabicPeriod"/>
                </a:pPr>
                <a:r>
                  <a:rPr lang="en-US" dirty="0" smtClean="0"/>
                  <a:t>Measure beam size in booster-to-ring transfer line</a:t>
                </a:r>
              </a:p>
              <a:p>
                <a:pPr marL="882650" lvl="3" indent="-3429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decrease </a:t>
                </a:r>
                <a:r>
                  <a:rPr lang="en-US" dirty="0" smtClean="0">
                    <a:sym typeface="Wingdings" panose="05000000000000000000" pitchFamily="2" charset="2"/>
                  </a:rPr>
                  <a:t> increase bump amplitude</a:t>
                </a:r>
              </a:p>
              <a:p>
                <a:pPr marL="882650" lvl="3" indent="-342900">
                  <a:buFont typeface="+mj-lt"/>
                  <a:buAutoNum type="arabicPeriod"/>
                </a:pPr>
                <a:r>
                  <a:rPr lang="en-US" dirty="0" smtClean="0">
                    <a:sym typeface="Wingdings" panose="05000000000000000000" pitchFamily="2" charset="2"/>
                  </a:rPr>
                  <a:t>Iterate until no improvement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r>
                  <a:rPr lang="en-US" dirty="0">
                    <a:sym typeface="Wingdings" panose="05000000000000000000" pitchFamily="2" charset="2"/>
                  </a:rPr>
                  <a:t>Follow up by brute-force single corrector </a:t>
                </a:r>
                <a:r>
                  <a:rPr lang="en-US" dirty="0" smtClean="0">
                    <a:sym typeface="Wingdings" panose="05000000000000000000" pitchFamily="2" charset="2"/>
                  </a:rPr>
                  <a:t>adjustments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=0.02→0.002</m:t>
                      </m:r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539750" lvl="3" indent="0">
                  <a:buNone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882650" lvl="3" indent="-342900">
                  <a:buFont typeface="+mj-lt"/>
                  <a:buAutoNum type="arabicPeriod"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beam size minimization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" y="3645024"/>
            <a:ext cx="4110875" cy="25102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4253610" y="3789040"/>
            <a:ext cx="3398" cy="14681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24" y="3889814"/>
            <a:ext cx="3845283" cy="2563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7445" y="355602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Vertical dispersion measurement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on screen in transfer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4148" y="4163072"/>
                <a:ext cx="914400" cy="432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≈225 </m:t>
                      </m:r>
                      <m:r>
                        <a:rPr lang="en-US" sz="18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𝜇</m:t>
                      </m:r>
                      <m:r>
                        <a:rPr lang="en-US" sz="1800" b="0" i="1" kern="1000" spc="30" smtClean="0">
                          <a:latin typeface="Cambria Math" panose="02040503050406030204" pitchFamily="18" charset="0"/>
                          <a:cs typeface="Franklin Gothic Book"/>
                        </a:rPr>
                        <m:t>𝑚</m:t>
                      </m:r>
                    </m:oMath>
                  </m:oMathPara>
                </a14:m>
                <a:endParaRPr lang="en-US" sz="1800" kern="1000" spc="30" dirty="0" smtClean="0">
                  <a:latin typeface="+mn-lt"/>
                  <a:cs typeface="Franklin Gothic Book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148" y="4163072"/>
                <a:ext cx="914400" cy="432048"/>
              </a:xfrm>
              <a:prstGeom prst="rect">
                <a:avLst/>
              </a:prstGeom>
              <a:blipFill>
                <a:blip r:embed="rId5"/>
                <a:stretch>
                  <a:fillRect l="-6000" r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70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Instability due to negative chromaticity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989" y="1341438"/>
            <a:ext cx="4465116" cy="4679849"/>
          </a:xfrm>
        </p:spPr>
        <p:txBody>
          <a:bodyPr/>
          <a:lstStyle/>
          <a:p>
            <a:r>
              <a:rPr lang="en-US" dirty="0" smtClean="0"/>
              <a:t>Decoupling of booster beam provoked on-set of an instability for high charge</a:t>
            </a:r>
          </a:p>
          <a:p>
            <a:pPr lvl="1"/>
            <a:r>
              <a:rPr lang="en-US" dirty="0" smtClean="0"/>
              <a:t>Limits injection rate into storage ring</a:t>
            </a:r>
          </a:p>
          <a:p>
            <a:endParaRPr lang="en-US" dirty="0"/>
          </a:p>
          <a:p>
            <a:r>
              <a:rPr lang="en-US" dirty="0" smtClean="0"/>
              <a:t>Chromaticity was measured: (+7.9, </a:t>
            </a:r>
            <a:r>
              <a:rPr lang="en-US" b="1" dirty="0" smtClean="0">
                <a:solidFill>
                  <a:srgbClr val="FF0000"/>
                </a:solidFill>
              </a:rPr>
              <a:t>-2.1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		 expected: (+5, +5)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After adjusting </a:t>
            </a:r>
            <a:r>
              <a:rPr lang="en-US" dirty="0" err="1" smtClean="0"/>
              <a:t>sextupole</a:t>
            </a:r>
            <a:r>
              <a:rPr lang="en-US" dirty="0" smtClean="0"/>
              <a:t> family: (+5.5, +4.8)</a:t>
            </a:r>
          </a:p>
          <a:p>
            <a:pPr lvl="1"/>
            <a:r>
              <a:rPr lang="en-US" dirty="0" smtClean="0"/>
              <a:t>Instability disappears!</a:t>
            </a:r>
          </a:p>
          <a:p>
            <a:pPr lvl="1"/>
            <a:endParaRPr lang="en-US" dirty="0"/>
          </a:p>
          <a:p>
            <a:r>
              <a:rPr lang="en-US" dirty="0" smtClean="0"/>
              <a:t>Injection rate increased from </a:t>
            </a:r>
            <a:br>
              <a:rPr lang="en-US" dirty="0" smtClean="0"/>
            </a:br>
            <a:r>
              <a:rPr lang="en-US" dirty="0" smtClean="0"/>
              <a:t>30mA/min </a:t>
            </a:r>
            <a:r>
              <a:rPr lang="en-US" dirty="0" smtClean="0">
                <a:sym typeface="Wingdings" panose="05000000000000000000" pitchFamily="2" charset="2"/>
              </a:rPr>
              <a:t> &gt;40 mA/min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78" y="1052736"/>
            <a:ext cx="3363643" cy="2503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351" y="3904687"/>
            <a:ext cx="3566649" cy="270267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>
            <a:off x="3707904" y="4653136"/>
            <a:ext cx="3888432" cy="1152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40026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708025" cy="508500"/>
          </a:xfrm>
        </p:spPr>
        <p:txBody>
          <a:bodyPr/>
          <a:lstStyle/>
          <a:p>
            <a:pPr algn="ctr"/>
            <a:r>
              <a:rPr lang="en-GB" sz="3500" noProof="0" dirty="0" smtClean="0"/>
              <a:t>SLS 2.0 upgrade highlights</a:t>
            </a:r>
            <a:br>
              <a:rPr lang="en-GB" sz="3500" noProof="0" dirty="0" smtClean="0"/>
            </a:br>
            <a:endParaRPr lang="en-GB" sz="3500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1697320" y="2564905"/>
            <a:ext cx="5976664" cy="115212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500" dirty="0" smtClean="0"/>
              <a:t>Detailed overview was recently presented by Masamitsu Aiba at </a:t>
            </a:r>
            <a:br>
              <a:rPr lang="en-US" sz="1500" dirty="0" smtClean="0"/>
            </a:br>
            <a:r>
              <a:rPr lang="en-US" sz="1500" dirty="0" smtClean="0"/>
              <a:t>Low Emittance Rings Workshop (26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-30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October 2020)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500" dirty="0">
                <a:hlinkClick r:id="rId3"/>
              </a:rPr>
              <a:t>https://agenda.infn.it/event/20813/overview</a:t>
            </a:r>
            <a:endParaRPr lang="en-US" sz="1500" dirty="0" smtClean="0"/>
          </a:p>
          <a:p>
            <a:pPr lvl="1" algn="ctr">
              <a:spcAft>
                <a:spcPts val="600"/>
              </a:spcAft>
            </a:pPr>
            <a:endParaRPr lang="en-US" sz="1500" dirty="0"/>
          </a:p>
          <a:p>
            <a:pPr lvl="1" algn="ctr">
              <a:spcAft>
                <a:spcPts val="600"/>
              </a:spcAft>
            </a:pPr>
            <a:endParaRPr lang="en-US" sz="1500" dirty="0" smtClean="0"/>
          </a:p>
          <a:p>
            <a:pPr marL="0" indent="0" algn="ctr">
              <a:buNone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891939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Upgrade: </a:t>
            </a:r>
            <a:r>
              <a:rPr lang="en-GB" b="1" dirty="0" smtClean="0"/>
              <a:t>charge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91780" y="1341438"/>
                <a:ext cx="7273427" cy="4679849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  User demands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Imaging and RIXS: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brightness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500" dirty="0" smtClean="0"/>
                  <a:t>TOMCAT beamline</a:t>
                </a:r>
                <a:r>
                  <a:rPr lang="en-US" sz="1500" dirty="0" smtClean="0">
                    <a:solidFill>
                      <a:schemeClr val="accent3"/>
                    </a:solidFill>
                  </a:rPr>
                  <a:t>: high energy &gt; 50 </a:t>
                </a:r>
                <a:r>
                  <a:rPr lang="en-US" sz="1500" dirty="0" err="1" smtClean="0">
                    <a:solidFill>
                      <a:schemeClr val="accent3"/>
                    </a:solidFill>
                  </a:rPr>
                  <a:t>keV</a:t>
                </a:r>
                <a:r>
                  <a:rPr lang="en-US" sz="150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sz="1500" dirty="0" smtClean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 </a:t>
                </a:r>
                <a:r>
                  <a:rPr lang="en-US" sz="1500" dirty="0" err="1" smtClean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superbends</a:t>
                </a:r>
                <a:endParaRPr lang="en-US" sz="15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Ptychography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coherent flux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Spectroscopy (hard and soft):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flux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VUV: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no deterioration of present situation, low energy (20 eV)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All: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top-up operation, &lt;1% current fluctuation </a:t>
                </a:r>
                <a:r>
                  <a:rPr lang="en-US" dirty="0" smtClean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 lifetime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ym typeface="Wingdings" panose="05000000000000000000" pitchFamily="2" charset="2"/>
                  </a:rPr>
                  <a:t>Hard X-ray: </a:t>
                </a:r>
                <a:r>
                  <a:rPr lang="en-US" b="1" dirty="0" smtClean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brightness increase by factor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en-US" b="1" dirty="0" smtClean="0">
                    <a:solidFill>
                      <a:schemeClr val="accent3"/>
                    </a:solidFill>
                  </a:rPr>
                  <a:t>40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500" dirty="0" smtClean="0"/>
                  <a:t>Promised in submission to Swiss National Science Foundation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Constraints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Re-use existing building and avoid tunnel modifications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Legal issue: new safety rules would apply after tunnel modification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Tunnel size: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maintain circumference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accent3"/>
                    </a:solidFill>
                  </a:rPr>
                  <a:t> 288m</a:t>
                </a:r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Beamline ports: 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period-3 lattice layout; 12 arcs and 12 straights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91780" y="1341438"/>
                <a:ext cx="7273427" cy="4679849"/>
              </a:xfrm>
              <a:blipFill>
                <a:blip r:embed="rId2"/>
                <a:stretch>
                  <a:fillRect l="-1844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991780" y="3429000"/>
            <a:ext cx="5020380" cy="288032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76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SLS 2.0 brightness:</a:t>
            </a:r>
            <a:br>
              <a:rPr lang="en-GB" dirty="0" smtClean="0"/>
            </a:br>
            <a:r>
              <a:rPr lang="en-GB" sz="1800" dirty="0" smtClean="0"/>
              <a:t>Factor 40 increase in hard X-ray </a:t>
            </a:r>
            <a:r>
              <a:rPr lang="en-GB" sz="1800" b="1" dirty="0" smtClean="0"/>
              <a:t>required</a:t>
            </a: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1780" y="1341438"/>
            <a:ext cx="7273427" cy="4679849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42988" y="1341439"/>
            <a:ext cx="7742237" cy="2807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Improvement factor </a:t>
            </a:r>
            <a:br>
              <a:rPr lang="en-US" sz="2000" dirty="0"/>
            </a:br>
            <a:r>
              <a:rPr lang="en-US" sz="2000" dirty="0"/>
              <a:t>relative to </a:t>
            </a:r>
            <a:r>
              <a:rPr lang="en-US" sz="2000" dirty="0">
                <a:solidFill>
                  <a:srgbClr val="0000FF"/>
                </a:solidFill>
              </a:rPr>
              <a:t>SLS</a:t>
            </a:r>
            <a:r>
              <a:rPr lang="en-US" sz="2000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reduced </a:t>
            </a:r>
            <a:r>
              <a:rPr lang="en-US" sz="2000" dirty="0"/>
              <a:t>emittance: 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000" dirty="0">
                <a:solidFill>
                  <a:srgbClr val="FF0000"/>
                </a:solidFill>
              </a:rPr>
              <a:t>  24 </a:t>
            </a:r>
            <a:r>
              <a:rPr lang="en-US" sz="1600" dirty="0">
                <a:solidFill>
                  <a:srgbClr val="FF0000"/>
                </a:solidFill>
              </a:rPr>
              <a:t>(10...20 </a:t>
            </a:r>
            <a:r>
              <a:rPr lang="en-US" sz="1600" dirty="0" err="1">
                <a:solidFill>
                  <a:srgbClr val="FF0000"/>
                </a:solidFill>
              </a:rPr>
              <a:t>keV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+ </a:t>
            </a:r>
            <a:r>
              <a:rPr lang="en-US" sz="2000" dirty="0"/>
              <a:t>higher energy (2</a:t>
            </a:r>
            <a:r>
              <a:rPr lang="en-US" sz="2000" dirty="0">
                <a:sym typeface="Wingdings" panose="05000000000000000000" pitchFamily="2" charset="2"/>
              </a:rPr>
              <a:t>.7 GeV):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b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59 </a:t>
            </a:r>
            <a:r>
              <a:rPr lang="en-US" sz="1600" dirty="0">
                <a:solidFill>
                  <a:srgbClr val="FF0000"/>
                </a:solidFill>
              </a:rPr>
              <a:t>(10...20 </a:t>
            </a:r>
            <a:r>
              <a:rPr lang="en-US" sz="1600" dirty="0" err="1">
                <a:solidFill>
                  <a:srgbClr val="FF0000"/>
                </a:solidFill>
              </a:rPr>
              <a:t>keV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ym typeface="Wingdings" panose="05000000000000000000" pitchFamily="2" charset="2"/>
              </a:rPr>
              <a:t>+ new </a:t>
            </a:r>
            <a:r>
              <a:rPr lang="en-US" sz="2000" dirty="0" err="1">
                <a:sym typeface="Wingdings" panose="05000000000000000000" pitchFamily="2" charset="2"/>
              </a:rPr>
              <a:t>undulator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(CPMU15 instead of U19):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140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(10 </a:t>
            </a:r>
            <a:r>
              <a:rPr lang="en-US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keV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) ...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870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(20 </a:t>
            </a:r>
            <a:r>
              <a:rPr lang="en-US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keV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+ </a:t>
            </a:r>
            <a:r>
              <a:rPr lang="en-US" sz="2000" dirty="0">
                <a:sym typeface="Wingdings" panose="05000000000000000000" pitchFamily="2" charset="2"/>
              </a:rPr>
              <a:t>upgrade to SCU10: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&gt;1000 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above 20 </a:t>
            </a:r>
            <a:r>
              <a:rPr lang="en-US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keV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de-CH" sz="1600" dirty="0"/>
          </a:p>
        </p:txBody>
      </p:sp>
      <p:pic>
        <p:nvPicPr>
          <p:cNvPr id="10" name="47FDFDCA-DE31-4353-AE20-53D9B14E64FA" descr="3E8CF425-6FC3-4652-B3FD-72EE0C870C90@fri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09885"/>
            <a:ext cx="4905564" cy="30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648518" y="4389369"/>
            <a:ext cx="3888432" cy="2807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</a:pPr>
            <a:r>
              <a:rPr lang="de-CH" dirty="0" err="1" smtClean="0"/>
              <a:t>Superbends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highest</a:t>
            </a:r>
            <a:r>
              <a:rPr lang="de-CH" dirty="0" smtClean="0"/>
              <a:t> </a:t>
            </a:r>
            <a:r>
              <a:rPr lang="de-CH" dirty="0" err="1" smtClean="0"/>
              <a:t>photon</a:t>
            </a:r>
            <a:r>
              <a:rPr lang="de-CH" dirty="0" smtClean="0"/>
              <a:t> </a:t>
            </a:r>
            <a:r>
              <a:rPr lang="de-CH" dirty="0" err="1" smtClean="0"/>
              <a:t>energies</a:t>
            </a:r>
            <a:endParaRPr lang="de-CH" dirty="0" smtClean="0"/>
          </a:p>
          <a:p>
            <a:pPr lvl="1">
              <a:lnSpc>
                <a:spcPct val="120000"/>
              </a:lnSpc>
            </a:pPr>
            <a:r>
              <a:rPr lang="de-CH" dirty="0" smtClean="0"/>
              <a:t>SC: 5.0 T </a:t>
            </a:r>
            <a:r>
              <a:rPr lang="de-CH" dirty="0" err="1" smtClean="0"/>
              <a:t>and</a:t>
            </a:r>
            <a:r>
              <a:rPr lang="de-CH" dirty="0" smtClean="0"/>
              <a:t> 3.5 T </a:t>
            </a:r>
            <a:r>
              <a:rPr lang="de-CH" dirty="0" err="1" smtClean="0"/>
              <a:t>peak</a:t>
            </a:r>
            <a:endParaRPr lang="de-CH" dirty="0" smtClean="0"/>
          </a:p>
          <a:p>
            <a:pPr lvl="1">
              <a:lnSpc>
                <a:spcPct val="120000"/>
              </a:lnSpc>
            </a:pPr>
            <a:r>
              <a:rPr lang="de-CH" dirty="0" smtClean="0"/>
              <a:t>PM: 2.1 T </a:t>
            </a:r>
            <a:r>
              <a:rPr lang="de-CH" dirty="0" err="1" smtClean="0"/>
              <a:t>peak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6770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 2.0 storage ring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39576"/>
              </p:ext>
            </p:extLst>
          </p:nvPr>
        </p:nvGraphicFramePr>
        <p:xfrm>
          <a:off x="917662" y="1420242"/>
          <a:ext cx="7992888" cy="41044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8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Parameters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Remark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Circumference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288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Total absolute bending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angle of </a:t>
                      </a:r>
                      <a:r>
                        <a:rPr lang="en-US" sz="1400" u="none" strike="noStrike" dirty="0" smtClean="0">
                          <a:effectLst/>
                        </a:rPr>
                        <a:t>430 degree with RB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energy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2.7 GeV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SLS operation at 2.4 GeV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Nominal beam current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400 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As of SLS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Betatron tunes (H/V)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39.35/19.22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Uncorrected chromaticity -99.0 / -33.4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Momentum compaction factor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1.04x10-4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Negative alpha lattice abondoned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Natural energy spread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1146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1160 ppm with IBS, 1040 ppm with all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emittance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157 pm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161 pm with IBS, 135 pm with all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Damping partition (H/V/L)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1.82 / 1.0 / 1.18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Damping 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4.1 / 7.5 / 6.4 </a:t>
                      </a:r>
                      <a:r>
                        <a:rPr lang="en-US" sz="1400" u="none" strike="noStrike" dirty="0" err="1">
                          <a:effectLst/>
                        </a:rPr>
                        <a:t>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3.6 / 5.8 / 4.3 ms with all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Radiation loss per turn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689 </a:t>
                      </a:r>
                      <a:r>
                        <a:rPr lang="en-US" sz="1400" u="none" strike="noStrike" dirty="0" err="1">
                          <a:effectLst/>
                        </a:rPr>
                        <a:t>keV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900 </a:t>
                      </a:r>
                      <a:r>
                        <a:rPr lang="en-US" sz="1400" u="none" strike="noStrike" dirty="0" err="1">
                          <a:effectLst/>
                        </a:rPr>
                        <a:t>keV</a:t>
                      </a:r>
                      <a:r>
                        <a:rPr lang="en-US" sz="1400" u="none" strike="noStrike" dirty="0">
                          <a:effectLst/>
                        </a:rPr>
                        <a:t> with all 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RF frequency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 MHz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Passive 3HC in addition to 500 MHz 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Nominal RF voltage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1.44 MV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RF bucket height -6.2/+4.5%, 1.7 MV with all IDs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lifetime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 hours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Ideal lattice with 3HC and 10-9 mbar 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Number of Superbends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 be installed after commissioning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Superbend peak field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 / 3.5 / 2.1 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2.1 T bend with P.M., otherwise superconducting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length of straight for IDs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 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408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9" y="4605476"/>
            <a:ext cx="5833268" cy="12069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Identical </a:t>
            </a:r>
            <a:r>
              <a:rPr lang="en-US" dirty="0" err="1" smtClean="0"/>
              <a:t>achromat</a:t>
            </a:r>
            <a:r>
              <a:rPr lang="en-US" dirty="0" smtClean="0"/>
              <a:t> arc + first half of matching section</a:t>
            </a:r>
          </a:p>
          <a:p>
            <a:endParaRPr lang="en-US" dirty="0" smtClean="0"/>
          </a:p>
          <a:p>
            <a:r>
              <a:rPr lang="en-US" dirty="0" smtClean="0"/>
              <a:t>Second half of matching section (</a:t>
            </a:r>
            <a:r>
              <a:rPr lang="en-US" dirty="0" err="1" smtClean="0"/>
              <a:t>sextupole</a:t>
            </a:r>
            <a:r>
              <a:rPr lang="en-US" dirty="0" smtClean="0"/>
              <a:t> free) can be different but with </a:t>
            </a:r>
            <a:r>
              <a:rPr lang="en-US" b="1" dirty="0" smtClean="0"/>
              <a:t>the identical phase advance in H and V</a:t>
            </a:r>
            <a:r>
              <a:rPr lang="en-US" dirty="0" smtClean="0"/>
              <a:t> for 2x matching section + straight section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symmetry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74" y="873803"/>
            <a:ext cx="2036204" cy="1483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773" y="2400549"/>
            <a:ext cx="2028553" cy="1478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970" y="3969082"/>
            <a:ext cx="2014936" cy="1468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6348" y="1186773"/>
            <a:ext cx="112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S.P.=12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P.S.P.=12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76" y="1186780"/>
            <a:ext cx="6470543" cy="26303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85953" y="1168374"/>
            <a:ext cx="1650522" cy="3346742"/>
            <a:chOff x="1730964" y="2256779"/>
            <a:chExt cx="1650522" cy="334674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957892" y="2796988"/>
              <a:ext cx="0" cy="2418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13935" y="2275185"/>
              <a:ext cx="0" cy="292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44660" y="5049523"/>
              <a:ext cx="10743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err="1" smtClean="0"/>
                <a:t>Achromat</a:t>
              </a:r>
              <a:r>
                <a:rPr lang="en-US" sz="1000" dirty="0"/>
                <a:t> </a:t>
              </a:r>
              <a:r>
                <a:rPr lang="en-US" sz="1000" dirty="0" smtClean="0"/>
                <a:t>+</a:t>
              </a:r>
            </a:p>
            <a:p>
              <a:pPr algn="ctr"/>
              <a:r>
                <a:rPr lang="en-US" sz="1000" dirty="0" smtClean="0"/>
                <a:t>2 x First half of </a:t>
              </a:r>
            </a:p>
            <a:p>
              <a:pPr algn="ctr"/>
              <a:r>
                <a:rPr lang="en-US" sz="1000" dirty="0" smtClean="0"/>
                <a:t>matching section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0964" y="2256779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Second half of </a:t>
              </a:r>
            </a:p>
            <a:p>
              <a:pPr algn="ctr"/>
              <a:r>
                <a:rPr lang="en-US" sz="1000" dirty="0" smtClean="0"/>
                <a:t>matching section</a:t>
              </a:r>
            </a:p>
            <a:p>
              <a:pPr algn="ctr"/>
              <a:r>
                <a:rPr lang="en-US" sz="1000" dirty="0"/>
                <a:t>+ </a:t>
              </a:r>
              <a:r>
                <a:rPr lang="en-US" sz="1000" dirty="0" smtClean="0"/>
                <a:t>half straight </a:t>
              </a:r>
              <a:r>
                <a:rPr lang="en-US" sz="1000" dirty="0"/>
                <a:t>section</a:t>
              </a:r>
            </a:p>
            <a:p>
              <a:pPr algn="ctr"/>
              <a:endParaRPr lang="en-US" sz="1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481826" y="5031116"/>
              <a:ext cx="5321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957892" y="5031116"/>
              <a:ext cx="523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15432" y="2882243"/>
              <a:ext cx="2660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013935" y="2882243"/>
              <a:ext cx="223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39552" y="1186780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Second half of </a:t>
            </a:r>
          </a:p>
          <a:p>
            <a:pPr algn="ctr"/>
            <a:r>
              <a:rPr lang="en-US" sz="1000" dirty="0" smtClean="0"/>
              <a:t>matching section</a:t>
            </a:r>
          </a:p>
          <a:p>
            <a:pPr algn="ctr"/>
            <a:r>
              <a:rPr lang="en-US" sz="1000" dirty="0"/>
              <a:t>+ </a:t>
            </a:r>
            <a:r>
              <a:rPr lang="en-US" sz="1000" dirty="0" smtClean="0"/>
              <a:t>half straight </a:t>
            </a:r>
            <a:r>
              <a:rPr lang="en-US" sz="1000" dirty="0"/>
              <a:t>section</a:t>
            </a:r>
          </a:p>
          <a:p>
            <a:pPr algn="ctr"/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30961" y="298307"/>
            <a:ext cx="184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DA vs </a:t>
            </a:r>
            <a:r>
              <a:rPr lang="en-US" dirty="0" err="1" smtClean="0">
                <a:solidFill>
                  <a:srgbClr val="00B050"/>
                </a:solidFill>
              </a:rPr>
              <a:t>dp</a:t>
            </a:r>
            <a:r>
              <a:rPr lang="en-US" dirty="0" smtClean="0">
                <a:solidFill>
                  <a:srgbClr val="00B050"/>
                </a:solidFill>
              </a:rPr>
              <a:t>/p ±5%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@ </a:t>
            </a:r>
            <a:r>
              <a:rPr lang="en-US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b</a:t>
            </a:r>
            <a:r>
              <a:rPr lang="en-US" dirty="0" err="1" smtClean="0">
                <a:solidFill>
                  <a:srgbClr val="00B050"/>
                </a:solidFill>
              </a:rPr>
              <a:t>x</a:t>
            </a:r>
            <a:r>
              <a:rPr lang="en-US" dirty="0" smtClean="0">
                <a:solidFill>
                  <a:srgbClr val="00B050"/>
                </a:solidFill>
              </a:rPr>
              <a:t>=2.95 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6348" y="2790835"/>
            <a:ext cx="112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S.P.=</a:t>
            </a:r>
            <a:r>
              <a:rPr lang="en-US" dirty="0">
                <a:solidFill>
                  <a:srgbClr val="00B050"/>
                </a:solidFill>
              </a:rPr>
              <a:t>3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P.S.P.=12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6348" y="4348636"/>
            <a:ext cx="1120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S.P.=1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P.S.P.=12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7736" y="728961"/>
            <a:ext cx="254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Beta function, 1/3 of ring</a:t>
            </a:r>
            <a:endParaRPr lang="en-US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9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51946" y="3960242"/>
            <a:ext cx="7742237" cy="1368253"/>
          </a:xfrm>
        </p:spPr>
        <p:txBody>
          <a:bodyPr/>
          <a:lstStyle/>
          <a:p>
            <a:r>
              <a:rPr lang="en-US" dirty="0" smtClean="0"/>
              <a:t>LGB+RB unit cell</a:t>
            </a:r>
          </a:p>
          <a:p>
            <a:endParaRPr lang="en-US" dirty="0"/>
          </a:p>
          <a:p>
            <a:r>
              <a:rPr lang="en-US" dirty="0" smtClean="0"/>
              <a:t>Three types of straight section: 3x long, 3x medium, 6x short</a:t>
            </a:r>
          </a:p>
          <a:p>
            <a:pPr lvl="1"/>
            <a:r>
              <a:rPr lang="en-US" dirty="0" smtClean="0"/>
              <a:t>All straights with same </a:t>
            </a:r>
            <a:r>
              <a:rPr lang="en-US" dirty="0"/>
              <a:t>H/V </a:t>
            </a:r>
            <a:r>
              <a:rPr lang="en-US" dirty="0" smtClean="0"/>
              <a:t>phase advance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Large number of magnets, 1150</a:t>
            </a:r>
          </a:p>
          <a:p>
            <a:pPr lvl="1"/>
            <a:r>
              <a:rPr lang="en-US" dirty="0" smtClean="0"/>
              <a:t>Flexibility in optics correction and vertical emittance control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" y="1124744"/>
            <a:ext cx="90341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48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8"/>
          <p:cNvSpPr txBox="1">
            <a:spLocks/>
          </p:cNvSpPr>
          <p:nvPr/>
        </p:nvSpPr>
        <p:spPr>
          <a:xfrm>
            <a:off x="805137" y="4908522"/>
            <a:ext cx="7655295" cy="749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Injection elements</a:t>
            </a:r>
            <a:endParaRPr lang="en-US" i="1" dirty="0" smtClean="0"/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4 bump kickers (re-use)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Thick septum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Thin septum (1 mm) 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/>
              <a:t>4 large aperture quadrupoles (re-use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Fast kicker for aperture sharing / on-axis injection in 2. straight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98351"/>
            <a:ext cx="7034239" cy="26017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Injection: </a:t>
            </a:r>
            <a:br>
              <a:rPr lang="en-GB" dirty="0" smtClean="0"/>
            </a:br>
            <a:r>
              <a:rPr lang="en-GB" sz="2000" dirty="0" smtClean="0"/>
              <a:t>horizontal kicker-bump =&gt; aperture sharing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9"/>
                <a:ext cx="7739066" cy="749358"/>
              </a:xfrm>
            </p:spPr>
            <p:txBody>
              <a:bodyPr/>
              <a:lstStyle/>
              <a:p>
                <a:r>
                  <a:rPr lang="en-US" sz="1700" dirty="0" smtClean="0"/>
                  <a:t>Modified long straight with increased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en-US" sz="1700" b="0" dirty="0" smtClean="0"/>
                  <a:t> m </a:t>
                </a:r>
              </a:p>
              <a:p>
                <a:pPr lvl="1"/>
                <a:r>
                  <a:rPr lang="en-US" sz="1700" dirty="0" smtClean="0"/>
                  <a:t>Phase-advance same as other straights to keep pseudo-symmetry</a:t>
                </a:r>
              </a:p>
              <a:p>
                <a:r>
                  <a:rPr lang="en-US" sz="1700" dirty="0" smtClean="0"/>
                  <a:t>Emittance exchange in booster gives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1700" dirty="0" smtClean="0"/>
                  <a:t> nm</a:t>
                </a:r>
                <a:endParaRPr lang="en-US" sz="1700" dirty="0"/>
              </a:p>
              <a:p>
                <a:pPr lvl="1"/>
                <a:endParaRPr lang="en-US" sz="1700" dirty="0" smtClean="0"/>
              </a:p>
              <a:p>
                <a:pPr lvl="1"/>
                <a:endParaRPr lang="en-US" sz="1700" dirty="0"/>
              </a:p>
              <a:p>
                <a:pPr lvl="1"/>
                <a:endParaRPr lang="en-US" sz="1700" dirty="0" smtClean="0"/>
              </a:p>
              <a:p>
                <a:pPr marL="177800" lvl="1" indent="0"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9"/>
                <a:ext cx="7739066" cy="749358"/>
              </a:xfrm>
              <a:blipFill>
                <a:blip r:embed="rId3"/>
                <a:stretch>
                  <a:fillRect l="-1575" t="-7317" b="-3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3"/>
          <p:cNvSpPr txBox="1"/>
          <p:nvPr/>
        </p:nvSpPr>
        <p:spPr>
          <a:xfrm>
            <a:off x="4395688" y="4800056"/>
            <a:ext cx="1220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Thin septum</a:t>
            </a:r>
            <a:endParaRPr lang="en-US" sz="1600" dirty="0"/>
          </a:p>
        </p:txBody>
      </p:sp>
      <p:sp>
        <p:nvSpPr>
          <p:cNvPr id="14" name="TextBox 7"/>
          <p:cNvSpPr txBox="1"/>
          <p:nvPr/>
        </p:nvSpPr>
        <p:spPr>
          <a:xfrm>
            <a:off x="2233337" y="4581939"/>
            <a:ext cx="1293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Thick septum</a:t>
            </a:r>
            <a:endParaRPr lang="en-US" sz="1600" dirty="0"/>
          </a:p>
        </p:txBody>
      </p:sp>
      <p:sp>
        <p:nvSpPr>
          <p:cNvPr id="15" name="TextBox 15"/>
          <p:cNvSpPr txBox="1"/>
          <p:nvPr/>
        </p:nvSpPr>
        <p:spPr>
          <a:xfrm>
            <a:off x="2030870" y="426665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K1</a:t>
            </a:r>
            <a:endParaRPr lang="en-US" sz="1600" dirty="0"/>
          </a:p>
        </p:txBody>
      </p:sp>
      <p:sp>
        <p:nvSpPr>
          <p:cNvPr id="16" name="TextBox 18"/>
          <p:cNvSpPr txBox="1"/>
          <p:nvPr/>
        </p:nvSpPr>
        <p:spPr>
          <a:xfrm>
            <a:off x="2353706" y="426851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K2</a:t>
            </a:r>
            <a:endParaRPr lang="en-US" sz="1600" dirty="0"/>
          </a:p>
        </p:txBody>
      </p:sp>
      <p:sp>
        <p:nvSpPr>
          <p:cNvPr id="17" name="TextBox 19"/>
          <p:cNvSpPr txBox="1"/>
          <p:nvPr/>
        </p:nvSpPr>
        <p:spPr>
          <a:xfrm>
            <a:off x="5053101" y="4237992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K3</a:t>
            </a:r>
            <a:endParaRPr lang="en-US" sz="1600" dirty="0"/>
          </a:p>
        </p:txBody>
      </p:sp>
      <p:sp>
        <p:nvSpPr>
          <p:cNvPr id="18" name="TextBox 20"/>
          <p:cNvSpPr txBox="1"/>
          <p:nvPr/>
        </p:nvSpPr>
        <p:spPr>
          <a:xfrm>
            <a:off x="5355953" y="4237992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K4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476869" y="4600929"/>
            <a:ext cx="285743" cy="171462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4531014" y="4622667"/>
            <a:ext cx="329018" cy="257097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884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Dynamic aperture</a:t>
            </a:r>
            <a:endParaRPr lang="de-CH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20" y="988805"/>
            <a:ext cx="3703185" cy="530676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DA of ideal lattice, </a:t>
            </a:r>
            <a:br>
              <a:rPr lang="en-US" sz="2000" dirty="0" smtClean="0"/>
            </a:br>
            <a:r>
              <a:rPr lang="en-US" sz="2000" dirty="0" smtClean="0"/>
              <a:t>i.e. no errors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DA </a:t>
            </a:r>
            <a:r>
              <a:rPr lang="en-US" sz="2000" dirty="0"/>
              <a:t>of ideal lattice with skew quads set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pm </a:t>
            </a:r>
            <a:r>
              <a:rPr lang="en-US" sz="2000" dirty="0"/>
              <a:t>of vertical </a:t>
            </a:r>
            <a:r>
              <a:rPr lang="en-US" sz="2000" dirty="0" smtClean="0"/>
              <a:t>emittance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DA with error settings and optics corrections, 12 seeds</a:t>
            </a:r>
            <a:br>
              <a:rPr lang="en-US" sz="2000" dirty="0" smtClean="0"/>
            </a:br>
            <a:r>
              <a:rPr lang="en-US" sz="2000" dirty="0" smtClean="0"/>
              <a:t>Tracy-3 6D-tracking, 4096 turns</a:t>
            </a:r>
            <a:endParaRPr lang="en-US" sz="2000" dirty="0"/>
          </a:p>
          <a:p>
            <a:pPr>
              <a:spcBef>
                <a:spcPts val="800"/>
              </a:spcBef>
            </a:pPr>
            <a:r>
              <a:rPr lang="en-US" sz="2000" dirty="0"/>
              <a:t>Silhouette of </a:t>
            </a:r>
            <a:r>
              <a:rPr lang="en-US" sz="2000" dirty="0">
                <a:sym typeface="Symbol" panose="05050102010706020507" pitchFamily="18" charset="2"/>
              </a:rPr>
              <a:t>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18 mm </a:t>
            </a:r>
            <a:r>
              <a:rPr lang="en-US" sz="2000" dirty="0">
                <a:sym typeface="Symbol" panose="05050102010706020507" pitchFamily="18" charset="2"/>
              </a:rPr>
              <a:t>beam pipe (</a:t>
            </a:r>
            <a:r>
              <a:rPr lang="en-US" sz="2000" dirty="0" smtClean="0">
                <a:sym typeface="Symbol" panose="05050102010706020507" pitchFamily="18" charset="2"/>
              </a:rPr>
              <a:t>approx.)</a:t>
            </a:r>
            <a:endParaRPr lang="en-US" sz="2000" dirty="0">
              <a:sym typeface="Symbol" panose="05050102010706020507" pitchFamily="18" charset="2"/>
            </a:endParaRPr>
          </a:p>
          <a:p>
            <a:pPr>
              <a:spcBef>
                <a:spcPts val="800"/>
              </a:spcBef>
            </a:pPr>
            <a:r>
              <a:rPr lang="en-US" sz="2000" dirty="0" smtClean="0"/>
              <a:t>Silhouette of beam pipe including insertion devices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Injection septum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r>
              <a:rPr lang="en-US" sz="2000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Injected beam (</a:t>
            </a:r>
            <a:r>
              <a:rPr lang="en-US" sz="2000" dirty="0" smtClean="0">
                <a:latin typeface="Symbol" panose="05050102010706020507" pitchFamily="18" charset="2"/>
              </a:rPr>
              <a:t>3s</a:t>
            </a:r>
            <a:r>
              <a:rPr lang="en-US" sz="2000" dirty="0" smtClean="0"/>
              <a:t>, approx.)</a:t>
            </a:r>
            <a:endParaRPr lang="de-CH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54547" y="769433"/>
            <a:ext cx="4696286" cy="4488319"/>
            <a:chOff x="4305210" y="998081"/>
            <a:chExt cx="4696286" cy="4488319"/>
          </a:xfrm>
        </p:grpSpPr>
        <p:grpSp>
          <p:nvGrpSpPr>
            <p:cNvPr id="11" name="Group 10"/>
            <p:cNvGrpSpPr/>
            <p:nvPr/>
          </p:nvGrpSpPr>
          <p:grpSpPr>
            <a:xfrm>
              <a:off x="4305210" y="998081"/>
              <a:ext cx="4476190" cy="3712032"/>
              <a:chOff x="4127080" y="998081"/>
              <a:chExt cx="4476190" cy="371203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27080" y="998081"/>
                <a:ext cx="4476190" cy="2914286"/>
              </a:xfrm>
              <a:prstGeom prst="rect">
                <a:avLst/>
              </a:prstGeom>
            </p:spPr>
          </p:pic>
          <p:sp>
            <p:nvSpPr>
              <p:cNvPr id="6" name="Pie 5"/>
              <p:cNvSpPr/>
              <p:nvPr/>
            </p:nvSpPr>
            <p:spPr>
              <a:xfrm>
                <a:off x="5024438" y="2533650"/>
                <a:ext cx="2947987" cy="2176463"/>
              </a:xfrm>
              <a:prstGeom prst="pie">
                <a:avLst>
                  <a:gd name="adj1" fmla="val 10816449"/>
                  <a:gd name="adj2" fmla="val 21589333"/>
                </a:avLst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972050" y="3619500"/>
                <a:ext cx="304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5013437" y="1068779"/>
              <a:ext cx="306707" cy="2547724"/>
            </a:xfrm>
            <a:prstGeom prst="rect">
              <a:avLst/>
            </a:prstGeom>
            <a:solidFill>
              <a:srgbClr val="FAC090">
                <a:alpha val="56863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1548" y="2943017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sz="1400" b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22 m   </a:t>
              </a:r>
            </a:p>
            <a:p>
              <a:r>
                <a:rPr lang="en-US" sz="1400" b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b</a:t>
              </a:r>
              <a:r>
                <a:rPr lang="en-US" sz="1400" b="1" baseline="-25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6.7 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de-CH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ie 14"/>
            <p:cNvSpPr/>
            <p:nvPr/>
          </p:nvSpPr>
          <p:spPr>
            <a:xfrm>
              <a:off x="4381995" y="1769423"/>
              <a:ext cx="4619501" cy="3716977"/>
            </a:xfrm>
            <a:prstGeom prst="pie">
              <a:avLst>
                <a:gd name="adj1" fmla="val 10833476"/>
                <a:gd name="adj2" fmla="val 21578082"/>
              </a:avLst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454431" y="3694878"/>
            <a:ext cx="4689569" cy="305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w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 </a:t>
            </a:r>
            <a:r>
              <a:rPr lang="en-US" sz="2000" b="1" smtClean="0"/>
              <a:t>     </a:t>
            </a:r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Error setting and correction scenario</a:t>
            </a:r>
          </a:p>
          <a:p>
            <a:r>
              <a:rPr lang="en-US" sz="2000" smtClean="0"/>
              <a:t>Misalignments: </a:t>
            </a:r>
            <a:r>
              <a:rPr lang="en-US" sz="2000" smtClean="0">
                <a:latin typeface="Symbol" panose="05050102010706020507" pitchFamily="18" charset="2"/>
              </a:rPr>
              <a:t>60/20/30 m</a:t>
            </a:r>
            <a:r>
              <a:rPr lang="en-US" sz="2000" smtClean="0"/>
              <a:t>m, cut </a:t>
            </a:r>
            <a:r>
              <a:rPr lang="en-US" sz="2000" smtClean="0">
                <a:latin typeface="Symbol" panose="05050102010706020507" pitchFamily="18" charset="2"/>
              </a:rPr>
              <a:t>2s</a:t>
            </a:r>
            <a:br>
              <a:rPr lang="en-US" sz="2000" smtClean="0">
                <a:latin typeface="Symbol" panose="05050102010706020507" pitchFamily="18" charset="2"/>
              </a:rPr>
            </a:br>
            <a:r>
              <a:rPr lang="en-US" sz="2000" smtClean="0"/>
              <a:t>girders/inter-girder/element-girder</a:t>
            </a:r>
            <a:endParaRPr lang="en-US" sz="2000" smtClean="0">
              <a:latin typeface="Symbol" panose="05050102010706020507" pitchFamily="18" charset="2"/>
            </a:endParaRPr>
          </a:p>
          <a:p>
            <a:r>
              <a:rPr lang="en-US" sz="2000" smtClean="0"/>
              <a:t>Beam based alignment, </a:t>
            </a:r>
            <a:r>
              <a:rPr lang="en-US" sz="2000" smtClean="0">
                <a:latin typeface="Symbol" panose="05050102010706020507" pitchFamily="18" charset="2"/>
              </a:rPr>
              <a:t>5 m</a:t>
            </a:r>
            <a:r>
              <a:rPr lang="en-US" sz="2000" smtClean="0"/>
              <a:t>m</a:t>
            </a:r>
          </a:p>
          <a:p>
            <a:r>
              <a:rPr lang="en-US" sz="2000" smtClean="0"/>
              <a:t>Orbit correction, 18 bit</a:t>
            </a:r>
          </a:p>
          <a:p>
            <a:r>
              <a:rPr lang="en-US" sz="2000" smtClean="0"/>
              <a:t>Optics correction, </a:t>
            </a:r>
            <a:r>
              <a:rPr lang="en-US" sz="2000" smtClean="0">
                <a:latin typeface="Symbol" panose="05050102010706020507" pitchFamily="18" charset="2"/>
                <a:cs typeface="Times New Roman" panose="02020603050405020304" pitchFamily="18" charset="0"/>
              </a:rPr>
              <a:t>Db/b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0.5%</a:t>
            </a:r>
            <a:endParaRPr lang="en-US" sz="2000" smtClean="0"/>
          </a:p>
          <a:p>
            <a:r>
              <a:rPr lang="en-US" sz="2000" smtClean="0"/>
              <a:t>Tune correction</a:t>
            </a:r>
          </a:p>
          <a:p>
            <a:r>
              <a:rPr lang="en-US" sz="2000" smtClean="0"/>
              <a:t>2 iterations</a:t>
            </a:r>
          </a:p>
          <a:p>
            <a:r>
              <a:rPr lang="en-US" sz="2000" smtClean="0"/>
              <a:t>Systematic multipoles from magnet design</a:t>
            </a:r>
            <a:endParaRPr lang="de-CH" sz="2000"/>
          </a:p>
        </p:txBody>
      </p:sp>
      <p:sp>
        <p:nvSpPr>
          <p:cNvPr id="22" name="Pie 21"/>
          <p:cNvSpPr/>
          <p:nvPr/>
        </p:nvSpPr>
        <p:spPr>
          <a:xfrm>
            <a:off x="5344226" y="3102796"/>
            <a:ext cx="234641" cy="596717"/>
          </a:xfrm>
          <a:prstGeom prst="pie">
            <a:avLst>
              <a:gd name="adj1" fmla="val 10816449"/>
              <a:gd name="adj2" fmla="val 21589333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>
            <a:off x="338714" y="5968257"/>
            <a:ext cx="224951" cy="654627"/>
          </a:xfrm>
          <a:prstGeom prst="pie">
            <a:avLst>
              <a:gd name="adj1" fmla="val 10816449"/>
              <a:gd name="adj2" fmla="val 21589333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283294" y="4864549"/>
            <a:ext cx="418915" cy="467591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625" y="5438788"/>
            <a:ext cx="83127" cy="412640"/>
          </a:xfrm>
          <a:prstGeom prst="rect">
            <a:avLst/>
          </a:prstGeom>
          <a:solidFill>
            <a:srgbClr val="FAC090">
              <a:alpha val="56863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Pie 25"/>
          <p:cNvSpPr/>
          <p:nvPr/>
        </p:nvSpPr>
        <p:spPr>
          <a:xfrm>
            <a:off x="238552" y="1818466"/>
            <a:ext cx="418915" cy="557646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220676" y="1000486"/>
            <a:ext cx="477796" cy="741218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1" y="2815936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+ ++</a:t>
            </a:r>
            <a:endParaRPr lang="de-CH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905991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+ ++</a:t>
            </a:r>
            <a:endParaRPr lang="de-CH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055" y="3009900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++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247374" y="4064917"/>
            <a:ext cx="477796" cy="741218"/>
          </a:xfrm>
          <a:prstGeom prst="pie">
            <a:avLst>
              <a:gd name="adj1" fmla="val 10816449"/>
              <a:gd name="adj2" fmla="val 21589333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24728" y="3411020"/>
            <a:ext cx="760288" cy="462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4967881"/>
          </a:xfrm>
        </p:spPr>
        <p:txBody>
          <a:bodyPr/>
          <a:lstStyle/>
          <a:p>
            <a:r>
              <a:rPr lang="en-US" sz="3000" noProof="0" dirty="0" smtClean="0"/>
              <a:t>SLS Operation 2020</a:t>
            </a:r>
            <a:endParaRPr lang="en-US" sz="3000" dirty="0"/>
          </a:p>
          <a:p>
            <a:r>
              <a:rPr lang="en-US" sz="3000" noProof="0" dirty="0" smtClean="0"/>
              <a:t>PSI / SLS covid-19 response</a:t>
            </a:r>
          </a:p>
          <a:p>
            <a:r>
              <a:rPr lang="en-US" sz="3000" dirty="0" smtClean="0"/>
              <a:t>Injector revamp</a:t>
            </a:r>
          </a:p>
          <a:p>
            <a:endParaRPr lang="en-US" sz="3000" dirty="0"/>
          </a:p>
          <a:p>
            <a:endParaRPr lang="en-US" sz="3000" noProof="0" dirty="0" smtClean="0"/>
          </a:p>
          <a:p>
            <a:r>
              <a:rPr lang="en-US" sz="3000" dirty="0" smtClean="0"/>
              <a:t>SLS 2.0 upgrade highlights</a:t>
            </a:r>
            <a:endParaRPr lang="en-GB" sz="3000" noProof="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Content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Beam Lifetime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283967" y="962035"/>
            <a:ext cx="4714863" cy="227432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4412" y="883577"/>
            <a:ext cx="3503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Local momentum acceptance</a:t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 err="1" smtClean="0"/>
              <a:t>Touschek</a:t>
            </a:r>
            <a:r>
              <a:rPr lang="en-US" sz="1800" dirty="0" smtClean="0"/>
              <a:t>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 lattice with 10 pm vert. emit.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Tracy-3 6D-tracking, 1200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without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</a:t>
            </a:r>
          </a:p>
          <a:p>
            <a:endParaRPr lang="en-US" dirty="0" smtClean="0"/>
          </a:p>
          <a:p>
            <a:r>
              <a:rPr lang="en-US" sz="2000" dirty="0" smtClean="0"/>
              <a:t>12 errors seeds</a:t>
            </a:r>
            <a:br>
              <a:rPr lang="en-US" sz="2000" dirty="0" smtClean="0"/>
            </a:br>
            <a:r>
              <a:rPr lang="en-US" dirty="0" smtClean="0"/>
              <a:t>lifetime models </a:t>
            </a:r>
            <a:r>
              <a:rPr lang="en-US" dirty="0" err="1" smtClean="0">
                <a:solidFill>
                  <a:schemeClr val="accent1"/>
                </a:solidFill>
              </a:rPr>
              <a:t>Bruck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Piwinski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92" y="3174714"/>
            <a:ext cx="3036881" cy="200346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/>
        </p:blipFill>
        <p:spPr>
          <a:xfrm>
            <a:off x="72001" y="3364179"/>
            <a:ext cx="3672000" cy="2448000"/>
          </a:xfrm>
          <a:prstGeom prst="rect">
            <a:avLst/>
          </a:prstGeom>
          <a:ln>
            <a:noFill/>
          </a:ln>
        </p:spPr>
      </p:pic>
      <p:sp>
        <p:nvSpPr>
          <p:cNvPr id="9" name="TextShape 3"/>
          <p:cNvSpPr txBox="1"/>
          <p:nvPr/>
        </p:nvSpPr>
        <p:spPr>
          <a:xfrm>
            <a:off x="360001" y="4084179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6.27 h</a:t>
            </a:r>
          </a:p>
        </p:txBody>
      </p:sp>
      <p:sp>
        <p:nvSpPr>
          <p:cNvPr id="10" name="TextShape 4"/>
          <p:cNvSpPr txBox="1"/>
          <p:nvPr/>
        </p:nvSpPr>
        <p:spPr>
          <a:xfrm>
            <a:off x="360001" y="3580179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6.98 h</a:t>
            </a:r>
          </a:p>
        </p:txBody>
      </p:sp>
      <p:sp>
        <p:nvSpPr>
          <p:cNvPr id="11" name="TextShape 6"/>
          <p:cNvSpPr txBox="1"/>
          <p:nvPr/>
        </p:nvSpPr>
        <p:spPr>
          <a:xfrm>
            <a:off x="1008001" y="5020179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3.73 h</a:t>
            </a:r>
          </a:p>
        </p:txBody>
      </p:sp>
      <p:sp>
        <p:nvSpPr>
          <p:cNvPr id="12" name="TextShape 7"/>
          <p:cNvSpPr txBox="1"/>
          <p:nvPr/>
        </p:nvSpPr>
        <p:spPr>
          <a:xfrm>
            <a:off x="1008001" y="5236179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de-DE" sz="1200" b="0" strike="noStrike" spc="-1">
                <a:latin typeface="Arial"/>
              </a:rPr>
              <a:t>3.30 h</a:t>
            </a:r>
          </a:p>
        </p:txBody>
      </p:sp>
      <p:sp>
        <p:nvSpPr>
          <p:cNvPr id="13" name="TextShape 8"/>
          <p:cNvSpPr txBox="1"/>
          <p:nvPr/>
        </p:nvSpPr>
        <p:spPr>
          <a:xfrm>
            <a:off x="1232899" y="3405356"/>
            <a:ext cx="2589087" cy="29093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de-DE" sz="1300" b="0" strike="noStrike" spc="-1">
                <a:latin typeface="Arial"/>
              </a:rPr>
              <a:t>Solid lines = </a:t>
            </a:r>
            <a:r>
              <a:rPr lang="de-DE" sz="1300" b="0" strike="noStrike" spc="-1" smtClean="0">
                <a:latin typeface="Arial"/>
              </a:rPr>
              <a:t>ideal &amp; 10 pm v.e.</a:t>
            </a:r>
            <a:endParaRPr lang="de-DE" sz="1300" b="0" strike="noStrike" spc="-1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773" y="5825446"/>
            <a:ext cx="2366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one bad seed </a:t>
            </a:r>
            <a:r>
              <a:rPr lang="en-US" sz="1600" smtClean="0">
                <a:sym typeface="Wingdings" panose="05000000000000000000" pitchFamily="2" charset="2"/>
              </a:rPr>
              <a:t> recovery </a:t>
            </a:r>
            <a:br>
              <a:rPr lang="en-US" sz="1600" smtClean="0">
                <a:sym typeface="Wingdings" panose="05000000000000000000" pitchFamily="2" charset="2"/>
              </a:rPr>
            </a:br>
            <a:r>
              <a:rPr lang="en-US" sz="1600" smtClean="0">
                <a:sym typeface="Wingdings" panose="05000000000000000000" pitchFamily="2" charset="2"/>
              </a:rPr>
              <a:t>by tune adjustment</a:t>
            </a:r>
            <a:endParaRPr lang="de-CH" sz="1600"/>
          </a:p>
        </p:txBody>
      </p:sp>
      <p:sp>
        <p:nvSpPr>
          <p:cNvPr id="16" name="CustomShape 1"/>
          <p:cNvSpPr/>
          <p:nvPr/>
        </p:nvSpPr>
        <p:spPr>
          <a:xfrm rot="21307800">
            <a:off x="653633" y="5008825"/>
            <a:ext cx="289080" cy="502200"/>
          </a:xfrm>
          <a:prstGeom prst="ellipse">
            <a:avLst/>
          </a:prstGeom>
          <a:noFill/>
          <a:ln w="18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8" name="Straight Arrow Connector 17"/>
          <p:cNvCxnSpPr/>
          <p:nvPr/>
        </p:nvCxnSpPr>
        <p:spPr>
          <a:xfrm flipH="1" flipV="1">
            <a:off x="863029" y="5589142"/>
            <a:ext cx="92468" cy="29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62011" y="3251686"/>
            <a:ext cx="17230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RF-bucket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with</a:t>
            </a:r>
            <a:r>
              <a:rPr lang="en-US" smtClean="0"/>
              <a:t> 3</a:t>
            </a:r>
            <a:r>
              <a:rPr lang="en-US" baseline="30000" smtClean="0"/>
              <a:t>rd</a:t>
            </a:r>
            <a:r>
              <a:rPr lang="en-US" smtClean="0"/>
              <a:t>HC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1440 kV </a:t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+ 375 kV</a:t>
            </a:r>
            <a:endParaRPr lang="en-US" dirty="0" smtClean="0"/>
          </a:p>
          <a:p>
            <a:r>
              <a:rPr lang="en-US" smtClean="0"/>
              <a:t>Acceptance</a:t>
            </a:r>
            <a:br>
              <a:rPr lang="en-US" smtClean="0"/>
            </a:br>
            <a:r>
              <a:rPr lang="en-US" smtClean="0">
                <a:latin typeface="Symbol" panose="05050102010706020507" pitchFamily="18" charset="2"/>
              </a:rPr>
              <a:t>-6.2 / </a:t>
            </a:r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smtClean="0">
                <a:latin typeface="Symbol" panose="05050102010706020507" pitchFamily="18" charset="2"/>
              </a:rPr>
              <a:t>4.5 %</a:t>
            </a:r>
            <a:endParaRPr lang="en-US" dirty="0" smtClean="0"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2130" y="5198725"/>
            <a:ext cx="4628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Lifetime </a:t>
            </a:r>
            <a:r>
              <a:rPr lang="en-US" dirty="0" smtClean="0"/>
              <a:t>with 3</a:t>
            </a:r>
            <a:r>
              <a:rPr lang="en-US" baseline="30000" dirty="0" smtClean="0"/>
              <a:t>rd</a:t>
            </a:r>
            <a:r>
              <a:rPr lang="en-US" dirty="0" smtClean="0"/>
              <a:t> harmonic cavity </a:t>
            </a:r>
            <a:br>
              <a:rPr lang="en-US" dirty="0" smtClean="0"/>
            </a:br>
            <a:r>
              <a:rPr lang="en-US" dirty="0" smtClean="0"/>
              <a:t>and 10</a:t>
            </a:r>
            <a:r>
              <a:rPr lang="en-US" baseline="30000" dirty="0" smtClean="0"/>
              <a:t>-9</a:t>
            </a:r>
            <a:r>
              <a:rPr lang="en-US" dirty="0" smtClean="0"/>
              <a:t> mbar residual gas (CO): </a:t>
            </a:r>
          </a:p>
          <a:p>
            <a:r>
              <a:rPr lang="en-US" sz="2000" b="1" dirty="0" smtClean="0"/>
              <a:t>11 </a:t>
            </a:r>
            <a:r>
              <a:rPr lang="en-US" sz="2000" b="1" dirty="0" err="1" smtClean="0"/>
              <a:t>hrs</a:t>
            </a:r>
            <a:r>
              <a:rPr lang="en-US" sz="2000" b="1" dirty="0" smtClean="0"/>
              <a:t> </a:t>
            </a:r>
            <a:r>
              <a:rPr lang="en-US" dirty="0" smtClean="0"/>
              <a:t>(ideal &amp; 10 pm)  [7 </a:t>
            </a:r>
            <a:r>
              <a:rPr lang="en-US" dirty="0" err="1" smtClean="0"/>
              <a:t>hrs</a:t>
            </a:r>
            <a:r>
              <a:rPr lang="en-US" dirty="0" smtClean="0"/>
              <a:t> for the bad seed]</a:t>
            </a:r>
            <a:endParaRPr lang="en-US" sz="1600" dirty="0" smtClean="0"/>
          </a:p>
          <a:p>
            <a:r>
              <a:rPr lang="en-US" sz="2000" b="1" dirty="0" smtClean="0"/>
              <a:t>9½ </a:t>
            </a:r>
            <a:r>
              <a:rPr lang="en-US" sz="2000" b="1" dirty="0" err="1" smtClean="0"/>
              <a:t>hrs</a:t>
            </a:r>
            <a:r>
              <a:rPr lang="en-US" sz="2000" b="1" dirty="0" smtClean="0"/>
              <a:t> </a:t>
            </a:r>
            <a:r>
              <a:rPr lang="en-US" sz="2000" dirty="0" smtClean="0"/>
              <a:t>with insertion devices</a:t>
            </a:r>
            <a:endParaRPr lang="de-CH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202130" y="5236179"/>
            <a:ext cx="4583095" cy="1532206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status &amp; outlook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6265315" cy="4679849"/>
          </a:xfrm>
        </p:spPr>
        <p:txBody>
          <a:bodyPr/>
          <a:lstStyle/>
          <a:p>
            <a:r>
              <a:rPr lang="en-US" sz="2000" dirty="0" smtClean="0"/>
              <a:t>Technical design report under preparation</a:t>
            </a:r>
          </a:p>
          <a:p>
            <a:pPr lvl="1"/>
            <a:r>
              <a:rPr lang="en-US" dirty="0" smtClean="0"/>
              <a:t>More details on lattice in technical reports</a:t>
            </a:r>
            <a:br>
              <a:rPr lang="en-US" dirty="0" smtClean="0"/>
            </a:br>
            <a:r>
              <a:rPr lang="en-US" sz="1400" dirty="0">
                <a:hlinkClick r:id="rId2"/>
              </a:rPr>
              <a:t>https://ados.web.psi.ch/SLS2/Notes/?C=M;O=D</a:t>
            </a:r>
            <a:endParaRPr lang="en-US" sz="1400" dirty="0"/>
          </a:p>
          <a:p>
            <a:pPr lvl="1"/>
            <a:endParaRPr lang="en-US" dirty="0" smtClean="0"/>
          </a:p>
          <a:p>
            <a:r>
              <a:rPr lang="en-US" dirty="0" smtClean="0"/>
              <a:t>Prototyping going on (magnets, girders etc.)</a:t>
            </a:r>
          </a:p>
          <a:p>
            <a:endParaRPr lang="en-US" dirty="0"/>
          </a:p>
          <a:p>
            <a:r>
              <a:rPr lang="en-US" sz="2000" dirty="0" smtClean="0"/>
              <a:t>Minor lattice modifications due to technical issues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terations between technical groups and beam dynamics</a:t>
            </a:r>
          </a:p>
          <a:p>
            <a:pPr lvl="1"/>
            <a:r>
              <a:rPr lang="en-US" sz="2000" dirty="0" smtClean="0"/>
              <a:t>but no change of specifications, lattice layout, source point positions etc.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Dec. 18, 2020: possible decision on funding in parliament</a:t>
            </a:r>
          </a:p>
          <a:p>
            <a:endParaRPr lang="en-US" sz="2000" dirty="0" smtClean="0"/>
          </a:p>
          <a:p>
            <a:r>
              <a:rPr lang="en-US" sz="2000" dirty="0" smtClean="0"/>
              <a:t>Installation planned for Oct. 2023 – Dec. 2024</a:t>
            </a:r>
          </a:p>
          <a:p>
            <a:pPr lvl="1"/>
            <a:r>
              <a:rPr lang="en-US" sz="2000" dirty="0" smtClean="0"/>
              <a:t>Commissioning and start of user operation first half 2025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87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Thank you for your attention!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7088" y="4437112"/>
            <a:ext cx="8425432" cy="2160537"/>
          </a:xfrm>
        </p:spPr>
        <p:txBody>
          <a:bodyPr tIns="180000"/>
          <a:lstStyle/>
          <a:p>
            <a:pPr marL="0" indent="0">
              <a:buNone/>
            </a:pP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403648" y="3284984"/>
            <a:ext cx="6708025" cy="508500"/>
          </a:xfrm>
        </p:spPr>
        <p:txBody>
          <a:bodyPr/>
          <a:lstStyle/>
          <a:p>
            <a:pPr algn="ctr"/>
            <a:r>
              <a:rPr lang="en-GB" sz="3500" noProof="0" dirty="0" smtClean="0"/>
              <a:t>Extra slides</a:t>
            </a:r>
            <a:endParaRPr lang="en-GB" sz="3500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38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straights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273427" cy="4679849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42988" y="1341439"/>
            <a:ext cx="7742237" cy="28076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4" y="2078052"/>
            <a:ext cx="7728586" cy="1959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890022"/>
            <a:ext cx="6712581" cy="697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4046" y="1496486"/>
            <a:ext cx="385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center triplet for [asymmetric] split and to “simulate” 12-fold symmetry</a:t>
            </a:r>
            <a:endParaRPr lang="de-CH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464583" y="452532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Straight 1L: Injection (next slides)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Straight 5L: 4x RF cavities, triplet, 2x ID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Straight 9L: 3</a:t>
            </a:r>
            <a:r>
              <a:rPr lang="en-US" sz="1800" kern="1000" spc="30" baseline="30000" dirty="0" smtClean="0">
                <a:latin typeface="+mn-lt"/>
                <a:cs typeface="Franklin Gothic Book"/>
              </a:rPr>
              <a:t>rd</a:t>
            </a:r>
            <a:r>
              <a:rPr lang="en-US" sz="1800" kern="1000" spc="30" dirty="0" smtClean="0">
                <a:latin typeface="+mn-lt"/>
                <a:cs typeface="Franklin Gothic Book"/>
              </a:rPr>
              <a:t> HC, ID, triplet, 2x ID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06422" y="2112996"/>
            <a:ext cx="1773279" cy="1651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 bwMode="auto">
          <a:xfrm>
            <a:off x="5472100" y="4587226"/>
            <a:ext cx="324036" cy="834324"/>
          </a:xfrm>
          <a:prstGeom prst="rightBrac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875" y="45463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Gross / net length: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12.71 m / 5.00 + 6.56 m</a:t>
            </a:r>
          </a:p>
        </p:txBody>
      </p:sp>
    </p:spTree>
    <p:extLst>
      <p:ext uri="{BB962C8B-B14F-4D97-AF65-F5344CB8AC3E}">
        <p14:creationId xmlns:p14="http://schemas.microsoft.com/office/powerpoint/2010/main" val="277518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uniform filling planned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56698"/>
              </p:ext>
            </p:extLst>
          </p:nvPr>
        </p:nvGraphicFramePr>
        <p:xfrm>
          <a:off x="630943" y="2514127"/>
          <a:ext cx="8136903" cy="2520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Threshold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Remark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>
                          <a:effectLst/>
                        </a:rPr>
                        <a:t>Ion instability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10-bucket gap out of 480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Nominal filling is 20-backet gap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Longitudinal </a:t>
                      </a:r>
                      <a:r>
                        <a:rPr lang="en-US" sz="1600" u="none" strike="noStrike" dirty="0" smtClean="0">
                          <a:effectLst/>
                        </a:rPr>
                        <a:t> MWI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 mA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6.5 mA with 3HC cavity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Head-tail (TMCI)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 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With 3HC and chromaticity=1.5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Coupled bunch  instability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Under </a:t>
                      </a:r>
                      <a:r>
                        <a:rPr lang="en-US" sz="1600" u="none" strike="noStrike" dirty="0" smtClean="0">
                          <a:effectLst/>
                        </a:rPr>
                        <a:t>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HOM damped cavity may be required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Betas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larger than SLS at cavity location…</a:t>
                      </a:r>
                    </a:p>
                    <a:p>
                      <a:pPr algn="l" fontAlgn="b"/>
                      <a:r>
                        <a:rPr lang="en-US" sz="1600" u="none" strike="noStrike" baseline="0" dirty="0" smtClean="0">
                          <a:effectLst/>
                        </a:rPr>
                        <a:t>Chromaticity lower than SLS (+5 both planes)…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7087" y="5322141"/>
            <a:ext cx="559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filling: 400 mA for 460 bunches (0.87 mA/bunch)</a:t>
            </a:r>
          </a:p>
          <a:p>
            <a:r>
              <a:rPr lang="en-US" dirty="0" smtClean="0"/>
              <a:t>Arc vacuum chamber diameter 18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vertical dispersion bumps in arcs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540" y="1800108"/>
                <a:ext cx="7355160" cy="2242053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Set to 10 pm (6.5%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) to get 10 </a:t>
                </a:r>
                <a:r>
                  <a:rPr lang="en-US" dirty="0" err="1" smtClean="0"/>
                  <a:t>hrs</a:t>
                </a:r>
                <a:r>
                  <a:rPr lang="en-US" dirty="0" smtClean="0"/>
                  <a:t> beam lifetime </a:t>
                </a:r>
              </a:p>
              <a:p>
                <a:pPr lvl="1"/>
                <a:r>
                  <a:rPr lang="en-US" dirty="0" smtClean="0"/>
                  <a:t>Mainly excited by vertical dispersion</a:t>
                </a:r>
              </a:p>
              <a:p>
                <a:pPr lvl="1"/>
                <a:r>
                  <a:rPr lang="en-US" dirty="0" smtClean="0"/>
                  <a:t>No dispersion and no coupling at ID locations with many skew quads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540" y="1800108"/>
                <a:ext cx="7355160" cy="2242053"/>
              </a:xfrm>
              <a:blipFill>
                <a:blip r:embed="rId2"/>
                <a:stretch>
                  <a:fillRect t="-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173311" y="4211586"/>
            <a:ext cx="8960040" cy="157176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1904" y="3842254"/>
            <a:ext cx="313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Vertical dispersion (1/3 of ring) 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6948264" y="5817186"/>
            <a:ext cx="1975048" cy="62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spc="-1" dirty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h</a:t>
            </a:r>
            <a:r>
              <a:rPr lang="de-DE" sz="1600" b="0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@ all </a:t>
            </a:r>
            <a:r>
              <a:rPr lang="de-DE" sz="16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elements</a:t>
            </a:r>
            <a:endParaRPr lang="de-DE" sz="16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spc="-1" dirty="0">
                <a:solidFill>
                  <a:srgbClr val="FF66FF"/>
                </a:solidFill>
                <a:latin typeface="Symbol" panose="05050102010706020507" pitchFamily="18" charset="2"/>
                <a:ea typeface="DejaVu Sans"/>
              </a:rPr>
              <a:t>h</a:t>
            </a:r>
            <a:r>
              <a:rPr lang="de-DE" sz="1600" b="0" strike="noStrike" spc="-1" dirty="0" smtClean="0">
                <a:solidFill>
                  <a:srgbClr val="FF66FF"/>
                </a:solidFill>
                <a:latin typeface="Arial"/>
                <a:ea typeface="DejaVu Sans"/>
              </a:rPr>
              <a:t> </a:t>
            </a:r>
            <a:r>
              <a:rPr lang="de-DE" sz="1600" b="0" strike="noStrike" spc="-1" dirty="0">
                <a:solidFill>
                  <a:srgbClr val="FF66FF"/>
                </a:solidFill>
                <a:latin typeface="Arial"/>
                <a:ea typeface="DejaVu Sans"/>
              </a:rPr>
              <a:t>@ BPMs</a:t>
            </a:r>
            <a:endParaRPr lang="de-DE" sz="1600" b="0" strike="noStrike" spc="-1" dirty="0">
              <a:solidFill>
                <a:srgbClr val="FF66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Superbend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integration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8896865" cy="1615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9250"/>
            <a:ext cx="8926759" cy="1473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72" y="4061942"/>
            <a:ext cx="4453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Field profiles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1.35 T PM, 2.1 T PM, 3.5 T SC, 5.0 T SC</a:t>
            </a:r>
            <a:endParaRPr lang="en-US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237691" y="2226524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sym typeface="Symbol" panose="05050102010706020507" pitchFamily="18" charset="2"/>
              </a:rPr>
              <a:t>                                   </a:t>
            </a:r>
            <a:r>
              <a:rPr lang="de-CH" smtClean="0">
                <a:solidFill>
                  <a:srgbClr val="FF0000"/>
                </a:solidFill>
                <a:sym typeface="Symbol" panose="05050102010706020507" pitchFamily="18" charset="2"/>
              </a:rPr>
              <a:t>                   </a:t>
            </a:r>
            <a:r>
              <a:rPr lang="de-CH" dirty="0" smtClean="0">
                <a:solidFill>
                  <a:srgbClr val="FF0000"/>
                </a:solidFill>
                <a:sym typeface="Symbol" panose="05050102010706020507" pitchFamily="18" charset="2"/>
              </a:rPr>
              <a:t>                                    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4454" y="2208944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VB-SB-VB</a:t>
            </a:r>
            <a:endParaRPr lang="de-CH" sz="1600"/>
          </a:p>
        </p:txBody>
      </p:sp>
      <p:sp>
        <p:nvSpPr>
          <p:cNvPr id="20" name="TextBox 19"/>
          <p:cNvSpPr txBox="1"/>
          <p:nvPr/>
        </p:nvSpPr>
        <p:spPr>
          <a:xfrm>
            <a:off x="5905927" y="2207232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VB-BN-VB</a:t>
            </a:r>
            <a:endParaRPr lang="de-CH" sz="160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40" y="3082247"/>
            <a:ext cx="713751" cy="32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34079" y="4975762"/>
            <a:ext cx="6670481" cy="15002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45312" y="3948177"/>
            <a:ext cx="3013967" cy="280076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Optics matching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h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/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2×5</a:t>
            </a:r>
            <a:r>
              <a:rPr lang="en-US" dirty="0" smtClean="0"/>
              <a:t> tuning quads 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dirty="0" smtClean="0"/>
              <a:t>)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inside </a:t>
            </a:r>
            <a:r>
              <a:rPr lang="en-US" dirty="0" err="1" smtClean="0">
                <a:cs typeface="Times New Roman" panose="02020603050405020304" pitchFamily="18" charset="0"/>
              </a:rPr>
              <a:t>octupoles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n</a:t>
            </a:r>
            <a:r>
              <a:rPr lang="en-US" dirty="0" smtClean="0">
                <a:cs typeface="Times New Roman" panose="02020603050405020304" pitchFamily="18" charset="0"/>
              </a:rPr>
              <a:t>oticeable perturbation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     of cell periodicity.</a:t>
            </a:r>
          </a:p>
          <a:p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 careful tuning of [VB-SB-VB]</a:t>
            </a:r>
            <a:b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    unit (work in progress)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and status of components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</a:t>
            </a:r>
          </a:p>
          <a:p>
            <a:pPr lvl="1"/>
            <a:r>
              <a:rPr lang="en-US" dirty="0" smtClean="0"/>
              <a:t>Permanent magnet : Unit cell dipoles, combined function magnets and </a:t>
            </a:r>
            <a:r>
              <a:rPr lang="en-US" dirty="0" err="1" smtClean="0"/>
              <a:t>Superbend</a:t>
            </a:r>
            <a:r>
              <a:rPr lang="en-US" dirty="0"/>
              <a:t> </a:t>
            </a:r>
            <a:r>
              <a:rPr lang="en-US" dirty="0" smtClean="0"/>
              <a:t>(2.1 T peak)</a:t>
            </a:r>
          </a:p>
          <a:p>
            <a:pPr lvl="1"/>
            <a:r>
              <a:rPr lang="en-US" dirty="0" smtClean="0"/>
              <a:t>Electromagnet: Dipole correctors, Quadrupoles, </a:t>
            </a:r>
            <a:r>
              <a:rPr lang="en-US" dirty="0" err="1" smtClean="0"/>
              <a:t>Sextupoles</a:t>
            </a:r>
            <a:r>
              <a:rPr lang="en-US" dirty="0" smtClean="0"/>
              <a:t> and </a:t>
            </a:r>
            <a:r>
              <a:rPr lang="en-US" dirty="0" err="1" smtClean="0"/>
              <a:t>Octupoles</a:t>
            </a:r>
            <a:endParaRPr lang="en-US" dirty="0" smtClean="0"/>
          </a:p>
          <a:p>
            <a:pPr lvl="1"/>
            <a:r>
              <a:rPr lang="en-US" dirty="0" smtClean="0"/>
              <a:t>Additional windings at </a:t>
            </a:r>
            <a:r>
              <a:rPr lang="en-US" dirty="0" err="1"/>
              <a:t>O</a:t>
            </a:r>
            <a:r>
              <a:rPr lang="en-US" dirty="0" err="1" smtClean="0"/>
              <a:t>ctupoles</a:t>
            </a:r>
            <a:r>
              <a:rPr lang="en-US" dirty="0" smtClean="0"/>
              <a:t> as Quadrupole correctors and Skew quadrupoles</a:t>
            </a:r>
          </a:p>
          <a:p>
            <a:pPr lvl="1"/>
            <a:r>
              <a:rPr lang="en-US" dirty="0" smtClean="0"/>
              <a:t>Superconducting magnet: </a:t>
            </a:r>
            <a:r>
              <a:rPr lang="en-US" dirty="0" err="1" smtClean="0"/>
              <a:t>Superbends</a:t>
            </a:r>
            <a:r>
              <a:rPr lang="en-US" dirty="0"/>
              <a:t> </a:t>
            </a:r>
            <a:r>
              <a:rPr lang="en-US" dirty="0" smtClean="0"/>
              <a:t>(3.5 and 5 T peak) </a:t>
            </a:r>
          </a:p>
          <a:p>
            <a:pPr lvl="1"/>
            <a:r>
              <a:rPr lang="en-US" dirty="0" smtClean="0"/>
              <a:t>Status </a:t>
            </a:r>
          </a:p>
          <a:p>
            <a:pPr lvl="2"/>
            <a:r>
              <a:rPr lang="en-US" dirty="0" smtClean="0"/>
              <a:t>Magnet design almost completed / under finalization (taking into account cross-talk)</a:t>
            </a:r>
          </a:p>
          <a:p>
            <a:pPr lvl="2"/>
            <a:r>
              <a:rPr lang="en-US" dirty="0" smtClean="0"/>
              <a:t>Proto-typing on-going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status of components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41438"/>
            <a:ext cx="7921500" cy="4679951"/>
          </a:xfrm>
        </p:spPr>
        <p:txBody>
          <a:bodyPr>
            <a:normAutofit/>
          </a:bodyPr>
          <a:lstStyle/>
          <a:p>
            <a:r>
              <a:rPr lang="en-US" dirty="0" smtClean="0"/>
              <a:t>RF system</a:t>
            </a:r>
          </a:p>
          <a:p>
            <a:pPr lvl="1"/>
            <a:r>
              <a:rPr lang="en-US" dirty="0" smtClean="0"/>
              <a:t>New Main 500 MHz RF system </a:t>
            </a:r>
          </a:p>
          <a:p>
            <a:pPr lvl="2"/>
            <a:r>
              <a:rPr lang="en-US" dirty="0" smtClean="0"/>
              <a:t>4 stations to meet the power requirement, 276 (Lattice) + 85 (IDs) kW</a:t>
            </a:r>
          </a:p>
          <a:p>
            <a:pPr lvl="2"/>
            <a:r>
              <a:rPr lang="en-US" dirty="0" smtClean="0"/>
              <a:t>Various options under consideration from house-made to commercial products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3HC</a:t>
            </a:r>
          </a:p>
          <a:p>
            <a:pPr lvl="2"/>
            <a:r>
              <a:rPr lang="en-US" dirty="0" smtClean="0"/>
              <a:t>Re-use SLS superconducting cavity with some upgrade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Amplifiers</a:t>
            </a:r>
          </a:p>
          <a:p>
            <a:pPr lvl="2"/>
            <a:r>
              <a:rPr lang="en-US" dirty="0" smtClean="0"/>
              <a:t>Solid state amplifier –</a:t>
            </a:r>
            <a:r>
              <a:rPr lang="en-US" dirty="0"/>
              <a:t> </a:t>
            </a:r>
            <a:r>
              <a:rPr lang="en-US" dirty="0" smtClean="0"/>
              <a:t>Higher initial cost but lower operation cost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Low level RF</a:t>
            </a:r>
          </a:p>
          <a:p>
            <a:pPr lvl="2"/>
            <a:r>
              <a:rPr lang="en-US" dirty="0" smtClean="0"/>
              <a:t>New digital system, In-house development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On 16. March the Swiss government closed the borders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External users could not perform experiments at PSI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/>
              <a:t>PROSCAN </a:t>
            </a:r>
            <a:r>
              <a:rPr lang="en-GB" sz="2000" dirty="0" smtClean="0"/>
              <a:t>(proton therapy) and SLS </a:t>
            </a:r>
            <a:r>
              <a:rPr lang="en-GB" sz="2000" dirty="0"/>
              <a:t>had </a:t>
            </a:r>
            <a:r>
              <a:rPr lang="en-GB" sz="2000" dirty="0" smtClean="0"/>
              <a:t>to continue operation:</a:t>
            </a:r>
          </a:p>
          <a:p>
            <a:pPr lvl="1"/>
            <a:r>
              <a:rPr lang="en-GB" sz="2000" dirty="0" smtClean="0"/>
              <a:t>Patient treatment in tumour therapy could not stop</a:t>
            </a:r>
          </a:p>
          <a:p>
            <a:pPr lvl="1"/>
            <a:r>
              <a:rPr lang="en-GB" sz="2000" dirty="0" smtClean="0"/>
              <a:t>SLS asked special call for COVID-19 research experiments</a:t>
            </a:r>
          </a:p>
          <a:p>
            <a:pPr lvl="1"/>
            <a:r>
              <a:rPr lang="en-GB" sz="2000" dirty="0" smtClean="0"/>
              <a:t>No external users -&gt; no demand for seven-day-operation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dirty="0" smtClean="0"/>
              <a:t>SLS switch to five-day-operation (Mid of March to end of May):</a:t>
            </a:r>
          </a:p>
          <a:p>
            <a:pPr lvl="1"/>
            <a:r>
              <a:rPr lang="en-GB" sz="2000" dirty="0" smtClean="0"/>
              <a:t>Monday 7am start-up, 9:00 to 15:00 warm-up 400 mA</a:t>
            </a:r>
          </a:p>
          <a:p>
            <a:pPr lvl="1"/>
            <a:r>
              <a:rPr lang="en-GB" sz="2000" dirty="0" smtClean="0"/>
              <a:t>Monday 15:00 to Tuesday 15:00 beamline set-up</a:t>
            </a:r>
          </a:p>
          <a:p>
            <a:pPr lvl="1"/>
            <a:r>
              <a:rPr lang="en-GB" sz="2000" dirty="0" smtClean="0"/>
              <a:t>Tuesday 15:00 to Saturday 5:00 user </a:t>
            </a:r>
            <a:r>
              <a:rPr lang="en-US" sz="2000" dirty="0" smtClean="0"/>
              <a:t>operation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Worked very well: stable beam, happy users.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crisis at the SLS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018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status of components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31" y="1451956"/>
            <a:ext cx="8229600" cy="2980927"/>
          </a:xfrm>
        </p:spPr>
        <p:txBody>
          <a:bodyPr>
            <a:normAutofit/>
          </a:bodyPr>
          <a:lstStyle/>
          <a:p>
            <a:r>
              <a:rPr lang="en-US" dirty="0" smtClean="0"/>
              <a:t>Vacuum chamber</a:t>
            </a:r>
          </a:p>
          <a:p>
            <a:pPr lvl="1"/>
            <a:r>
              <a:rPr lang="en-US" dirty="0" smtClean="0"/>
              <a:t>Octagonal cross section, equivalent diameter 18 mm</a:t>
            </a:r>
          </a:p>
          <a:p>
            <a:pPr lvl="1"/>
            <a:r>
              <a:rPr lang="en-US" dirty="0" smtClean="0"/>
              <a:t>Copper + NEG coating (Coating at PSI)</a:t>
            </a:r>
          </a:p>
          <a:p>
            <a:pPr lvl="1"/>
            <a:r>
              <a:rPr lang="en-US" kern="1000" spc="30" dirty="0">
                <a:cs typeface="Franklin Gothic Book"/>
              </a:rPr>
              <a:t>10</a:t>
            </a:r>
            <a:r>
              <a:rPr lang="en-US" kern="1000" spc="30" baseline="30000" dirty="0">
                <a:cs typeface="Franklin Gothic Book"/>
              </a:rPr>
              <a:t>-9</a:t>
            </a:r>
            <a:r>
              <a:rPr lang="en-US" kern="1000" spc="30" dirty="0">
                <a:cs typeface="Franklin Gothic Book"/>
              </a:rPr>
              <a:t> mbar (CO equivalent) after 100 </a:t>
            </a:r>
            <a:r>
              <a:rPr lang="en-US" kern="1000" spc="30" dirty="0" err="1">
                <a:cs typeface="Franklin Gothic Book"/>
              </a:rPr>
              <a:t>A.h</a:t>
            </a:r>
            <a:endParaRPr lang="en-US" kern="1000" spc="30" dirty="0">
              <a:cs typeface="Franklin Gothic Book"/>
            </a:endParaRPr>
          </a:p>
          <a:p>
            <a:pPr lvl="1"/>
            <a:r>
              <a:rPr lang="en-US" kern="1000" spc="30" dirty="0">
                <a:cs typeface="Franklin Gothic Book"/>
              </a:rPr>
              <a:t>Activation of </a:t>
            </a:r>
            <a:r>
              <a:rPr lang="en-US" kern="1000" spc="30" dirty="0" smtClean="0">
                <a:cs typeface="Franklin Gothic Book"/>
              </a:rPr>
              <a:t>17 </a:t>
            </a:r>
            <a:r>
              <a:rPr lang="en-US" kern="1000" spc="30" dirty="0">
                <a:cs typeface="Franklin Gothic Book"/>
              </a:rPr>
              <a:t>m long sector outside </a:t>
            </a:r>
            <a:r>
              <a:rPr lang="en-US" kern="1000" spc="30" dirty="0" smtClean="0">
                <a:cs typeface="Franklin Gothic Book"/>
              </a:rPr>
              <a:t>tunnel and </a:t>
            </a:r>
            <a:r>
              <a:rPr lang="en-US" kern="1000" spc="30" dirty="0">
                <a:cs typeface="Franklin Gothic Book"/>
              </a:rPr>
              <a:t>transport </a:t>
            </a:r>
            <a:r>
              <a:rPr lang="en-US" kern="1000" spc="30" dirty="0" smtClean="0">
                <a:cs typeface="Franklin Gothic Book"/>
              </a:rPr>
              <a:t>into the tunnel, keeping vacuum</a:t>
            </a:r>
          </a:p>
          <a:p>
            <a:pPr lvl="1"/>
            <a:r>
              <a:rPr lang="en-US" kern="1000" spc="30" dirty="0" smtClean="0">
                <a:cs typeface="Franklin Gothic Book"/>
              </a:rPr>
              <a:t>Newly designed crotch absorber: 80 W/mm</a:t>
            </a:r>
            <a:r>
              <a:rPr lang="en-US" kern="1000" spc="30" baseline="30000" dirty="0" smtClean="0">
                <a:cs typeface="Franklin Gothic Book"/>
              </a:rPr>
              <a:t>2</a:t>
            </a:r>
            <a:r>
              <a:rPr lang="en-US" kern="1000" spc="30" dirty="0" smtClean="0">
                <a:cs typeface="Franklin Gothic Book"/>
              </a:rPr>
              <a:t> </a:t>
            </a:r>
            <a:r>
              <a:rPr lang="en-US" kern="1000" spc="30" dirty="0" smtClean="0">
                <a:ea typeface="SimSun"/>
                <a:cs typeface="Franklin Gothic Book"/>
              </a:rPr>
              <a:t>→ 30 W/mm</a:t>
            </a:r>
            <a:r>
              <a:rPr lang="en-US" kern="1000" spc="30" baseline="30000" dirty="0" smtClean="0">
                <a:ea typeface="SimSun"/>
                <a:cs typeface="Franklin Gothic Book"/>
              </a:rPr>
              <a:t>2</a:t>
            </a:r>
            <a:r>
              <a:rPr lang="en-US" kern="1000" spc="30" dirty="0" smtClean="0">
                <a:cs typeface="Franklin Gothic Book"/>
              </a:rPr>
              <a:t> </a:t>
            </a:r>
          </a:p>
          <a:p>
            <a:pPr lvl="1"/>
            <a:endParaRPr lang="en-US" kern="1000" spc="30" dirty="0">
              <a:cs typeface="Franklin Gothic Book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424415"/>
            <a:ext cx="3600966" cy="1279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4581128"/>
            <a:ext cx="113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SLS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SLS2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and status of components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BPM</a:t>
            </a:r>
          </a:p>
          <a:p>
            <a:pPr lvl="1"/>
            <a:r>
              <a:rPr lang="en-US" dirty="0" smtClean="0"/>
              <a:t>Orbit mode resolution spec: &lt;50 nm </a:t>
            </a:r>
            <a:r>
              <a:rPr lang="en-US" dirty="0" err="1" smtClean="0"/>
              <a:t>rms</a:t>
            </a:r>
            <a:endParaRPr lang="en-US" dirty="0" smtClean="0"/>
          </a:p>
          <a:p>
            <a:pPr lvl="1"/>
            <a:r>
              <a:rPr lang="en-US" dirty="0" smtClean="0"/>
              <a:t>SLS BPM upgrade on-going</a:t>
            </a:r>
          </a:p>
          <a:p>
            <a:pPr lvl="2"/>
            <a:r>
              <a:rPr lang="en-US" b="1" dirty="0" smtClean="0"/>
              <a:t>New system will be used in SLS</a:t>
            </a:r>
            <a:r>
              <a:rPr lang="en-US" dirty="0" smtClean="0"/>
              <a:t> (except for BPM pickups)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System test at SLS will reduce SLS2 commissioning time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SLS2 BPM pickup: design completed and under prototyping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status of components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8229600" cy="2476872"/>
          </a:xfrm>
        </p:spPr>
        <p:txBody>
          <a:bodyPr>
            <a:normAutofit/>
          </a:bodyPr>
          <a:lstStyle/>
          <a:p>
            <a:r>
              <a:rPr lang="en-US" dirty="0" smtClean="0"/>
              <a:t>Girder</a:t>
            </a:r>
          </a:p>
          <a:p>
            <a:pPr lvl="1"/>
            <a:r>
              <a:rPr lang="en-US" dirty="0" smtClean="0"/>
              <a:t>Lowest </a:t>
            </a:r>
            <a:r>
              <a:rPr lang="en-US" dirty="0" err="1" smtClean="0"/>
              <a:t>eigen</a:t>
            </a:r>
            <a:r>
              <a:rPr lang="en-US" dirty="0" smtClean="0"/>
              <a:t>-frequency spec: &gt;50 Hz</a:t>
            </a:r>
          </a:p>
          <a:p>
            <a:pPr lvl="1"/>
            <a:r>
              <a:rPr lang="en-US" dirty="0" smtClean="0"/>
              <a:t>4 girder + 1 center plinth per arc</a:t>
            </a:r>
          </a:p>
          <a:p>
            <a:pPr lvl="1"/>
            <a:r>
              <a:rPr lang="en-US" dirty="0" smtClean="0"/>
              <a:t>Remotely movable girder as in SLS</a:t>
            </a:r>
          </a:p>
          <a:p>
            <a:pPr lvl="1"/>
            <a:r>
              <a:rPr lang="en-US" dirty="0" smtClean="0"/>
              <a:t>Design completed and under prototyping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7342782" cy="2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0BF-014C-4897-971B-6FFBBFA2F81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078240"/>
            <a:ext cx="7742237" cy="43379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Adapted</a:t>
            </a:r>
            <a:r>
              <a:rPr lang="de-DE" dirty="0" smtClean="0"/>
              <a:t> SLS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COVID-19 </a:t>
            </a:r>
            <a:r>
              <a:rPr lang="de-DE" dirty="0" err="1" smtClean="0"/>
              <a:t>crisis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042990" y="5794764"/>
            <a:ext cx="774223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000" kern="1000" spc="30" dirty="0" smtClean="0">
                <a:latin typeface="+mn-lt"/>
                <a:cs typeface="Franklin Gothic Book"/>
              </a:rPr>
              <a:t>Total </a:t>
            </a:r>
            <a:r>
              <a:rPr lang="de-DE" sz="2000" kern="1000" spc="30" dirty="0" err="1" smtClean="0">
                <a:latin typeface="+mn-lt"/>
                <a:cs typeface="Franklin Gothic Book"/>
              </a:rPr>
              <a:t>user</a:t>
            </a:r>
            <a:r>
              <a:rPr lang="de-DE" sz="2000" kern="1000" spc="30" dirty="0" smtClean="0">
                <a:latin typeface="+mn-lt"/>
                <a:cs typeface="Franklin Gothic Book"/>
              </a:rPr>
              <a:t> </a:t>
            </a:r>
            <a:r>
              <a:rPr lang="de-DE" sz="2000" kern="1000" spc="30" dirty="0" err="1" smtClean="0">
                <a:latin typeface="+mn-lt"/>
                <a:cs typeface="Franklin Gothic Book"/>
              </a:rPr>
              <a:t>operation</a:t>
            </a:r>
            <a:r>
              <a:rPr lang="de-DE" sz="2000" kern="1000" spc="30" dirty="0" smtClean="0">
                <a:latin typeface="+mn-lt"/>
                <a:cs typeface="Franklin Gothic Book"/>
              </a:rPr>
              <a:t> in 2020 will </a:t>
            </a:r>
            <a:r>
              <a:rPr lang="de-DE" sz="2000" kern="1000" spc="30" dirty="0" err="1" smtClean="0">
                <a:latin typeface="+mn-lt"/>
                <a:cs typeface="Franklin Gothic Book"/>
              </a:rPr>
              <a:t>be</a:t>
            </a:r>
            <a:r>
              <a:rPr lang="de-DE" sz="2000" kern="1000" spc="30" dirty="0" smtClean="0">
                <a:latin typeface="+mn-lt"/>
                <a:cs typeface="Franklin Gothic Book"/>
              </a:rPr>
              <a:t> </a:t>
            </a:r>
            <a:r>
              <a:rPr lang="de-DE" sz="2000" kern="1000" spc="30" dirty="0" err="1" smtClean="0">
                <a:latin typeface="+mn-lt"/>
                <a:cs typeface="Franklin Gothic Book"/>
              </a:rPr>
              <a:t>reduced</a:t>
            </a:r>
            <a:r>
              <a:rPr lang="de-DE" sz="2000" kern="1000" spc="30" dirty="0" smtClean="0">
                <a:latin typeface="+mn-lt"/>
                <a:cs typeface="Franklin Gothic Book"/>
              </a:rPr>
              <a:t> </a:t>
            </a:r>
            <a:r>
              <a:rPr lang="de-DE" sz="2000" kern="1000" spc="30" dirty="0" err="1" smtClean="0">
                <a:latin typeface="+mn-lt"/>
                <a:cs typeface="Franklin Gothic Book"/>
              </a:rPr>
              <a:t>from</a:t>
            </a:r>
            <a:r>
              <a:rPr lang="de-DE" sz="2000" kern="1000" spc="30" dirty="0" smtClean="0">
                <a:latin typeface="+mn-lt"/>
                <a:cs typeface="Franklin Gothic Book"/>
              </a:rPr>
              <a:t> 5000 h </a:t>
            </a:r>
            <a:r>
              <a:rPr lang="de-DE" sz="2000" kern="1000" spc="30" dirty="0" err="1" smtClean="0">
                <a:latin typeface="+mn-lt"/>
                <a:cs typeface="Franklin Gothic Book"/>
              </a:rPr>
              <a:t>to</a:t>
            </a:r>
            <a:r>
              <a:rPr lang="de-DE" sz="2000" kern="1000" spc="30" dirty="0" smtClean="0">
                <a:latin typeface="+mn-lt"/>
                <a:cs typeface="Franklin Gothic Book"/>
              </a:rPr>
              <a:t> 4672 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kern="1000" spc="30" dirty="0" smtClean="0">
                <a:latin typeface="+mn-lt"/>
                <a:cs typeface="Franklin Gothic Book"/>
              </a:rPr>
              <a:t>	Covid-19 only caused operational changes for 2.5 month</a:t>
            </a:r>
          </a:p>
        </p:txBody>
      </p:sp>
    </p:spTree>
    <p:extLst>
      <p:ext uri="{BB962C8B-B14F-4D97-AF65-F5344CB8AC3E}">
        <p14:creationId xmlns:p14="http://schemas.microsoft.com/office/powerpoint/2010/main" val="987658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 Operation Statistics (up to 7. Dec. 2020)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0" y="980728"/>
            <a:ext cx="8244000" cy="4748012"/>
          </a:xfrm>
        </p:spPr>
      </p:pic>
      <p:sp>
        <p:nvSpPr>
          <p:cNvPr id="6" name="TextBox 5"/>
          <p:cNvSpPr txBox="1"/>
          <p:nvPr/>
        </p:nvSpPr>
        <p:spPr>
          <a:xfrm>
            <a:off x="742406" y="5909368"/>
            <a:ext cx="8294089" cy="6879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Overall 2020 was still a good year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smtClean="0">
                <a:latin typeface="+mn-lt"/>
                <a:cs typeface="Franklin Gothic Book"/>
              </a:rPr>
              <a:t>Dominating event: 30 h outage (&gt;30%) from Linac RF, consequence of broken window</a:t>
            </a:r>
          </a:p>
        </p:txBody>
      </p:sp>
    </p:spTree>
    <p:extLst>
      <p:ext uri="{BB962C8B-B14F-4D97-AF65-F5344CB8AC3E}">
        <p14:creationId xmlns:p14="http://schemas.microsoft.com/office/powerpoint/2010/main" val="738893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367858"/>
            <a:ext cx="7742237" cy="46271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outages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72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noProof="0" dirty="0" smtClean="0"/>
              <a:t>Modest number of proposals</a:t>
            </a:r>
          </a:p>
          <a:p>
            <a:pPr lvl="1"/>
            <a:r>
              <a:rPr lang="en-GB" sz="2000" dirty="0" smtClean="0"/>
              <a:t>16 accepted proposals as of mid November</a:t>
            </a:r>
          </a:p>
          <a:p>
            <a:pPr lvl="1"/>
            <a:r>
              <a:rPr lang="en-GB" sz="2000" dirty="0" smtClean="0"/>
              <a:t>50% within protein crystallography</a:t>
            </a:r>
          </a:p>
          <a:p>
            <a:pPr marL="177800" lvl="1" indent="0">
              <a:buNone/>
            </a:pPr>
            <a:endParaRPr lang="en-GB" sz="2000" dirty="0" smtClean="0"/>
          </a:p>
          <a:p>
            <a:pPr lvl="1"/>
            <a:endParaRPr lang="en-GB" sz="2000" noProof="0" dirty="0"/>
          </a:p>
          <a:p>
            <a:pPr lvl="1"/>
            <a:endParaRPr lang="en-GB" sz="2000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riority covid-19 call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1026" name="table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388299" cy="27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551967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i="1" kern="1000" spc="30" dirty="0" smtClean="0">
                <a:latin typeface="+mn-lt"/>
                <a:cs typeface="Franklin Gothic Book"/>
              </a:rPr>
              <a:t>Courtesy of Oliver Bunk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287" y="3068960"/>
            <a:ext cx="4609897" cy="1618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617222"/>
            <a:ext cx="1514475" cy="47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6906" y="482099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latin typeface="+mn-lt"/>
                <a:cs typeface="Franklin Gothic Book"/>
              </a:rPr>
              <a:t>Using the PXI beam line</a:t>
            </a:r>
            <a:br>
              <a:rPr lang="en-US" kern="1000" spc="30" dirty="0" smtClean="0">
                <a:latin typeface="+mn-lt"/>
                <a:cs typeface="Franklin Gothic Book"/>
              </a:rPr>
            </a:br>
            <a:r>
              <a:rPr lang="en-US" dirty="0">
                <a:hlinkClick r:id="rId6"/>
              </a:rPr>
              <a:t>https://doi.org/10.1038/s41586-020-2601-5</a:t>
            </a:r>
            <a:endParaRPr lang="en-US" kern="1000" spc="30" dirty="0"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06318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noProof="0" dirty="0" smtClean="0"/>
              <a:t>Remote user operation has caused </a:t>
            </a:r>
            <a:r>
              <a:rPr lang="en-GB" sz="2000" noProof="0" dirty="0" err="1" smtClean="0"/>
              <a:t>logis</a:t>
            </a:r>
            <a:r>
              <a:rPr lang="en-GB" sz="2000" dirty="0" smtClean="0"/>
              <a:t>tic problems</a:t>
            </a:r>
          </a:p>
          <a:p>
            <a:pPr lvl="1"/>
            <a:r>
              <a:rPr lang="en-GB" sz="2000" noProof="0" dirty="0" smtClean="0"/>
              <a:t>Overwhelming number of packages received and sent. </a:t>
            </a:r>
          </a:p>
          <a:p>
            <a:pPr lvl="1"/>
            <a:r>
              <a:rPr lang="en-GB" sz="2000" dirty="0" smtClean="0"/>
              <a:t>Non-trivial customs procedures, extensive paperwork etc…</a:t>
            </a:r>
            <a:endParaRPr lang="en-GB" sz="2000" noProof="0" dirty="0" smtClean="0"/>
          </a:p>
          <a:p>
            <a:pPr lvl="1"/>
            <a:r>
              <a:rPr lang="en-GB" sz="2000" dirty="0" smtClean="0"/>
              <a:t>No common logistic handling </a:t>
            </a:r>
            <a:br>
              <a:rPr lang="en-GB" sz="2000" dirty="0" smtClean="0"/>
            </a:br>
            <a:r>
              <a:rPr lang="en-GB" sz="2000" dirty="0" smtClean="0">
                <a:sym typeface="Wingdings" panose="05000000000000000000" pitchFamily="2" charset="2"/>
              </a:rPr>
              <a:t> beamline groups must hold the extra work load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Large fraction of experiments expected to be remote even post-</a:t>
            </a:r>
            <a:r>
              <a:rPr lang="en-GB" sz="2000" dirty="0" err="1" smtClean="0">
                <a:sym typeface="Wingdings" panose="05000000000000000000" pitchFamily="2" charset="2"/>
              </a:rPr>
              <a:t>covid</a:t>
            </a:r>
            <a:endParaRPr lang="en-GB" sz="2000" dirty="0" smtClean="0">
              <a:sym typeface="Wingdings" panose="05000000000000000000" pitchFamily="2" charset="2"/>
            </a:endParaRPr>
          </a:p>
          <a:p>
            <a:endParaRPr lang="en-GB" sz="2000" noProof="0" dirty="0" smtClean="0"/>
          </a:p>
          <a:p>
            <a:r>
              <a:rPr lang="en-GB" sz="2000" noProof="0" dirty="0" smtClean="0"/>
              <a:t>Solution </a:t>
            </a:r>
            <a:r>
              <a:rPr lang="en-GB" sz="2000" dirty="0" smtClean="0"/>
              <a:t>must</a:t>
            </a:r>
            <a:r>
              <a:rPr lang="en-GB" sz="2000" b="1" dirty="0" smtClean="0"/>
              <a:t> </a:t>
            </a:r>
            <a:r>
              <a:rPr lang="en-GB" sz="2000" noProof="0" dirty="0" smtClean="0"/>
              <a:t>be found!</a:t>
            </a:r>
            <a:endParaRPr lang="en-GB" sz="2000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with remote users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2051" name="Picture 1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08122"/>
            <a:ext cx="4949308" cy="30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1694" y="63023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500" i="1" kern="1000" spc="30" dirty="0" smtClean="0">
                <a:latin typeface="+mn-lt"/>
                <a:cs typeface="Franklin Gothic Book"/>
              </a:rPr>
              <a:t>Courtesy of Oliver Bunk</a:t>
            </a:r>
          </a:p>
        </p:txBody>
      </p:sp>
    </p:spTree>
    <p:extLst>
      <p:ext uri="{BB962C8B-B14F-4D97-AF65-F5344CB8AC3E}">
        <p14:creationId xmlns:p14="http://schemas.microsoft.com/office/powerpoint/2010/main" val="2055244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9"/>
                <a:ext cx="7742237" cy="2807642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The booster synchrotron performance has been under scrutiny as preparation for SLS 2.0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 smtClean="0"/>
                  <a:t>No studies since initial commissioning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5 out of 54 BPMs working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 smtClean="0"/>
                  <a:t>Little knowledge of orbit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 smtClean="0"/>
                  <a:t>Orbit correction only performed at injection</a:t>
                </a:r>
              </a:p>
              <a:p>
                <a:pPr lvl="1">
                  <a:spcAft>
                    <a:spcPts val="600"/>
                  </a:spcAft>
                </a:pPr>
                <a:endParaRPr lang="en-US" sz="2000" dirty="0"/>
              </a:p>
              <a:p>
                <a:pPr lvl="1">
                  <a:spcAft>
                    <a:spcPts val="600"/>
                  </a:spcAft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9"/>
                <a:ext cx="7742237" cy="2807642"/>
              </a:xfrm>
              <a:blipFill>
                <a:blip r:embed="rId2"/>
                <a:stretch>
                  <a:fillRect l="-1890" t="-2386" b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Injector revamp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023743" y="4672635"/>
            <a:ext cx="4252263" cy="4679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 smtClean="0"/>
              <a:t>Vertical orbit offsets in </a:t>
            </a:r>
            <a:r>
              <a:rPr lang="en-US" sz="2000" dirty="0" err="1" smtClean="0"/>
              <a:t>sextupoles</a:t>
            </a:r>
            <a:r>
              <a:rPr lang="en-US" sz="2000" dirty="0" smtClean="0"/>
              <a:t> create skew quadrupole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18 regular </a:t>
            </a:r>
            <a:r>
              <a:rPr lang="en-US" sz="2000" dirty="0" err="1" smtClean="0"/>
              <a:t>sextupoles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93 dipoles with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gradients</a:t>
            </a:r>
          </a:p>
          <a:p>
            <a:pPr marL="177800" lvl="1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 smtClean="0"/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5943165" y="5050486"/>
                <a:ext cx="2843807" cy="792087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780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marR="0" indent="-1841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spc="0" baseline="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3pPr>
                <a:lvl4pPr marL="71755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4pPr>
                <a:lvl5pPr marL="89535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5pPr>
                <a:lvl6pPr marL="1074738" indent="-179388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257300" indent="-182563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1436688" indent="-179388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1614488" indent="-17780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177800" lvl="1" indent="0">
                  <a:spcAft>
                    <a:spcPts val="600"/>
                  </a:spcAft>
                  <a:buNone/>
                </a:pPr>
                <a:r>
                  <a:rPr lang="en-GB" sz="2000" dirty="0" smtClean="0"/>
                  <a:t>Large </a:t>
                </a:r>
                <a:r>
                  <a:rPr lang="en-GB" sz="2000" dirty="0" err="1" smtClean="0"/>
                  <a:t>betatron</a:t>
                </a:r>
                <a:r>
                  <a:rPr lang="en-GB" sz="2000" dirty="0" smtClean="0"/>
                  <a:t> coupling </a:t>
                </a:r>
                <a:br>
                  <a:rPr lang="en-GB" sz="2000" dirty="0" smtClean="0"/>
                </a:br>
                <a:r>
                  <a:rPr lang="en-GB" sz="2000" dirty="0" smtClean="0"/>
                  <a:t>+ vertical dispersion</a:t>
                </a:r>
              </a:p>
              <a:p>
                <a:pPr marL="177800" lvl="1" indent="0">
                  <a:spcAft>
                    <a:spcPts val="600"/>
                  </a:spcAft>
                  <a:buNone/>
                </a:pPr>
                <a:r>
                  <a:rPr lang="en-GB" sz="2000" dirty="0" smtClean="0"/>
                  <a:t>=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000" dirty="0" smtClean="0"/>
                  <a:t>!</a:t>
                </a: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165" y="5050486"/>
                <a:ext cx="2843807" cy="792087"/>
              </a:xfrm>
              <a:prstGeom prst="rect">
                <a:avLst/>
              </a:prstGeom>
              <a:blipFill>
                <a:blip r:embed="rId3"/>
                <a:stretch>
                  <a:fillRect t="-8462" b="-5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015173" y="4883282"/>
            <a:ext cx="2736304" cy="1426038"/>
          </a:xfrm>
          <a:prstGeom prst="rect">
            <a:avLst/>
          </a:prstGeom>
          <a:noFill/>
          <a:ln w="38100" cap="flat" cmpd="sng" algn="ctr">
            <a:solidFill>
              <a:srgbClr val="C5000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695346" y="5292760"/>
            <a:ext cx="1008112" cy="288032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7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 PowerPoint Master english 4_3.potx" id="{5765F3A5-C807-40A8-A02D-92727387B257}" vid="{056310D9-9A79-47DB-A30C-49EEDD3FB39B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ESLS2020_EmittanceExchange</Template>
  <TotalTime>0</TotalTime>
  <Words>2167</Words>
  <Application>Microsoft Office PowerPoint</Application>
  <PresentationFormat>On-screen Show (4:3)</PresentationFormat>
  <Paragraphs>430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ＭＳ Ｐゴシック</vt:lpstr>
      <vt:lpstr>SimSun</vt:lpstr>
      <vt:lpstr>Arial</vt:lpstr>
      <vt:lpstr>Arial Narrow</vt:lpstr>
      <vt:lpstr>Calibri</vt:lpstr>
      <vt:lpstr>Cambria Math</vt:lpstr>
      <vt:lpstr>Courier New</vt:lpstr>
      <vt:lpstr>DejaVu Sans</vt:lpstr>
      <vt:lpstr>Franklin Gothic Book</vt:lpstr>
      <vt:lpstr>Georgia</vt:lpstr>
      <vt:lpstr>Rockwell</vt:lpstr>
      <vt:lpstr>Symbol</vt:lpstr>
      <vt:lpstr>Times</vt:lpstr>
      <vt:lpstr>Times New Roman</vt:lpstr>
      <vt:lpstr>Wingdings</vt:lpstr>
      <vt:lpstr>ヒラギノ角ゴ Pro W3</vt:lpstr>
      <vt:lpstr>PSI-Powerpoint-Master Calibri V2</vt:lpstr>
      <vt:lpstr>SLS status &amp; upgrade - On behalf of SLS operations and the SLS 2.0 upgrade team</vt:lpstr>
      <vt:lpstr>Content</vt:lpstr>
      <vt:lpstr>COVID-19 crisis at the SLS</vt:lpstr>
      <vt:lpstr>Adapted SLS schedule for COVID-19 crisis</vt:lpstr>
      <vt:lpstr>SLS Operation Statistics (up to 7. Dec. 2020)</vt:lpstr>
      <vt:lpstr>Number of beam outages by causes</vt:lpstr>
      <vt:lpstr>Priority covid-19 call</vt:lpstr>
      <vt:lpstr>Challenges with remote users</vt:lpstr>
      <vt:lpstr>Injector revamp</vt:lpstr>
      <vt:lpstr>Vertical beam size minimization </vt:lpstr>
      <vt:lpstr>Instability due to negative chromaticity</vt:lpstr>
      <vt:lpstr>SLS 2.0 upgrade highlights </vt:lpstr>
      <vt:lpstr>Upgrade: charge</vt:lpstr>
      <vt:lpstr>SLS 2.0 brightness: Factor 40 increase in hard X-ray required</vt:lpstr>
      <vt:lpstr>SLS 2.0 storage ring parameters</vt:lpstr>
      <vt:lpstr>Pseudo symmetry </vt:lpstr>
      <vt:lpstr>Full ring</vt:lpstr>
      <vt:lpstr>Injection:  horizontal kicker-bump =&gt; aperture sharing</vt:lpstr>
      <vt:lpstr>Dynamic aperture</vt:lpstr>
      <vt:lpstr>Beam Lifetime</vt:lpstr>
      <vt:lpstr>Upgrade status &amp; outlook</vt:lpstr>
      <vt:lpstr>Thank you for your attention!</vt:lpstr>
      <vt:lpstr>Extra slides</vt:lpstr>
      <vt:lpstr>Long straights</vt:lpstr>
      <vt:lpstr>Collective effects</vt:lpstr>
      <vt:lpstr>Closed vertical dispersion bumps in arcs</vt:lpstr>
      <vt:lpstr>Superbend integration</vt:lpstr>
      <vt:lpstr>Plan and status of components (1)</vt:lpstr>
      <vt:lpstr>Plan and status of components (2)</vt:lpstr>
      <vt:lpstr>Plan and status of components (3)</vt:lpstr>
      <vt:lpstr>Plan and status of components (4)</vt:lpstr>
      <vt:lpstr>Plan and status of components (5)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exchange in electron booster synchrotron by coupling resonance crossing</dc:title>
  <dc:creator>Kallestrup Jonas</dc:creator>
  <cp:lastModifiedBy>LEAN Philippa</cp:lastModifiedBy>
  <cp:revision>69</cp:revision>
  <cp:lastPrinted>2015-07-23T13:50:07Z</cp:lastPrinted>
  <dcterms:created xsi:type="dcterms:W3CDTF">2020-12-07T07:27:07Z</dcterms:created>
  <dcterms:modified xsi:type="dcterms:W3CDTF">2020-12-15T16:50:00Z</dcterms:modified>
</cp:coreProperties>
</file>