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86" r:id="rId3"/>
    <p:sldId id="259" r:id="rId4"/>
    <p:sldId id="285" r:id="rId5"/>
    <p:sldId id="287" r:id="rId6"/>
    <p:sldId id="289" r:id="rId7"/>
    <p:sldId id="288" r:id="rId8"/>
    <p:sldId id="292" r:id="rId9"/>
    <p:sldId id="290" r:id="rId10"/>
    <p:sldId id="291" r:id="rId11"/>
    <p:sldId id="262" r:id="rId12"/>
    <p:sldId id="293" r:id="rId13"/>
    <p:sldId id="296" r:id="rId14"/>
    <p:sldId id="294" r:id="rId15"/>
    <p:sldId id="295" r:id="rId16"/>
    <p:sldId id="279" r:id="rId17"/>
    <p:sldId id="282" r:id="rId18"/>
    <p:sldId id="284" r:id="rId19"/>
    <p:sldId id="283" r:id="rId20"/>
    <p:sldId id="263" r:id="rId21"/>
    <p:sldId id="264" r:id="rId22"/>
    <p:sldId id="297" r:id="rId23"/>
    <p:sldId id="265" r:id="rId24"/>
  </p:sldIdLst>
  <p:sldSz cx="12192000" cy="6858000"/>
  <p:notesSz cx="6797675" cy="9928225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C083E6E3-FA7D-4D7B-A595-EF9225AFEA82}" styleName="밝은 스타일 1 - 강조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5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31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135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071817A9-33EB-4E95-8A5F-6677DF8F0790}" type="datetimeFigureOut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2"/>
          </p:nvPr>
        </p:nvSpPr>
        <p:spPr>
          <a:xfrm>
            <a:off x="1" y="9430093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3"/>
          </p:nvPr>
        </p:nvSpPr>
        <p:spPr>
          <a:xfrm>
            <a:off x="3850444" y="9430093"/>
            <a:ext cx="2945659" cy="498134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9E548C20-D146-47BB-9F2F-759F4DF72E5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516102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5587" cy="498499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49915" y="1"/>
            <a:ext cx="2946674" cy="498499"/>
          </a:xfrm>
          <a:prstGeom prst="rect">
            <a:avLst/>
          </a:prstGeom>
        </p:spPr>
        <p:txBody>
          <a:bodyPr vert="horz" lIns="91433" tIns="45717" rIns="91433" bIns="45717" rtlCol="0"/>
          <a:lstStyle>
            <a:lvl1pPr algn="r">
              <a:defRPr sz="1200"/>
            </a:lvl1pPr>
          </a:lstStyle>
          <a:p>
            <a:fld id="{49E62A90-8983-41AD-A8C4-99C3D9B142E8}" type="datetimeFigureOut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33" tIns="45717" rIns="91433" bIns="45717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79333" y="4778628"/>
            <a:ext cx="5439010" cy="3909152"/>
          </a:xfrm>
          <a:prstGeom prst="rect">
            <a:avLst/>
          </a:prstGeom>
        </p:spPr>
        <p:txBody>
          <a:bodyPr vert="horz" lIns="91433" tIns="45717" rIns="91433" bIns="45717" rtlCol="0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9429728"/>
            <a:ext cx="2945587" cy="49849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49915" y="9429728"/>
            <a:ext cx="2946674" cy="498497"/>
          </a:xfrm>
          <a:prstGeom prst="rect">
            <a:avLst/>
          </a:prstGeom>
        </p:spPr>
        <p:txBody>
          <a:bodyPr vert="horz" lIns="91433" tIns="45717" rIns="91433" bIns="45717" rtlCol="0" anchor="b"/>
          <a:lstStyle>
            <a:lvl1pPr algn="r">
              <a:defRPr sz="1200"/>
            </a:lvl1pPr>
          </a:lstStyle>
          <a:p>
            <a:fld id="{C89D11C8-6896-45EC-892F-0AA3324F709B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77184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479284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625775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925463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9213256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132822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2242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860757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5888321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352042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708384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19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790537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74381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972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21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918390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22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51957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59987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006244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208644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108187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900470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76183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43627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89D11C8-6896-45EC-892F-0AA3324F709B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245127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780345" y="828851"/>
            <a:ext cx="10631311" cy="1237015"/>
          </a:xfrm>
        </p:spPr>
        <p:txBody>
          <a:bodyPr anchor="b">
            <a:normAutofit/>
          </a:bodyPr>
          <a:lstStyle>
            <a:lvl1pPr algn="l">
              <a:defRPr sz="4400" b="1"/>
            </a:lvl1pPr>
          </a:lstStyle>
          <a:p>
            <a:r>
              <a:rPr lang="ko-KR" altLang="en-US" dirty="0" smtClean="0"/>
              <a:t>마스터 제목 스타일 편집</a:t>
            </a:r>
            <a:endParaRPr lang="ko-KR" altLang="en-US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6534856" y="4403550"/>
            <a:ext cx="4876800" cy="1655762"/>
          </a:xfrm>
        </p:spPr>
        <p:txBody>
          <a:bodyPr/>
          <a:lstStyle>
            <a:lvl1pPr marL="0" indent="0" algn="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dirty="0" smtClean="0"/>
              <a:t>클릭하여 마스터 부제목 스타일 편집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A06E6-1F42-40C3-8E8D-AC7DDF3FBC36}" type="datetime1">
              <a:rPr lang="ko-KR" altLang="en-US" smtClean="0"/>
              <a:t>2019-06-20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2" y="6370841"/>
            <a:ext cx="3650300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11396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79A372-3C23-4126-8B46-CED1D93A2716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54841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953FA-8925-4157-9BD2-8980594A6F1A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7492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83823" y="293511"/>
            <a:ext cx="11424354" cy="699911"/>
          </a:xfrm>
        </p:spPr>
        <p:txBody>
          <a:bodyPr>
            <a:normAutofit/>
          </a:bodyPr>
          <a:lstStyle>
            <a:lvl1pPr>
              <a:defRPr sz="36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3" y="1260390"/>
            <a:ext cx="11424354" cy="4916574"/>
          </a:xfr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ko-KR" altLang="en-US" dirty="0" smtClean="0"/>
              <a:t>마스터 텍스트 스타일 편집</a:t>
            </a:r>
          </a:p>
          <a:p>
            <a:pPr lvl="1"/>
            <a:r>
              <a:rPr lang="ko-KR" altLang="en-US" dirty="0" smtClean="0"/>
              <a:t>둘째 수준</a:t>
            </a:r>
          </a:p>
          <a:p>
            <a:pPr lvl="2"/>
            <a:r>
              <a:rPr lang="ko-KR" altLang="en-US" dirty="0" smtClean="0"/>
              <a:t>셋째 수준</a:t>
            </a:r>
          </a:p>
          <a:p>
            <a:pPr lvl="3"/>
            <a:r>
              <a:rPr lang="ko-KR" altLang="en-US" dirty="0" smtClean="0"/>
              <a:t>넷째 수준</a:t>
            </a:r>
          </a:p>
          <a:p>
            <a:pPr lvl="4"/>
            <a:r>
              <a:rPr lang="ko-KR" altLang="en-US" dirty="0" smtClean="0"/>
              <a:t>다섯째 수준</a:t>
            </a:r>
            <a:endParaRPr lang="ko-KR" altLang="en-US" dirty="0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>
          <a:xfrm>
            <a:off x="383823" y="6356348"/>
            <a:ext cx="2743200" cy="365125"/>
          </a:xfrm>
        </p:spPr>
        <p:txBody>
          <a:bodyPr/>
          <a:lstStyle/>
          <a:p>
            <a:fld id="{D0DB8F2B-F05E-4F7D-B5AD-7D75A54AFE3D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>
          <a:xfrm>
            <a:off x="8523111" y="6356348"/>
            <a:ext cx="3285066" cy="365125"/>
          </a:xfrm>
        </p:spPr>
        <p:txBody>
          <a:bodyPr/>
          <a:lstStyle/>
          <a:p>
            <a:r>
              <a:rPr lang="en-US" altLang="ko-KR" dirty="0" smtClean="0"/>
              <a:t>IMMW21, 24-28 June 2019</a:t>
            </a:r>
            <a:endParaRPr lang="ko-KR" altLang="en-US" dirty="0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5821501" y="6356349"/>
            <a:ext cx="548998" cy="365125"/>
          </a:xfrm>
        </p:spPr>
        <p:txBody>
          <a:bodyPr/>
          <a:lstStyle>
            <a:lvl1pPr algn="ctr">
              <a:defRPr/>
            </a:lvl1pPr>
          </a:lstStyle>
          <a:p>
            <a:fld id="{3704D5B4-4561-41F1-8846-87B735FF1AA7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42" y="6370841"/>
            <a:ext cx="3650300" cy="36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4870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0075EF-11A8-480D-8222-CFD263868EAF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87223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5DA36-9501-4941-957D-46E2BC5DF412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330191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61CCBD-7091-4CF5-865A-305A5BF17E78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8622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FD865B-EC9D-45B1-AEA6-1E75020FB204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110264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408182-0EA5-4A4C-9FAF-4E043D62AD57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72315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B9CC5-4C82-49E0-8C9F-720B38396F44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55950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 편집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8E5A3B-A272-466D-855E-0DBE541E8AF9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927814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 편집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2F71BE-B0FD-4C90-A764-EA0034BFDFDD}" type="datetime1">
              <a:rPr lang="ko-KR" altLang="en-US" smtClean="0"/>
              <a:t>2019-06-19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04D5B4-4561-41F1-8846-87B735FF1AA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73461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1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altLang="ko-KR" sz="4400" b="1" dirty="0" smtClean="0"/>
              <a:t>PAL-XFEL Undulator Tuning and </a:t>
            </a:r>
            <a:br>
              <a:rPr lang="en-US" altLang="ko-KR" sz="4400" b="1" dirty="0" smtClean="0"/>
            </a:br>
            <a:r>
              <a:rPr lang="en-US" altLang="ko-KR" sz="4400" b="1" dirty="0" smtClean="0"/>
              <a:t>Off-axis Measurement</a:t>
            </a:r>
            <a:endParaRPr lang="ko-KR" altLang="en-US" sz="4400" b="1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3251200" y="4368800"/>
            <a:ext cx="8329790" cy="1916290"/>
          </a:xfrm>
        </p:spPr>
        <p:txBody>
          <a:bodyPr>
            <a:normAutofit/>
          </a:bodyPr>
          <a:lstStyle/>
          <a:p>
            <a:r>
              <a:rPr lang="en-US" altLang="ko-KR" b="1" dirty="0" err="1" smtClean="0"/>
              <a:t>Sojeong</a:t>
            </a:r>
            <a:r>
              <a:rPr lang="en-US" altLang="ko-KR" b="1" dirty="0" smtClean="0"/>
              <a:t> Lee, Jang-Hui Han </a:t>
            </a:r>
            <a:r>
              <a:rPr lang="en-US" altLang="ko-KR" b="1" dirty="0"/>
              <a:t>for Insertion Device </a:t>
            </a:r>
            <a:r>
              <a:rPr lang="en-US" altLang="ko-KR" b="1" dirty="0" smtClean="0"/>
              <a:t>Team</a:t>
            </a:r>
            <a:endParaRPr lang="en-US" altLang="ko-KR" b="1" dirty="0"/>
          </a:p>
          <a:p>
            <a:r>
              <a:rPr lang="en-US" altLang="ko-KR" b="1" dirty="0" smtClean="0"/>
              <a:t>Pohang Accelerator Laboratory</a:t>
            </a:r>
            <a:endParaRPr lang="ko-KR" altLang="en-US" b="1" dirty="0"/>
          </a:p>
          <a:p>
            <a:endParaRPr lang="en-US" altLang="ko-KR" dirty="0" smtClean="0"/>
          </a:p>
          <a:p>
            <a:r>
              <a:rPr lang="en-US" altLang="ko-KR" sz="1800" dirty="0" smtClean="0"/>
              <a:t>IMMW21 24-28 </a:t>
            </a:r>
            <a:r>
              <a:rPr lang="en-US" altLang="ko-KR" sz="1800" dirty="0" smtClean="0"/>
              <a:t>June 2019, </a:t>
            </a:r>
            <a:r>
              <a:rPr lang="en-US" altLang="ko-KR" sz="1800" dirty="0" smtClean="0"/>
              <a:t>Grenoble</a:t>
            </a:r>
          </a:p>
        </p:txBody>
      </p:sp>
    </p:spTree>
    <p:extLst>
      <p:ext uri="{BB962C8B-B14F-4D97-AF65-F5344CB8AC3E}">
        <p14:creationId xmlns:p14="http://schemas.microsoft.com/office/powerpoint/2010/main" val="94627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Field Measurement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Magnet keeper and phase jitter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10</a:t>
            </a:fld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230074" y="1970417"/>
            <a:ext cx="11731852" cy="3272760"/>
            <a:chOff x="230074" y="2246865"/>
            <a:chExt cx="11731852" cy="3272760"/>
          </a:xfrm>
        </p:grpSpPr>
        <p:grpSp>
          <p:nvGrpSpPr>
            <p:cNvPr id="22" name="그룹 21"/>
            <p:cNvGrpSpPr/>
            <p:nvPr/>
          </p:nvGrpSpPr>
          <p:grpSpPr>
            <a:xfrm>
              <a:off x="675377" y="5150293"/>
              <a:ext cx="10745066" cy="369332"/>
              <a:chOff x="502163" y="5150293"/>
              <a:chExt cx="10745066" cy="369332"/>
            </a:xfrm>
          </p:grpSpPr>
          <p:sp>
            <p:nvSpPr>
              <p:cNvPr id="16" name="TextBox 15"/>
              <p:cNvSpPr txBox="1"/>
              <p:nvPr/>
            </p:nvSpPr>
            <p:spPr>
              <a:xfrm>
                <a:off x="502163" y="5150293"/>
                <a:ext cx="317914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RMS </a:t>
                </a:r>
                <a:r>
                  <a:rPr lang="en-US" altLang="ko-KR" dirty="0" smtClean="0"/>
                  <a:t>phase jitter</a:t>
                </a:r>
                <a:r>
                  <a:rPr lang="en-US" altLang="ko-KR" dirty="0" smtClean="0"/>
                  <a:t>: 24.41 deg.</a:t>
                </a:r>
                <a:endParaRPr lang="ko-KR" alt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319562" y="5150293"/>
                <a:ext cx="3052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RMS </a:t>
                </a:r>
                <a:r>
                  <a:rPr lang="en-US" altLang="ko-KR" dirty="0" smtClean="0"/>
                  <a:t>phase jitter</a:t>
                </a:r>
                <a:r>
                  <a:rPr lang="en-US" altLang="ko-KR" dirty="0" smtClean="0"/>
                  <a:t>: 9.10 deg.</a:t>
                </a:r>
                <a:endParaRPr lang="ko-KR" altLang="en-US" dirty="0"/>
              </a:p>
            </p:txBody>
          </p:sp>
          <p:sp>
            <p:nvSpPr>
              <p:cNvPr id="18" name="TextBox 17"/>
              <p:cNvSpPr txBox="1"/>
              <p:nvPr/>
            </p:nvSpPr>
            <p:spPr>
              <a:xfrm>
                <a:off x="8194727" y="5150293"/>
                <a:ext cx="30525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altLang="ko-KR" dirty="0" smtClean="0"/>
                  <a:t>RMS </a:t>
                </a:r>
                <a:r>
                  <a:rPr lang="en-US" altLang="ko-KR" dirty="0" smtClean="0"/>
                  <a:t>phase jitter</a:t>
                </a:r>
                <a:r>
                  <a:rPr lang="en-US" altLang="ko-KR" dirty="0" smtClean="0"/>
                  <a:t>: 3.98 deg.</a:t>
                </a:r>
                <a:endParaRPr lang="ko-KR" altLang="en-US" dirty="0"/>
              </a:p>
            </p:txBody>
          </p:sp>
        </p:grpSp>
        <p:grpSp>
          <p:nvGrpSpPr>
            <p:cNvPr id="25" name="그룹 24"/>
            <p:cNvGrpSpPr/>
            <p:nvPr/>
          </p:nvGrpSpPr>
          <p:grpSpPr>
            <a:xfrm>
              <a:off x="230074" y="2246865"/>
              <a:ext cx="11731852" cy="2736000"/>
              <a:chOff x="230074" y="2246865"/>
              <a:chExt cx="11731852" cy="2736000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0074" y="2246865"/>
                <a:ext cx="4097056" cy="2736000"/>
              </a:xfrm>
              <a:prstGeom prst="rect">
                <a:avLst/>
              </a:prstGeom>
            </p:spPr>
          </p:pic>
          <p:pic>
            <p:nvPicPr>
              <p:cNvPr id="23" name="그림 22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89705" y="2246865"/>
                <a:ext cx="4097056" cy="2736000"/>
              </a:xfrm>
              <a:prstGeom prst="rect">
                <a:avLst/>
              </a:prstGeom>
            </p:spPr>
          </p:pic>
          <p:pic>
            <p:nvPicPr>
              <p:cNvPr id="24" name="그림 2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864870" y="2246865"/>
                <a:ext cx="4097056" cy="2736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59859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Undulator Tuning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4" y="1260390"/>
            <a:ext cx="6355643" cy="49165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PAL-XFEL undulator </a:t>
            </a:r>
            <a:r>
              <a:rPr lang="en-US" altLang="ko-KR" dirty="0" smtClean="0"/>
              <a:t>RMS </a:t>
            </a:r>
            <a:r>
              <a:rPr lang="en-US" altLang="ko-KR" dirty="0" smtClean="0"/>
              <a:t>phase jitter requirement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For hard and soft X-ray beamline: &lt; 7.0 degree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ko-KR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PAL-XFEL tuning procedure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Adjusting the pole height </a:t>
            </a:r>
            <a:r>
              <a:rPr lang="en-US" altLang="ko-KR" dirty="0"/>
              <a:t>and </a:t>
            </a:r>
            <a:r>
              <a:rPr lang="en-US" altLang="ko-KR" dirty="0" smtClean="0"/>
              <a:t>tilting based on the signature measurement result (local-K </a:t>
            </a:r>
            <a:r>
              <a:rPr lang="en-US" altLang="ko-KR" dirty="0"/>
              <a:t>correction scheme).</a:t>
            </a:r>
            <a:endParaRPr lang="en-US" altLang="ko-KR" dirty="0" smtClean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Tuning procedure is done to meet the phase jitter requirements and minimize the </a:t>
            </a:r>
            <a:r>
              <a:rPr lang="en-US" altLang="ko-KR" dirty="0"/>
              <a:t>orbit </a:t>
            </a:r>
            <a:r>
              <a:rPr lang="en-US" altLang="ko-KR" dirty="0" smtClean="0"/>
              <a:t>distortion.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The expected mechanical tuning accuracy </a:t>
            </a:r>
            <a:r>
              <a:rPr lang="en-US" altLang="ko-KR" dirty="0"/>
              <a:t>is </a:t>
            </a:r>
            <a:r>
              <a:rPr lang="en-US" altLang="ko-KR" dirty="0" smtClean="0"/>
              <a:t>±2 </a:t>
            </a:r>
            <a:r>
              <a:rPr lang="el-GR" altLang="ko-KR" dirty="0"/>
              <a:t>μ</a:t>
            </a:r>
            <a:r>
              <a:rPr lang="en-US" altLang="ko-KR" dirty="0" smtClean="0"/>
              <a:t>m.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Tuning gap was set as a 9.5 mm by considering working gap range (8.5 ~ 13 mm).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ko-KR" altLang="en-US" dirty="0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11</a:t>
            </a:fld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98"/>
          <a:stretch/>
        </p:blipFill>
        <p:spPr>
          <a:xfrm>
            <a:off x="6694850" y="1260390"/>
            <a:ext cx="5113328" cy="4916574"/>
          </a:xfrm>
          <a:prstGeom prst="rect">
            <a:avLst/>
          </a:prstGeom>
        </p:spPr>
      </p:pic>
      <p:pic>
        <p:nvPicPr>
          <p:cNvPr id="13" name="그림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4850" y="1341648"/>
            <a:ext cx="1852334" cy="1811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962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Tuning Result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3" y="1196592"/>
            <a:ext cx="11424354" cy="4916574"/>
          </a:xfrm>
        </p:spPr>
        <p:txBody>
          <a:bodyPr/>
          <a:lstStyle/>
          <a:p>
            <a:r>
              <a:rPr lang="en-US" altLang="ko-KR" dirty="0" smtClean="0"/>
              <a:t>Field </a:t>
            </a:r>
            <a:r>
              <a:rPr lang="en-US" altLang="ko-KR" dirty="0" smtClean="0"/>
              <a:t>measurements </a:t>
            </a:r>
            <a:r>
              <a:rPr lang="en-US" altLang="ko-KR" dirty="0" smtClean="0"/>
              <a:t>after four times pole tuning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12</a:t>
            </a:fld>
            <a:endParaRPr lang="ko-KR" altLang="en-US"/>
          </a:p>
        </p:txBody>
      </p:sp>
      <p:grpSp>
        <p:nvGrpSpPr>
          <p:cNvPr id="31" name="그룹 30"/>
          <p:cNvGrpSpPr/>
          <p:nvPr/>
        </p:nvGrpSpPr>
        <p:grpSpPr>
          <a:xfrm>
            <a:off x="345539" y="1531964"/>
            <a:ext cx="11500922" cy="4882182"/>
            <a:chOff x="430602" y="1531964"/>
            <a:chExt cx="11500922" cy="4882182"/>
          </a:xfrm>
        </p:grpSpPr>
        <p:grpSp>
          <p:nvGrpSpPr>
            <p:cNvPr id="25" name="그룹 24"/>
            <p:cNvGrpSpPr/>
            <p:nvPr/>
          </p:nvGrpSpPr>
          <p:grpSpPr>
            <a:xfrm>
              <a:off x="430602" y="3894146"/>
              <a:ext cx="11500922" cy="2520000"/>
              <a:chOff x="430602" y="3894146"/>
              <a:chExt cx="11500922" cy="2520000"/>
            </a:xfrm>
          </p:grpSpPr>
          <p:pic>
            <p:nvPicPr>
              <p:cNvPr id="9" name="그림 8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602" y="3894146"/>
                <a:ext cx="3603478" cy="2520000"/>
              </a:xfrm>
              <a:prstGeom prst="rect">
                <a:avLst/>
              </a:prstGeom>
            </p:spPr>
          </p:pic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4261" y="3894146"/>
                <a:ext cx="3603478" cy="2520000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7920" y="3894146"/>
                <a:ext cx="3773604" cy="2520000"/>
              </a:xfrm>
              <a:prstGeom prst="rect">
                <a:avLst/>
              </a:prstGeom>
            </p:spPr>
          </p:pic>
        </p:grpSp>
        <p:grpSp>
          <p:nvGrpSpPr>
            <p:cNvPr id="30" name="그룹 29"/>
            <p:cNvGrpSpPr/>
            <p:nvPr/>
          </p:nvGrpSpPr>
          <p:grpSpPr>
            <a:xfrm>
              <a:off x="430602" y="1531964"/>
              <a:ext cx="11500922" cy="2520000"/>
              <a:chOff x="430602" y="1531964"/>
              <a:chExt cx="11500922" cy="2520000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0602" y="1531964"/>
                <a:ext cx="3603478" cy="2520000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4261" y="1531964"/>
                <a:ext cx="3603478" cy="2520000"/>
              </a:xfrm>
              <a:prstGeom prst="rect">
                <a:avLst/>
              </a:prstGeom>
            </p:spPr>
          </p:pic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7920" y="1531964"/>
                <a:ext cx="3773604" cy="252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152903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Tuning Result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Undulator magnet keeper bending </a:t>
            </a:r>
            <a:r>
              <a:rPr lang="en-US" altLang="ko-KR" dirty="0" smtClean="0"/>
              <a:t>after pole tuning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13</a:t>
            </a:fld>
            <a:endParaRPr lang="ko-KR" altLang="en-US"/>
          </a:p>
        </p:txBody>
      </p:sp>
      <p:grpSp>
        <p:nvGrpSpPr>
          <p:cNvPr id="11" name="그룹 10"/>
          <p:cNvGrpSpPr/>
          <p:nvPr/>
        </p:nvGrpSpPr>
        <p:grpSpPr>
          <a:xfrm>
            <a:off x="1143435" y="1600163"/>
            <a:ext cx="9905130" cy="2822242"/>
            <a:chOff x="1454535" y="1600163"/>
            <a:chExt cx="8928986" cy="2544112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6555" y="1600163"/>
              <a:ext cx="4366966" cy="2544111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4535" y="1600164"/>
              <a:ext cx="4366966" cy="2544111"/>
            </a:xfrm>
            <a:prstGeom prst="rect">
              <a:avLst/>
            </a:prstGeom>
          </p:spPr>
        </p:pic>
      </p:grpSp>
      <p:grpSp>
        <p:nvGrpSpPr>
          <p:cNvPr id="12" name="그룹 11"/>
          <p:cNvGrpSpPr/>
          <p:nvPr/>
        </p:nvGrpSpPr>
        <p:grpSpPr>
          <a:xfrm>
            <a:off x="2696728" y="4601789"/>
            <a:ext cx="6798545" cy="1754559"/>
            <a:chOff x="2452754" y="4601789"/>
            <a:chExt cx="6798545" cy="1754559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8"/>
            <a:stretch/>
          </p:blipFill>
          <p:spPr>
            <a:xfrm>
              <a:off x="2452754" y="4601789"/>
              <a:ext cx="3188066" cy="1754559"/>
            </a:xfrm>
            <a:prstGeom prst="rect">
              <a:avLst/>
            </a:prstGeom>
          </p:spPr>
        </p:pic>
        <p:pic>
          <p:nvPicPr>
            <p:cNvPr id="9" name="그림 8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12"/>
            <a:stretch/>
          </p:blipFill>
          <p:spPr>
            <a:xfrm>
              <a:off x="6096000" y="4601789"/>
              <a:ext cx="3155299" cy="1754559"/>
            </a:xfrm>
            <a:prstGeom prst="rect">
              <a:avLst/>
            </a:prstGeom>
          </p:spPr>
        </p:pic>
      </p:grpSp>
      <p:sp>
        <p:nvSpPr>
          <p:cNvPr id="10" name="직사각형 9"/>
          <p:cNvSpPr/>
          <p:nvPr/>
        </p:nvSpPr>
        <p:spPr>
          <a:xfrm>
            <a:off x="1387983" y="5155902"/>
            <a:ext cx="9691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ko-KR" dirty="0" smtClean="0"/>
              <a:t>Before tuning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69686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Tuning Result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3" y="1196592"/>
            <a:ext cx="11424354" cy="4916574"/>
          </a:xfrm>
        </p:spPr>
        <p:txBody>
          <a:bodyPr/>
          <a:lstStyle/>
          <a:p>
            <a:r>
              <a:rPr lang="en-US" altLang="ko-KR" dirty="0" smtClean="0"/>
              <a:t>Phase jitter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>
          <a:xfrm>
            <a:off x="8523111" y="6356349"/>
            <a:ext cx="3285066" cy="365125"/>
          </a:xfrm>
        </p:spPr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14</a:t>
            </a:fld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691396" y="1525266"/>
            <a:ext cx="11082572" cy="4850367"/>
            <a:chOff x="691396" y="1525266"/>
            <a:chExt cx="11082572" cy="4850367"/>
          </a:xfrm>
        </p:grpSpPr>
        <p:grpSp>
          <p:nvGrpSpPr>
            <p:cNvPr id="18" name="그룹 17"/>
            <p:cNvGrpSpPr/>
            <p:nvPr/>
          </p:nvGrpSpPr>
          <p:grpSpPr>
            <a:xfrm>
              <a:off x="691396" y="3855633"/>
              <a:ext cx="11082572" cy="2520000"/>
              <a:chOff x="691396" y="3887532"/>
              <a:chExt cx="11082572" cy="2520000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396" y="3887532"/>
                <a:ext cx="3773604" cy="2520000"/>
              </a:xfrm>
              <a:prstGeom prst="rect">
                <a:avLst/>
              </a:prstGeom>
            </p:spPr>
          </p:pic>
          <p:pic>
            <p:nvPicPr>
              <p:cNvPr id="16" name="그림 15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22388" y="3887532"/>
                <a:ext cx="3773604" cy="2520000"/>
              </a:xfrm>
              <a:prstGeom prst="rect">
                <a:avLst/>
              </a:prstGeom>
            </p:spPr>
          </p:pic>
          <p:pic>
            <p:nvPicPr>
              <p:cNvPr id="17" name="그림 16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0364" y="3887532"/>
                <a:ext cx="3773604" cy="2520000"/>
              </a:xfrm>
              <a:prstGeom prst="rect">
                <a:avLst/>
              </a:prstGeom>
            </p:spPr>
          </p:pic>
        </p:grpSp>
        <p:grpSp>
          <p:nvGrpSpPr>
            <p:cNvPr id="19" name="그룹 18"/>
            <p:cNvGrpSpPr/>
            <p:nvPr/>
          </p:nvGrpSpPr>
          <p:grpSpPr>
            <a:xfrm>
              <a:off x="776459" y="1525266"/>
              <a:ext cx="10997509" cy="2520000"/>
              <a:chOff x="776459" y="1525266"/>
              <a:chExt cx="10997509" cy="2520000"/>
            </a:xfrm>
          </p:grpSpPr>
          <p:pic>
            <p:nvPicPr>
              <p:cNvPr id="6" name="그림 5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76459" y="1525266"/>
                <a:ext cx="3603478" cy="2520000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407451" y="1525266"/>
                <a:ext cx="3603478" cy="2520000"/>
              </a:xfrm>
              <a:prstGeom prst="rect">
                <a:avLst/>
              </a:prstGeom>
            </p:spPr>
          </p:pic>
          <p:pic>
            <p:nvPicPr>
              <p:cNvPr id="14" name="그림 13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0364" y="1525266"/>
                <a:ext cx="3773604" cy="2520000"/>
              </a:xfrm>
              <a:prstGeom prst="rect">
                <a:avLst/>
              </a:prstGeom>
            </p:spPr>
          </p:pic>
        </p:grpSp>
      </p:grpSp>
      <p:sp>
        <p:nvSpPr>
          <p:cNvPr id="40" name="TextBox 39"/>
          <p:cNvSpPr txBox="1"/>
          <p:nvPr/>
        </p:nvSpPr>
        <p:spPr>
          <a:xfrm>
            <a:off x="-21048" y="3843692"/>
            <a:ext cx="10181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dirty="0" smtClean="0"/>
              <a:t>Before Tuning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831665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Tuning Result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Measured phase jitter and </a:t>
            </a:r>
            <a:r>
              <a:rPr lang="en-US" altLang="ko-KR" dirty="0" err="1" smtClean="0"/>
              <a:t>K</a:t>
            </a:r>
            <a:r>
              <a:rPr lang="en-US" altLang="ko-KR" baseline="-25000" dirty="0" err="1" smtClean="0"/>
              <a:t>eff</a:t>
            </a:r>
            <a:endParaRPr lang="ko-KR" altLang="en-US" baseline="-25000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15</a:t>
            </a:fld>
            <a:endParaRPr lang="ko-KR" altLang="en-US"/>
          </a:p>
        </p:txBody>
      </p:sp>
      <p:grpSp>
        <p:nvGrpSpPr>
          <p:cNvPr id="16" name="그룹 15"/>
          <p:cNvGrpSpPr/>
          <p:nvPr/>
        </p:nvGrpSpPr>
        <p:grpSpPr>
          <a:xfrm>
            <a:off x="1625213" y="1686082"/>
            <a:ext cx="8941574" cy="3949614"/>
            <a:chOff x="573717" y="1686082"/>
            <a:chExt cx="10457113" cy="4619048"/>
          </a:xfrm>
        </p:grpSpPr>
        <p:pic>
          <p:nvPicPr>
            <p:cNvPr id="14" name="그림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717" y="1686082"/>
              <a:ext cx="5314286" cy="4619048"/>
            </a:xfrm>
            <a:prstGeom prst="rect">
              <a:avLst/>
            </a:prstGeom>
          </p:spPr>
        </p:pic>
        <p:pic>
          <p:nvPicPr>
            <p:cNvPr id="15" name="그림 1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6544" y="1686082"/>
              <a:ext cx="5314286" cy="46190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711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제목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Tuning Result</a:t>
            </a:r>
            <a:endParaRPr lang="ko-KR" altLang="en-US" dirty="0"/>
          </a:p>
        </p:txBody>
      </p:sp>
      <p:sp>
        <p:nvSpPr>
          <p:cNvPr id="10" name="내용 개체 틀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Field </a:t>
            </a:r>
            <a:r>
              <a:rPr lang="en-US" altLang="ko-KR" dirty="0" smtClean="0"/>
              <a:t>integrals </a:t>
            </a:r>
            <a:r>
              <a:rPr lang="en-US" altLang="ko-KR" dirty="0" smtClean="0"/>
              <a:t>and </a:t>
            </a:r>
            <a:r>
              <a:rPr lang="en-US" altLang="ko-KR" dirty="0" smtClean="0"/>
              <a:t>kicks </a:t>
            </a:r>
            <a:r>
              <a:rPr lang="en-US" altLang="ko-KR" dirty="0" smtClean="0"/>
              <a:t>of HXU125 (based on HX1 1</a:t>
            </a:r>
            <a:r>
              <a:rPr lang="en-US" altLang="ko-KR" baseline="30000" dirty="0" smtClean="0"/>
              <a:t>st</a:t>
            </a:r>
            <a:r>
              <a:rPr lang="en-US" altLang="ko-KR" dirty="0" smtClean="0"/>
              <a:t> undulator position)</a:t>
            </a:r>
            <a:endParaRPr lang="ko-KR" altLang="en-US" dirty="0"/>
          </a:p>
        </p:txBody>
      </p:sp>
      <p:sp>
        <p:nvSpPr>
          <p:cNvPr id="2" name="바닥글 개체 틀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3" name="슬라이드 번호 개체 틀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16</a:t>
            </a:fld>
            <a:endParaRPr lang="ko-KR" altLang="en-US"/>
          </a:p>
        </p:txBody>
      </p:sp>
      <p:grpSp>
        <p:nvGrpSpPr>
          <p:cNvPr id="26" name="그룹 25"/>
          <p:cNvGrpSpPr/>
          <p:nvPr/>
        </p:nvGrpSpPr>
        <p:grpSpPr>
          <a:xfrm>
            <a:off x="882108" y="1665828"/>
            <a:ext cx="10427785" cy="4557122"/>
            <a:chOff x="1190982" y="1634421"/>
            <a:chExt cx="10427785" cy="4557122"/>
          </a:xfrm>
        </p:grpSpPr>
        <p:grpSp>
          <p:nvGrpSpPr>
            <p:cNvPr id="25" name="그룹 24"/>
            <p:cNvGrpSpPr/>
            <p:nvPr/>
          </p:nvGrpSpPr>
          <p:grpSpPr>
            <a:xfrm>
              <a:off x="1190982" y="1634421"/>
              <a:ext cx="3327443" cy="4557122"/>
              <a:chOff x="1190982" y="1634421"/>
              <a:chExt cx="3327443" cy="4557122"/>
            </a:xfrm>
          </p:grpSpPr>
          <p:pic>
            <p:nvPicPr>
              <p:cNvPr id="15" name="그림 1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982" y="3995543"/>
                <a:ext cx="3327442" cy="2196000"/>
              </a:xfrm>
              <a:prstGeom prst="rect">
                <a:avLst/>
              </a:prstGeom>
            </p:spPr>
          </p:pic>
          <p:pic>
            <p:nvPicPr>
              <p:cNvPr id="18" name="그림 17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0983" y="1634421"/>
                <a:ext cx="3327442" cy="2196000"/>
              </a:xfrm>
              <a:prstGeom prst="rect">
                <a:avLst/>
              </a:prstGeom>
            </p:spPr>
          </p:pic>
        </p:grpSp>
        <p:grpSp>
          <p:nvGrpSpPr>
            <p:cNvPr id="23" name="그룹 22"/>
            <p:cNvGrpSpPr/>
            <p:nvPr/>
          </p:nvGrpSpPr>
          <p:grpSpPr>
            <a:xfrm>
              <a:off x="4810487" y="1634421"/>
              <a:ext cx="3275217" cy="4521122"/>
              <a:chOff x="4810487" y="1634421"/>
              <a:chExt cx="3275217" cy="4521122"/>
            </a:xfrm>
          </p:grpSpPr>
          <p:pic>
            <p:nvPicPr>
              <p:cNvPr id="19" name="그림 18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487" y="3995543"/>
                <a:ext cx="3275217" cy="2160000"/>
              </a:xfrm>
              <a:prstGeom prst="rect">
                <a:avLst/>
              </a:prstGeom>
            </p:spPr>
          </p:pic>
          <p:pic>
            <p:nvPicPr>
              <p:cNvPr id="20" name="그림 19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10487" y="1634421"/>
                <a:ext cx="3275217" cy="2160000"/>
              </a:xfrm>
              <a:prstGeom prst="rect">
                <a:avLst/>
              </a:prstGeom>
            </p:spPr>
          </p:pic>
        </p:grpSp>
        <p:grpSp>
          <p:nvGrpSpPr>
            <p:cNvPr id="24" name="그룹 23"/>
            <p:cNvGrpSpPr/>
            <p:nvPr/>
          </p:nvGrpSpPr>
          <p:grpSpPr>
            <a:xfrm>
              <a:off x="8343550" y="1634421"/>
              <a:ext cx="3275217" cy="4521122"/>
              <a:chOff x="8343550" y="1634421"/>
              <a:chExt cx="3275217" cy="4521122"/>
            </a:xfrm>
          </p:grpSpPr>
          <p:pic>
            <p:nvPicPr>
              <p:cNvPr id="21" name="그림 20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3550" y="3995543"/>
                <a:ext cx="3275217" cy="2160000"/>
              </a:xfrm>
              <a:prstGeom prst="rect">
                <a:avLst/>
              </a:prstGeom>
            </p:spPr>
          </p:pic>
          <p:pic>
            <p:nvPicPr>
              <p:cNvPr id="22" name="그림 2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43550" y="1634421"/>
                <a:ext cx="3275217" cy="216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5157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Large Bandwidth Operation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Large bandwidth soft X-ray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Some experiments require </a:t>
            </a:r>
            <a:r>
              <a:rPr lang="en-US" altLang="ko-KR" dirty="0" smtClean="0"/>
              <a:t>large </a:t>
            </a:r>
            <a:r>
              <a:rPr lang="en-US" altLang="ko-KR" dirty="0" smtClean="0"/>
              <a:t>bandwidth (&gt; 1 %) soft </a:t>
            </a:r>
            <a:r>
              <a:rPr lang="en-US" altLang="ko-KR" dirty="0" smtClean="0"/>
              <a:t>X-rays.</a:t>
            </a:r>
            <a:endParaRPr lang="en-US" altLang="ko-KR" dirty="0" smtClean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Usual FEL operation provides a ~0.1% bandwidth.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err="1" smtClean="0"/>
              <a:t>SwissFEL</a:t>
            </a:r>
            <a:r>
              <a:rPr lang="en-US" altLang="ko-KR" dirty="0" smtClean="0"/>
              <a:t> suggested a large bandwidth schematics based on transverse deflecting structure and transverse gradient </a:t>
            </a:r>
            <a:r>
              <a:rPr lang="en-US" altLang="ko-KR" dirty="0" err="1" smtClean="0"/>
              <a:t>undulator</a:t>
            </a:r>
            <a:r>
              <a:rPr lang="en-US" altLang="ko-KR" dirty="0" smtClean="0"/>
              <a:t> (using APPLE-X type undulator).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altLang="ko-KR" dirty="0" smtClean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smtClean="0"/>
              <a:t>IMMW21, 24-28 June 2019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17</a:t>
            </a:fld>
            <a:endParaRPr lang="ko-KR" altLang="en-US"/>
          </a:p>
        </p:txBody>
      </p:sp>
      <p:grpSp>
        <p:nvGrpSpPr>
          <p:cNvPr id="14" name="그룹 13"/>
          <p:cNvGrpSpPr/>
          <p:nvPr/>
        </p:nvGrpSpPr>
        <p:grpSpPr>
          <a:xfrm>
            <a:off x="413553" y="3420094"/>
            <a:ext cx="11364895" cy="2568596"/>
            <a:chOff x="135388" y="3420094"/>
            <a:chExt cx="11364895" cy="2568596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3"/>
            <a:srcRect t="3951"/>
            <a:stretch/>
          </p:blipFill>
          <p:spPr>
            <a:xfrm>
              <a:off x="135388" y="3420094"/>
              <a:ext cx="5592027" cy="2355241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11" name="그룹 10"/>
            <p:cNvGrpSpPr/>
            <p:nvPr/>
          </p:nvGrpSpPr>
          <p:grpSpPr>
            <a:xfrm>
              <a:off x="5332920" y="3633859"/>
              <a:ext cx="6167363" cy="2354831"/>
              <a:chOff x="3279380" y="7315035"/>
              <a:chExt cx="6322172" cy="2413939"/>
            </a:xfrm>
          </p:grpSpPr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380188" y="7315035"/>
                <a:ext cx="4120555" cy="1901796"/>
              </a:xfrm>
              <a:prstGeom prst="rect">
                <a:avLst/>
              </a:prstGeom>
            </p:spPr>
          </p:pic>
          <p:sp>
            <p:nvSpPr>
              <p:cNvPr id="13" name="TextBox 12"/>
              <p:cNvSpPr txBox="1"/>
              <p:nvPr/>
            </p:nvSpPr>
            <p:spPr>
              <a:xfrm>
                <a:off x="3279380" y="9263616"/>
                <a:ext cx="6322172" cy="46535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altLang="ko-KR" dirty="0"/>
                  <a:t>Large bandwidth operation mode schematics </a:t>
                </a:r>
                <a:endParaRPr lang="ko-KR" alt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4311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ko-KR" dirty="0" smtClean="0"/>
              <a:t>PAL-XFEL for Large </a:t>
            </a:r>
            <a:r>
              <a:rPr lang="en-US" altLang="ko-KR" dirty="0"/>
              <a:t>B</a:t>
            </a:r>
            <a:r>
              <a:rPr lang="en-US" altLang="ko-KR" dirty="0" smtClean="0"/>
              <a:t>andwidth Operation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PAL-XFEL soft X-ray beamline</a:t>
            </a:r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ko-KR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ko-KR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ko-KR" dirty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ko-KR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en-US" altLang="ko-KR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altLang="ko-KR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Transverse deflecting structure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One transverse deflecting cavity and RF station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One corrugated structure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Transverse gradient undulator (TGU)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Seven planar </a:t>
            </a:r>
            <a:r>
              <a:rPr lang="en-US" altLang="ko-KR" dirty="0" err="1" smtClean="0"/>
              <a:t>undulators</a:t>
            </a:r>
            <a:r>
              <a:rPr lang="en-US" altLang="ko-KR" dirty="0" smtClean="0"/>
              <a:t> → can be used as TGU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ko-KR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18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365488" y="1678014"/>
            <a:ext cx="7701163" cy="1848281"/>
            <a:chOff x="5433935" y="2433592"/>
            <a:chExt cx="6705045" cy="1609211"/>
          </a:xfrm>
        </p:grpSpPr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33935" y="2433592"/>
              <a:ext cx="6705045" cy="1609211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7108663" y="3673471"/>
              <a:ext cx="1714094" cy="3215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b="1" dirty="0"/>
                <a:t>PAL-XFEL layout</a:t>
              </a:r>
              <a:endParaRPr lang="ko-KR" altLang="en-US" b="1" dirty="0"/>
            </a:p>
          </p:txBody>
        </p:sp>
      </p:grpSp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5696" y="3546615"/>
            <a:ext cx="4292481" cy="277143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3415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PAL-XFEL </a:t>
            </a:r>
            <a:r>
              <a:rPr lang="en-US" altLang="ko-KR" dirty="0"/>
              <a:t>U</a:t>
            </a:r>
            <a:r>
              <a:rPr lang="en-US" altLang="ko-KR" dirty="0" smtClean="0"/>
              <a:t>ndulator as TGU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3" y="1185959"/>
            <a:ext cx="11424354" cy="4916574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altLang="ko-KR" dirty="0" smtClean="0"/>
              <a:t>Requirements to generate 3% bandwidth soft X-ray FEL in PAL-XFEL</a:t>
            </a:r>
          </a:p>
          <a:p>
            <a:pPr lvl="1">
              <a:lnSpc>
                <a:spcPct val="100000"/>
              </a:lnSpc>
            </a:pPr>
            <a:r>
              <a:rPr lang="en-US" altLang="ko-KR" dirty="0" smtClean="0"/>
              <a:t>Assuming 20 MeV deflecting voltage, 40 </a:t>
            </a:r>
            <a:r>
              <a:rPr lang="el-GR" altLang="ko-KR" dirty="0" smtClean="0"/>
              <a:t>μ</a:t>
            </a:r>
            <a:r>
              <a:rPr lang="en-US" altLang="ko-KR" dirty="0" smtClean="0"/>
              <a:t>m electron bunch length and 340 </a:t>
            </a:r>
            <a:r>
              <a:rPr lang="el-GR" altLang="ko-KR" dirty="0"/>
              <a:t>μ</a:t>
            </a:r>
            <a:r>
              <a:rPr lang="en-US" altLang="ko-KR" dirty="0"/>
              <a:t>m beam </a:t>
            </a:r>
            <a:r>
              <a:rPr lang="en-US" altLang="ko-KR" dirty="0" smtClean="0"/>
              <a:t>size</a:t>
            </a:r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 smtClean="0"/>
          </a:p>
          <a:p>
            <a:pPr>
              <a:lnSpc>
                <a:spcPct val="100000"/>
              </a:lnSpc>
            </a:pPr>
            <a:endParaRPr lang="en-US" altLang="ko-KR" dirty="0" smtClean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/>
          </a:p>
          <a:p>
            <a:pPr>
              <a:lnSpc>
                <a:spcPct val="100000"/>
              </a:lnSpc>
            </a:pPr>
            <a:endParaRPr lang="en-US" altLang="ko-KR" dirty="0" smtClean="0"/>
          </a:p>
          <a:p>
            <a:pPr>
              <a:lnSpc>
                <a:spcPct val="100000"/>
              </a:lnSpc>
            </a:pPr>
            <a:endParaRPr lang="en-US" altLang="ko-KR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19</a:t>
            </a:fld>
            <a:endParaRPr lang="ko-KR" altLang="en-US"/>
          </a:p>
        </p:txBody>
      </p:sp>
      <p:graphicFrame>
        <p:nvGraphicFramePr>
          <p:cNvPr id="26" name="표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0599043"/>
              </p:ext>
            </p:extLst>
          </p:nvPr>
        </p:nvGraphicFramePr>
        <p:xfrm>
          <a:off x="2031999" y="1979506"/>
          <a:ext cx="8128002" cy="1341120"/>
        </p:xfrm>
        <a:graphic>
          <a:graphicData uri="http://schemas.openxmlformats.org/drawingml/2006/table">
            <a:tbl>
              <a:tblPr firstRow="1" bandRow="1">
                <a:tableStyleId>{C083E6E3-FA7D-4D7B-A595-EF9225AFEA82}</a:tableStyleId>
              </a:tblPr>
              <a:tblGrid>
                <a:gridCol w="965200">
                  <a:extLst>
                    <a:ext uri="{9D8B030D-6E8A-4147-A177-3AD203B41FA5}">
                      <a16:colId xmlns:a16="http://schemas.microsoft.com/office/drawing/2014/main" val="779047059"/>
                    </a:ext>
                  </a:extLst>
                </a:gridCol>
                <a:gridCol w="1300480">
                  <a:extLst>
                    <a:ext uri="{9D8B030D-6E8A-4147-A177-3AD203B41FA5}">
                      <a16:colId xmlns:a16="http://schemas.microsoft.com/office/drawing/2014/main" val="3846022730"/>
                    </a:ext>
                  </a:extLst>
                </a:gridCol>
                <a:gridCol w="1219200">
                  <a:extLst>
                    <a:ext uri="{9D8B030D-6E8A-4147-A177-3AD203B41FA5}">
                      <a16:colId xmlns:a16="http://schemas.microsoft.com/office/drawing/2014/main" val="1701939322"/>
                    </a:ext>
                  </a:extLst>
                </a:gridCol>
                <a:gridCol w="1117600">
                  <a:extLst>
                    <a:ext uri="{9D8B030D-6E8A-4147-A177-3AD203B41FA5}">
                      <a16:colId xmlns:a16="http://schemas.microsoft.com/office/drawing/2014/main" val="3957113693"/>
                    </a:ext>
                  </a:extLst>
                </a:gridCol>
                <a:gridCol w="1727200">
                  <a:extLst>
                    <a:ext uri="{9D8B030D-6E8A-4147-A177-3AD203B41FA5}">
                      <a16:colId xmlns:a16="http://schemas.microsoft.com/office/drawing/2014/main" val="4081411657"/>
                    </a:ext>
                  </a:extLst>
                </a:gridCol>
                <a:gridCol w="1798322">
                  <a:extLst>
                    <a:ext uri="{9D8B030D-6E8A-4147-A177-3AD203B41FA5}">
                      <a16:colId xmlns:a16="http://schemas.microsoft.com/office/drawing/2014/main" val="1296358588"/>
                    </a:ext>
                  </a:extLst>
                </a:gridCol>
              </a:tblGrid>
              <a:tr h="302729">
                <a:tc>
                  <a:txBody>
                    <a:bodyPr/>
                    <a:lstStyle/>
                    <a:p>
                      <a:pPr algn="ctr" latinLnBrk="1"/>
                      <a:r>
                        <a:rPr lang="el-GR" altLang="ko-KR" sz="1600" b="0" dirty="0" smtClean="0"/>
                        <a:t>λ</a:t>
                      </a:r>
                      <a:r>
                        <a:rPr lang="en-US" altLang="ko-KR" sz="1600" b="0" baseline="-25000" dirty="0" smtClean="0"/>
                        <a:t>FEL</a:t>
                      </a:r>
                      <a:r>
                        <a:rPr lang="en-US" altLang="ko-KR" sz="1600" b="0" baseline="0" dirty="0" smtClean="0"/>
                        <a:t> (nm)</a:t>
                      </a:r>
                      <a:endParaRPr lang="ko-KR" altLang="en-US" sz="1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err="1" smtClean="0"/>
                        <a:t>E</a:t>
                      </a:r>
                      <a:r>
                        <a:rPr lang="en-US" altLang="ko-KR" sz="1600" b="0" baseline="-25000" dirty="0" err="1" smtClean="0"/>
                        <a:t>beam</a:t>
                      </a:r>
                      <a:r>
                        <a:rPr lang="en-US" altLang="ko-KR" sz="1600" b="0" baseline="0" dirty="0" smtClean="0"/>
                        <a:t> (GeV)</a:t>
                      </a:r>
                      <a:endParaRPr lang="ko-KR" altLang="en-US" sz="1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smtClean="0"/>
                        <a:t>K</a:t>
                      </a:r>
                      <a:endParaRPr lang="ko-KR" altLang="en-US" sz="1600" b="0" i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l-GR" altLang="ko-KR" sz="1600" b="0" dirty="0" smtClean="0"/>
                        <a:t>α</a:t>
                      </a:r>
                      <a:r>
                        <a:rPr lang="en-US" altLang="ko-KR" sz="1600" b="0" baseline="-25000" dirty="0" smtClean="0"/>
                        <a:t>K</a:t>
                      </a:r>
                      <a:r>
                        <a:rPr lang="en-US" altLang="ko-KR" sz="1600" b="0" baseline="0" dirty="0" smtClean="0"/>
                        <a:t> (m</a:t>
                      </a:r>
                      <a:r>
                        <a:rPr lang="en-US" altLang="ko-KR" sz="1600" b="0" baseline="30000" dirty="0" smtClean="0"/>
                        <a:t>-1</a:t>
                      </a:r>
                      <a:r>
                        <a:rPr lang="en-US" altLang="ko-KR" sz="1600" b="0" baseline="0" dirty="0" smtClean="0"/>
                        <a:t>)</a:t>
                      </a:r>
                      <a:endParaRPr lang="ko-KR" altLang="en-US" sz="1600" b="0" baseline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smtClean="0"/>
                        <a:t>Und.</a:t>
                      </a:r>
                      <a:r>
                        <a:rPr lang="en-US" altLang="ko-KR" sz="1600" b="0" baseline="0" dirty="0" smtClean="0"/>
                        <a:t> gap (mm)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b="0" dirty="0" smtClean="0"/>
                        <a:t>Beam</a:t>
                      </a:r>
                      <a:r>
                        <a:rPr lang="en-US" altLang="ko-KR" sz="1600" b="0" baseline="0" dirty="0" smtClean="0"/>
                        <a:t> offset (mm)</a:t>
                      </a:r>
                      <a:endParaRPr lang="ko-KR" alt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68625946"/>
                  </a:ext>
                </a:extLst>
              </a:tr>
              <a:tr h="302729"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</a:t>
                      </a:r>
                      <a:endParaRPr lang="ko-KR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3.15</a:t>
                      </a:r>
                      <a:endParaRPr lang="ko-KR" altLang="en-US" sz="1600" dirty="0"/>
                    </a:p>
                  </a:txBody>
                  <a:tcPr anchor="ctr">
                    <a:lnL>
                      <a:noFill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1.53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130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17.2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2.6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863550"/>
                  </a:ext>
                </a:extLst>
              </a:tr>
              <a:tr h="302729">
                <a:tc vMerge="1">
                  <a:txBody>
                    <a:bodyPr/>
                    <a:lstStyle/>
                    <a:p>
                      <a:pPr latinLnBrk="1"/>
                      <a:endParaRPr lang="ko-KR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2.75</a:t>
                      </a:r>
                      <a:endParaRPr lang="ko-KR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1.14</a:t>
                      </a:r>
                      <a:endParaRPr lang="ko-KR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117</a:t>
                      </a:r>
                      <a:endParaRPr lang="ko-KR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21.0</a:t>
                      </a:r>
                      <a:endParaRPr lang="ko-KR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3.4</a:t>
                      </a:r>
                      <a:endParaRPr lang="ko-KR" altLang="en-US" sz="1600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285068249"/>
                  </a:ext>
                </a:extLst>
              </a:tr>
              <a:tr h="302729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2.75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2.15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125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13.3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1.7</a:t>
                      </a:r>
                      <a:endParaRPr lang="ko-KR" altLang="en-US" sz="1600" dirty="0"/>
                    </a:p>
                  </a:txBody>
                  <a:tcPr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0288915"/>
                  </a:ext>
                </a:extLst>
              </a:tr>
            </a:tbl>
          </a:graphicData>
        </a:graphic>
      </p:graphicFrame>
      <p:pic>
        <p:nvPicPr>
          <p:cNvPr id="28" name="그림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2855" y="3716189"/>
            <a:ext cx="3715285" cy="2386356"/>
          </a:xfrm>
          <a:prstGeom prst="rect">
            <a:avLst/>
          </a:prstGeom>
        </p:spPr>
      </p:pic>
      <p:pic>
        <p:nvPicPr>
          <p:cNvPr id="29" name="그림 2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3" y="3783578"/>
            <a:ext cx="3459032" cy="2251579"/>
          </a:xfrm>
          <a:prstGeom prst="rect">
            <a:avLst/>
          </a:prstGeom>
        </p:spPr>
      </p:pic>
      <p:pic>
        <p:nvPicPr>
          <p:cNvPr id="34" name="그림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286" y="3520132"/>
            <a:ext cx="4188892" cy="277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135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Outline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PAL-XFEL </a:t>
            </a:r>
            <a:r>
              <a:rPr lang="en-US" altLang="ko-KR" dirty="0" smtClean="0"/>
              <a:t>hard X-ray undulator field measurement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PAL-XFEL undulator beamline</a:t>
            </a:r>
          </a:p>
          <a:p>
            <a:pPr lvl="1"/>
            <a:r>
              <a:rPr lang="en-US" altLang="ko-KR" dirty="0" smtClean="0"/>
              <a:t>HXU125 field measurement and tuning</a:t>
            </a:r>
          </a:p>
          <a:p>
            <a:pPr lvl="1"/>
            <a:endParaRPr lang="en-US" altLang="ko-KR" dirty="0" smtClean="0"/>
          </a:p>
          <a:p>
            <a:r>
              <a:rPr lang="en-US" altLang="ko-KR" dirty="0" smtClean="0"/>
              <a:t>Off-axis field </a:t>
            </a:r>
            <a:r>
              <a:rPr lang="en-US" altLang="ko-KR" dirty="0" smtClean="0"/>
              <a:t>measurement </a:t>
            </a:r>
            <a:r>
              <a:rPr lang="en-US" altLang="ko-KR" dirty="0" smtClean="0"/>
              <a:t>for </a:t>
            </a:r>
            <a:r>
              <a:rPr lang="en-US" altLang="ko-KR" dirty="0" smtClean="0"/>
              <a:t>HXU125</a:t>
            </a:r>
          </a:p>
          <a:p>
            <a:pPr lvl="1"/>
            <a:r>
              <a:rPr lang="en-US" altLang="ko-KR" dirty="0" smtClean="0"/>
              <a:t>Motivation and requirements</a:t>
            </a:r>
          </a:p>
          <a:p>
            <a:pPr lvl="1"/>
            <a:r>
              <a:rPr lang="en-US" altLang="ko-KR" dirty="0" smtClean="0"/>
              <a:t>Measurement </a:t>
            </a:r>
            <a:r>
              <a:rPr lang="en-US" altLang="ko-KR" dirty="0" smtClean="0"/>
              <a:t>results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dirty="0" smtClean="0"/>
              <a:t>IMMW21, 24-28 June 2019</a:t>
            </a:r>
            <a:endParaRPr lang="ko-KR" altLang="en-US" dirty="0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6257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PAL-XFEL Undulator as TGU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3" y="1260390"/>
            <a:ext cx="11623120" cy="4916574"/>
          </a:xfrm>
        </p:spPr>
        <p:txBody>
          <a:bodyPr/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Requirements of TGU for large bandwidth operation</a:t>
            </a:r>
            <a:endParaRPr lang="en-US" altLang="ko-KR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Radiation center change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PAL-XFEL undulator control system supports moving the </a:t>
            </a:r>
            <a:r>
              <a:rPr lang="en-US" altLang="ko-KR" dirty="0" smtClean="0"/>
              <a:t>magnet </a:t>
            </a:r>
            <a:r>
              <a:rPr lang="en-US" altLang="ko-KR" dirty="0" smtClean="0"/>
              <a:t>girder in the same direction.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This feature can change the mid-plane of undulator without changing the undulator chamber position.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ko-KR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/>
              <a:t>Phase </a:t>
            </a:r>
            <a:r>
              <a:rPr lang="en-US" altLang="ko-KR" dirty="0" smtClean="0"/>
              <a:t>error</a:t>
            </a:r>
          </a:p>
          <a:p>
            <a:pPr marL="892175" lvl="1" indent="-434975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Large bandwidth operation mode is based on the SASE process of each beam slice.</a:t>
            </a:r>
          </a:p>
          <a:p>
            <a:pPr marL="892175" lvl="1" indent="-434975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To support SASE process, the RMS phase jitter of undulator needs to be maintained under 7 degree for PAL-XFEL soft X-ray beamline.</a:t>
            </a:r>
          </a:p>
          <a:p>
            <a:pPr marL="892175" lvl="1" indent="-434975">
              <a:lnSpc>
                <a:spcPct val="100000"/>
              </a:lnSpc>
              <a:spcBef>
                <a:spcPts val="600"/>
              </a:spcBef>
              <a:buNone/>
            </a:pPr>
            <a:r>
              <a:rPr lang="en-US" altLang="ko-KR" dirty="0"/>
              <a:t>	</a:t>
            </a:r>
            <a:r>
              <a:rPr lang="en-US" altLang="ko-KR" dirty="0" smtClean="0"/>
              <a:t>: The tuning process of undulator was done for on-axis field to meet the RMS phase error of undulator.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ko-KR" dirty="0"/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dirty="0" smtClean="0"/>
              <a:t>To check the feasibility to use planar undulator as TGU, the HXU125 off-axis field measurement and phase jitter measurement were done.</a:t>
            </a:r>
          </a:p>
          <a:p>
            <a:pPr marL="457200" lvl="1" indent="0">
              <a:lnSpc>
                <a:spcPct val="100000"/>
              </a:lnSpc>
              <a:spcBef>
                <a:spcPts val="600"/>
              </a:spcBef>
              <a:buNone/>
            </a:pPr>
            <a:endParaRPr lang="en-US" altLang="ko-KR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20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91099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Off-axis Field Measurement Result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RMS phase </a:t>
            </a:r>
            <a:r>
              <a:rPr lang="en-US" altLang="ko-KR" dirty="0" smtClean="0"/>
              <a:t>jitter </a:t>
            </a:r>
            <a:r>
              <a:rPr lang="en-US" altLang="ko-KR" dirty="0" smtClean="0"/>
              <a:t>before and after tuning of HXU125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21</a:t>
            </a:fld>
            <a:endParaRPr lang="ko-KR" altLang="en-US"/>
          </a:p>
        </p:txBody>
      </p:sp>
      <p:pic>
        <p:nvPicPr>
          <p:cNvPr id="12" name="그림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189" y="1878718"/>
            <a:ext cx="11313623" cy="435016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25474" y="1594037"/>
            <a:ext cx="1735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/>
              <a:t>Before Tuning</a:t>
            </a:r>
            <a:endParaRPr lang="ko-KR" altLang="en-US" b="1" dirty="0"/>
          </a:p>
        </p:txBody>
      </p:sp>
      <p:sp>
        <p:nvSpPr>
          <p:cNvPr id="9" name="TextBox 8"/>
          <p:cNvSpPr txBox="1"/>
          <p:nvPr/>
        </p:nvSpPr>
        <p:spPr>
          <a:xfrm>
            <a:off x="7816541" y="1592137"/>
            <a:ext cx="1573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ko-KR" b="1" dirty="0" smtClean="0"/>
              <a:t>After Tuning</a:t>
            </a:r>
            <a:endParaRPr lang="ko-KR" altLang="en-US" b="1" dirty="0"/>
          </a:p>
        </p:txBody>
      </p:sp>
    </p:spTree>
    <p:extLst>
      <p:ext uri="{BB962C8B-B14F-4D97-AF65-F5344CB8AC3E}">
        <p14:creationId xmlns:p14="http://schemas.microsoft.com/office/powerpoint/2010/main" val="378451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Off-axis Field Measurement Result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Beam trajectory (PAL-XFEL requirement 1.5 </a:t>
            </a:r>
            <a:r>
              <a:rPr lang="en-US" altLang="ko-KR" dirty="0" err="1" smtClean="0"/>
              <a:t>Gauss</a:t>
            </a:r>
            <a:r>
              <a:rPr lang="en-US" altLang="ko-KR" dirty="0" err="1" smtClean="0">
                <a:latin typeface="맑은 고딕" panose="020B0503020000020004" pitchFamily="50" charset="-127"/>
                <a:ea typeface="맑은 고딕" panose="020B0503020000020004" pitchFamily="50" charset="-127"/>
              </a:rPr>
              <a:t>·</a:t>
            </a:r>
            <a:r>
              <a:rPr lang="en-US" altLang="ko-KR" dirty="0" err="1" smtClean="0"/>
              <a:t>m</a:t>
            </a:r>
            <a:r>
              <a:rPr lang="en-US" altLang="ko-KR" dirty="0" smtClean="0"/>
              <a:t>)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22</a:t>
            </a:fld>
            <a:endParaRPr lang="ko-KR" altLang="en-US"/>
          </a:p>
        </p:txBody>
      </p:sp>
      <p:grpSp>
        <p:nvGrpSpPr>
          <p:cNvPr id="8" name="그룹 7"/>
          <p:cNvGrpSpPr/>
          <p:nvPr/>
        </p:nvGrpSpPr>
        <p:grpSpPr>
          <a:xfrm>
            <a:off x="384675" y="1808998"/>
            <a:ext cx="11471788" cy="3612087"/>
            <a:chOff x="730400" y="1710489"/>
            <a:chExt cx="10290059" cy="3240000"/>
          </a:xfrm>
        </p:grpSpPr>
        <p:pic>
          <p:nvPicPr>
            <p:cNvPr id="5" name="그림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0400" y="1710489"/>
              <a:ext cx="5410365" cy="32400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318"/>
            <a:stretch/>
          </p:blipFill>
          <p:spPr>
            <a:xfrm>
              <a:off x="5897823" y="1710489"/>
              <a:ext cx="5122636" cy="32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6607001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Summary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3" y="1260390"/>
            <a:ext cx="10850234" cy="4916574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sz="2400" dirty="0" smtClean="0"/>
              <a:t>HXU125 for PAL-XFEL hard X-ray beamline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sz="2000" dirty="0" smtClean="0"/>
              <a:t>One undulator was built for additional installation in the PAL-XFEL hard X-ray beamline.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sz="2000" dirty="0" smtClean="0"/>
              <a:t>Field </a:t>
            </a:r>
            <a:r>
              <a:rPr lang="en-US" altLang="ko-KR" sz="2000" dirty="0" smtClean="0"/>
              <a:t>measurement </a:t>
            </a:r>
            <a:r>
              <a:rPr lang="en-US" altLang="ko-KR" sz="2000" dirty="0" smtClean="0"/>
              <a:t>shows magnet </a:t>
            </a:r>
            <a:r>
              <a:rPr lang="en-US" altLang="ko-KR" sz="2000" dirty="0" smtClean="0"/>
              <a:t>keeper deformation </a:t>
            </a:r>
            <a:r>
              <a:rPr lang="en-US" altLang="ko-KR" sz="2000" dirty="0" smtClean="0"/>
              <a:t>caused by </a:t>
            </a:r>
            <a:r>
              <a:rPr lang="en-US" altLang="ko-KR" sz="2000" dirty="0" smtClean="0"/>
              <a:t>the magnet force.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sz="2000" dirty="0" smtClean="0"/>
              <a:t>Tuning was done to minimize the magnet keeper deformation </a:t>
            </a:r>
            <a:r>
              <a:rPr lang="en-US" altLang="ko-KR" sz="2000" dirty="0" smtClean="0"/>
              <a:t>within the working </a:t>
            </a:r>
            <a:r>
              <a:rPr lang="en-US" altLang="ko-KR" sz="2000" dirty="0" smtClean="0"/>
              <a:t>range.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endParaRPr lang="en-US" altLang="ko-KR" sz="2000" dirty="0" smtClean="0"/>
          </a:p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ko-KR" sz="2400" dirty="0" smtClean="0"/>
              <a:t>Planar undulator </a:t>
            </a:r>
            <a:r>
              <a:rPr lang="en-US" altLang="ko-KR" sz="2400" dirty="0" smtClean="0"/>
              <a:t>as </a:t>
            </a:r>
            <a:r>
              <a:rPr lang="en-US" altLang="ko-KR" sz="2400" dirty="0" smtClean="0"/>
              <a:t>TGU </a:t>
            </a:r>
            <a:r>
              <a:rPr lang="en-US" altLang="ko-KR" sz="2400" dirty="0" smtClean="0"/>
              <a:t>for </a:t>
            </a:r>
            <a:r>
              <a:rPr lang="en-US" altLang="ko-KR" sz="2400" dirty="0" smtClean="0"/>
              <a:t>large bandwidth operation 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sz="2000" dirty="0" smtClean="0"/>
              <a:t>To support large bandwidth operation in the PAL-XFEL soft X-ray beamline, the required RMS phase jitter at off-axis is less than 7 degree.</a:t>
            </a:r>
          </a:p>
          <a:p>
            <a:pPr lvl="1">
              <a:lnSpc>
                <a:spcPct val="100000"/>
              </a:lnSpc>
              <a:spcBef>
                <a:spcPts val="600"/>
              </a:spcBef>
            </a:pPr>
            <a:r>
              <a:rPr lang="en-US" altLang="ko-KR" sz="2000" dirty="0" smtClean="0"/>
              <a:t>After nominal tuning procedure, the phase error increases at off-axes and the </a:t>
            </a:r>
            <a:r>
              <a:rPr lang="en-US" altLang="ko-KR" sz="2000" dirty="0"/>
              <a:t>error is minimum at the tuning gap</a:t>
            </a:r>
            <a:r>
              <a:rPr lang="en-US" altLang="ko-KR" sz="2000" dirty="0" smtClean="0"/>
              <a:t>.</a:t>
            </a:r>
            <a:endParaRPr lang="en-US" altLang="ko-KR" sz="2000" dirty="0" smtClean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23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578402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321734" y="282226"/>
            <a:ext cx="11548533" cy="790221"/>
          </a:xfrm>
        </p:spPr>
        <p:txBody>
          <a:bodyPr>
            <a:normAutofit/>
          </a:bodyPr>
          <a:lstStyle/>
          <a:p>
            <a:r>
              <a:rPr lang="en-US" altLang="ko-KR" sz="3200" b="1" dirty="0" smtClean="0"/>
              <a:t>PAL-XFEL </a:t>
            </a:r>
            <a:r>
              <a:rPr lang="en-US" altLang="ko-KR" sz="3200" dirty="0"/>
              <a:t>U</a:t>
            </a:r>
            <a:r>
              <a:rPr lang="en-US" altLang="ko-KR" sz="3200" b="1" dirty="0" smtClean="0"/>
              <a:t>ndulator System</a:t>
            </a:r>
            <a:endParaRPr lang="ko-KR" altLang="en-US" sz="3200" b="1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21736" y="1230490"/>
            <a:ext cx="6519029" cy="5070954"/>
          </a:xfrm>
        </p:spPr>
        <p:txBody>
          <a:bodyPr>
            <a:normAutofit/>
          </a:bodyPr>
          <a:lstStyle/>
          <a:p>
            <a:r>
              <a:rPr lang="en-US" altLang="ko-KR" sz="2000" dirty="0" smtClean="0"/>
              <a:t>PAL-XFEL undulator beamlines and major parameters</a:t>
            </a:r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endParaRPr lang="en-US" altLang="ko-KR" dirty="0"/>
          </a:p>
          <a:p>
            <a:endParaRPr lang="en-US" altLang="ko-KR" dirty="0" smtClean="0"/>
          </a:p>
          <a:p>
            <a:r>
              <a:rPr lang="en-US" altLang="ko-KR" dirty="0" smtClean="0"/>
              <a:t>New undulator for hard X-ray beamline (HXU125)</a:t>
            </a:r>
          </a:p>
          <a:p>
            <a:pPr lvl="1"/>
            <a:r>
              <a:rPr lang="en-US" altLang="ko-KR" dirty="0" smtClean="0"/>
              <a:t>During 2020 summer maintenance, one undulator module will be added to the hard X-ray beamline.</a:t>
            </a:r>
          </a:p>
          <a:p>
            <a:pPr lvl="1"/>
            <a:r>
              <a:rPr lang="en-US" altLang="ko-KR" dirty="0" smtClean="0"/>
              <a:t>In 2018 winter, </a:t>
            </a:r>
            <a:r>
              <a:rPr lang="en-US" altLang="ko-KR" dirty="0" smtClean="0"/>
              <a:t>a new </a:t>
            </a:r>
            <a:r>
              <a:rPr lang="en-US" altLang="ko-KR" dirty="0" smtClean="0"/>
              <a:t>hard X-ray undulator was built by refurbishing the prototype undulator mechanical frame and control system.</a:t>
            </a:r>
            <a:endParaRPr lang="ko-KR" altLang="en-US" dirty="0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50" b="14417"/>
          <a:stretch/>
        </p:blipFill>
        <p:spPr>
          <a:xfrm>
            <a:off x="6849534" y="3535399"/>
            <a:ext cx="5011963" cy="2790403"/>
          </a:xfrm>
          <a:prstGeom prst="rect">
            <a:avLst/>
          </a:prstGeom>
        </p:spPr>
      </p:pic>
      <p:pic>
        <p:nvPicPr>
          <p:cNvPr id="6" name="그림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9535" y="552022"/>
            <a:ext cx="5011963" cy="2825335"/>
          </a:xfrm>
          <a:prstGeom prst="rect">
            <a:avLst/>
          </a:prstGeom>
        </p:spPr>
      </p:pic>
      <p:graphicFrame>
        <p:nvGraphicFramePr>
          <p:cNvPr id="8" name="표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8797748"/>
              </p:ext>
            </p:extLst>
          </p:nvPr>
        </p:nvGraphicFramePr>
        <p:xfrm>
          <a:off x="680739" y="1671220"/>
          <a:ext cx="5607171" cy="2346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699">
                  <a:extLst>
                    <a:ext uri="{9D8B030D-6E8A-4147-A177-3AD203B41FA5}">
                      <a16:colId xmlns:a16="http://schemas.microsoft.com/office/drawing/2014/main" val="4282596809"/>
                    </a:ext>
                  </a:extLst>
                </a:gridCol>
                <a:gridCol w="1674736">
                  <a:extLst>
                    <a:ext uri="{9D8B030D-6E8A-4147-A177-3AD203B41FA5}">
                      <a16:colId xmlns:a16="http://schemas.microsoft.com/office/drawing/2014/main" val="3939699916"/>
                    </a:ext>
                  </a:extLst>
                </a:gridCol>
                <a:gridCol w="1674736">
                  <a:extLst>
                    <a:ext uri="{9D8B030D-6E8A-4147-A177-3AD203B41FA5}">
                      <a16:colId xmlns:a16="http://schemas.microsoft.com/office/drawing/2014/main" val="1388029425"/>
                    </a:ext>
                  </a:extLst>
                </a:gridCol>
              </a:tblGrid>
              <a:tr h="304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Parameter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Hard X-ray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Soft X-ray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11028"/>
                  </a:ext>
                </a:extLst>
              </a:tr>
              <a:tr h="304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Beam energy (GeV)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3.15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98259024"/>
                  </a:ext>
                </a:extLst>
              </a:tr>
              <a:tr h="304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Undulator length (m)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~ 5.0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~ 5.0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4352426"/>
                  </a:ext>
                </a:extLst>
              </a:tr>
              <a:tr h="304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Period (mm)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26.0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35.0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43219507"/>
                  </a:ext>
                </a:extLst>
              </a:tr>
              <a:tr h="304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Min. gap (mm)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8.30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9.00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6092173"/>
                  </a:ext>
                </a:extLst>
              </a:tr>
              <a:tr h="304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K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1.973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3.321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8966693"/>
                  </a:ext>
                </a:extLst>
              </a:tr>
              <a:tr h="304698"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Number of </a:t>
                      </a:r>
                      <a:r>
                        <a:rPr lang="en-US" altLang="ko-KR" sz="1600" dirty="0" err="1" smtClean="0"/>
                        <a:t>undulators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20</a:t>
                      </a:r>
                      <a:endParaRPr lang="ko-KR" alt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sz="1600" dirty="0" smtClean="0"/>
                        <a:t>7</a:t>
                      </a:r>
                      <a:endParaRPr lang="ko-KR" alt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9131759"/>
                  </a:ext>
                </a:extLst>
              </a:tr>
            </a:tbl>
          </a:graphicData>
        </a:graphic>
      </p:graphicFrame>
      <p:sp>
        <p:nvSpPr>
          <p:cNvPr id="9" name="바닥글 개체 틀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10" name="슬라이드 번호 개체 틀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0299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Magnetic </a:t>
            </a:r>
            <a:r>
              <a:rPr lang="en-US" altLang="ko-KR" dirty="0" smtClean="0"/>
              <a:t>Measurement Bench System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83823" y="1350701"/>
            <a:ext cx="5723466" cy="4914633"/>
          </a:xfrm>
        </p:spPr>
        <p:txBody>
          <a:bodyPr>
            <a:noAutofit/>
          </a:bodyPr>
          <a:lstStyle/>
          <a:p>
            <a:r>
              <a:rPr lang="en-US" altLang="ko-KR" dirty="0" smtClean="0"/>
              <a:t>Room temperature:  </a:t>
            </a:r>
            <a:r>
              <a:rPr lang="en-US" altLang="ko-KR" dirty="0" smtClean="0"/>
              <a:t>25</a:t>
            </a:r>
            <a:r>
              <a:rPr lang="ko-KR" altLang="en-US" dirty="0" smtClean="0"/>
              <a:t>℃ </a:t>
            </a:r>
            <a:r>
              <a:rPr lang="en-US" altLang="ko-KR" dirty="0" smtClean="0"/>
              <a:t>± </a:t>
            </a:r>
            <a:r>
              <a:rPr lang="en-US" altLang="ko-KR" dirty="0" smtClean="0"/>
              <a:t>0.1</a:t>
            </a:r>
            <a:r>
              <a:rPr lang="ko-KR" altLang="en-US" dirty="0" smtClean="0"/>
              <a:t>℃</a:t>
            </a:r>
            <a:endParaRPr lang="en-US" altLang="ko-KR" dirty="0" smtClean="0"/>
          </a:p>
          <a:p>
            <a:r>
              <a:rPr lang="en-US" altLang="ko-KR" dirty="0" smtClean="0"/>
              <a:t>Two Helmholtz </a:t>
            </a:r>
            <a:r>
              <a:rPr lang="en-US" altLang="ko-KR" dirty="0"/>
              <a:t>c</a:t>
            </a:r>
            <a:r>
              <a:rPr lang="en-US" altLang="ko-KR" dirty="0" smtClean="0"/>
              <a:t>oils (horizontal </a:t>
            </a:r>
            <a:r>
              <a:rPr lang="en-US" altLang="ko-KR" dirty="0" smtClean="0"/>
              <a:t>and vertical)</a:t>
            </a:r>
          </a:p>
          <a:p>
            <a:r>
              <a:rPr lang="en-US" altLang="ko-KR" dirty="0" smtClean="0"/>
              <a:t>Hall </a:t>
            </a:r>
            <a:r>
              <a:rPr lang="en-US" altLang="ko-KR" dirty="0" smtClean="0"/>
              <a:t>probe stage</a:t>
            </a:r>
            <a:endParaRPr lang="en-US" altLang="ko-KR" dirty="0" smtClean="0"/>
          </a:p>
          <a:p>
            <a:pPr lvl="1"/>
            <a:endParaRPr lang="en-US" altLang="ko-KR" dirty="0" smtClean="0"/>
          </a:p>
          <a:p>
            <a:pPr lvl="1"/>
            <a:endParaRPr lang="en-US" altLang="ko-KR" dirty="0"/>
          </a:p>
          <a:p>
            <a:pPr lvl="1"/>
            <a:r>
              <a:rPr lang="en-US" altLang="ko-KR" dirty="0" smtClean="0"/>
              <a:t>Three FW </a:t>
            </a:r>
            <a:r>
              <a:rPr lang="en-US" altLang="ko-KR" dirty="0"/>
              <a:t>Bell </a:t>
            </a:r>
            <a:r>
              <a:rPr lang="en-US" altLang="ko-KR" dirty="0" smtClean="0"/>
              <a:t>GH-700 Hall sensors are integrated in one PCB board.</a:t>
            </a:r>
          </a:p>
          <a:p>
            <a:pPr lvl="1"/>
            <a:r>
              <a:rPr lang="en-US" altLang="ko-KR" dirty="0" smtClean="0"/>
              <a:t>Effective bench length: 6.5 m</a:t>
            </a:r>
          </a:p>
          <a:p>
            <a:pPr lvl="1"/>
            <a:r>
              <a:rPr lang="en-US" altLang="ko-KR" dirty="0" smtClean="0"/>
              <a:t>Bench straightness: ~ ±6.0 </a:t>
            </a:r>
            <a:r>
              <a:rPr lang="el-GR" altLang="ko-KR" dirty="0"/>
              <a:t>μ</a:t>
            </a:r>
            <a:r>
              <a:rPr lang="en-US" altLang="ko-KR" dirty="0" smtClean="0"/>
              <a:t>m</a:t>
            </a:r>
            <a:endParaRPr lang="en-US" altLang="ko-KR" dirty="0"/>
          </a:p>
          <a:p>
            <a:pPr lvl="1"/>
            <a:r>
              <a:rPr lang="en-US" altLang="ko-KR" dirty="0" smtClean="0"/>
              <a:t>Positioning accuracy</a:t>
            </a:r>
            <a:r>
              <a:rPr lang="en-US" altLang="ko-KR" dirty="0"/>
              <a:t>: </a:t>
            </a:r>
            <a:r>
              <a:rPr lang="en-US" altLang="ko-KR" dirty="0" smtClean="0"/>
              <a:t>±2.5 </a:t>
            </a:r>
            <a:r>
              <a:rPr lang="el-GR" altLang="ko-KR" dirty="0" smtClean="0"/>
              <a:t>μ</a:t>
            </a:r>
            <a:r>
              <a:rPr lang="en-US" altLang="ko-KR" dirty="0" smtClean="0"/>
              <a:t>m</a:t>
            </a:r>
          </a:p>
          <a:p>
            <a:pPr lvl="1"/>
            <a:r>
              <a:rPr lang="en-US" altLang="ko-KR" dirty="0" smtClean="0"/>
              <a:t>Field accuracy: ~ 1.0 Gauss</a:t>
            </a:r>
          </a:p>
          <a:p>
            <a:pPr lvl="1"/>
            <a:r>
              <a:rPr lang="en-US" altLang="ko-KR" dirty="0" smtClean="0"/>
              <a:t>Operating range: </a:t>
            </a:r>
            <a:r>
              <a:rPr lang="en-US" altLang="ko-KR" dirty="0" smtClean="0"/>
              <a:t>up </a:t>
            </a:r>
            <a:r>
              <a:rPr lang="en-US" altLang="ko-KR" dirty="0" smtClean="0"/>
              <a:t>to 1.8 Tesla</a:t>
            </a:r>
          </a:p>
          <a:p>
            <a:r>
              <a:rPr lang="en-US" altLang="ko-KR" dirty="0" smtClean="0"/>
              <a:t>Single </a:t>
            </a:r>
            <a:r>
              <a:rPr lang="en-US" altLang="ko-KR" dirty="0" smtClean="0"/>
              <a:t>stretched wire stage</a:t>
            </a:r>
            <a:endParaRPr lang="en-US" altLang="ko-KR" dirty="0" smtClean="0"/>
          </a:p>
          <a:p>
            <a:pPr lvl="1"/>
            <a:r>
              <a:rPr lang="en-US" altLang="ko-KR" dirty="0" smtClean="0"/>
              <a:t>0.1 mm diameter varnish-insulated copper wire. </a:t>
            </a:r>
          </a:p>
          <a:p>
            <a:pPr lvl="1"/>
            <a:r>
              <a:rPr lang="en-US" altLang="ko-KR" dirty="0" smtClean="0"/>
              <a:t>Analog </a:t>
            </a:r>
            <a:r>
              <a:rPr lang="en-US" altLang="ko-KR" dirty="0" smtClean="0"/>
              <a:t>integrator </a:t>
            </a:r>
            <a:endParaRPr lang="en-US" altLang="ko-KR" dirty="0" smtClean="0"/>
          </a:p>
          <a:p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t>4</a:t>
            </a:fld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61"/>
          <a:stretch/>
        </p:blipFill>
        <p:spPr>
          <a:xfrm>
            <a:off x="6107289" y="1359878"/>
            <a:ext cx="5700888" cy="4620384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91533" y="2163937"/>
            <a:ext cx="1798177" cy="901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77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7" y="1602167"/>
            <a:ext cx="5046580" cy="2340000"/>
          </a:xfrm>
          <a:prstGeom prst="rect">
            <a:avLst/>
          </a:prstGeom>
        </p:spPr>
      </p:pic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HXU125 </a:t>
            </a:r>
            <a:r>
              <a:rPr lang="en-US" altLang="ko-KR" dirty="0" smtClean="0"/>
              <a:t>First Field Measurement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5</a:t>
            </a:fld>
            <a:endParaRPr lang="ko-KR" altLang="en-US"/>
          </a:p>
        </p:txBody>
      </p:sp>
      <p:sp>
        <p:nvSpPr>
          <p:cNvPr id="8" name="내용 개체 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B-field and mid-plane measurement </a:t>
            </a:r>
            <a:r>
              <a:rPr lang="en-US" altLang="ko-KR" dirty="0" smtClean="0"/>
              <a:t>(</a:t>
            </a:r>
            <a:r>
              <a:rPr lang="en-US" altLang="ko-KR" dirty="0" smtClean="0"/>
              <a:t>gap 10mm)</a:t>
            </a:r>
            <a:endParaRPr lang="ko-KR" altLang="en-US" dirty="0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56" y="1637407"/>
            <a:ext cx="5046580" cy="2340000"/>
          </a:xfrm>
          <a:prstGeom prst="rect">
            <a:avLst/>
          </a:prstGeom>
        </p:spPr>
      </p:pic>
      <p:pic>
        <p:nvPicPr>
          <p:cNvPr id="14" name="그림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0" y="4015982"/>
            <a:ext cx="5046579" cy="2340000"/>
          </a:xfrm>
          <a:prstGeom prst="rect">
            <a:avLst/>
          </a:prstGeom>
        </p:spPr>
      </p:pic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156" y="3961530"/>
            <a:ext cx="5046580" cy="2340000"/>
          </a:xfrm>
          <a:prstGeom prst="rect">
            <a:avLst/>
          </a:prstGeom>
        </p:spPr>
      </p:pic>
      <p:grpSp>
        <p:nvGrpSpPr>
          <p:cNvPr id="34" name="그룹 33"/>
          <p:cNvGrpSpPr/>
          <p:nvPr/>
        </p:nvGrpSpPr>
        <p:grpSpPr>
          <a:xfrm>
            <a:off x="9344310" y="1521745"/>
            <a:ext cx="2535382" cy="2084690"/>
            <a:chOff x="9344310" y="2361717"/>
            <a:chExt cx="2535382" cy="2084690"/>
          </a:xfrm>
        </p:grpSpPr>
        <p:pic>
          <p:nvPicPr>
            <p:cNvPr id="15" name="그림 14"/>
            <p:cNvPicPr>
              <a:picLocks noChangeAspect="1"/>
            </p:cNvPicPr>
            <p:nvPr/>
          </p:nvPicPr>
          <p:blipFill rotWithShape="1">
            <a:blip r:embed="rId7"/>
            <a:srcRect l="24387" t="7986" r="30525" b="12851"/>
            <a:stretch/>
          </p:blipFill>
          <p:spPr>
            <a:xfrm>
              <a:off x="9344310" y="2411594"/>
              <a:ext cx="2535382" cy="2034813"/>
            </a:xfrm>
            <a:prstGeom prst="rect">
              <a:avLst/>
            </a:prstGeom>
          </p:spPr>
        </p:pic>
        <p:sp>
          <p:nvSpPr>
            <p:cNvPr id="30" name="타원 29"/>
            <p:cNvSpPr/>
            <p:nvPr/>
          </p:nvSpPr>
          <p:spPr>
            <a:xfrm>
              <a:off x="10124902" y="2361717"/>
              <a:ext cx="748146" cy="697366"/>
            </a:xfrm>
            <a:prstGeom prst="ellipse">
              <a:avLst/>
            </a:prstGeom>
            <a:noFill/>
            <a:ln w="38100">
              <a:solidFill>
                <a:srgbClr val="FF00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710834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Field </a:t>
            </a:r>
            <a:r>
              <a:rPr lang="en-US" altLang="ko-KR" dirty="0" smtClean="0"/>
              <a:t>Measurement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Field center and pole gap distribution before tuning (minimum gap, 8.3mm)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6</a:t>
            </a:fld>
            <a:endParaRPr lang="ko-KR" altLang="en-US"/>
          </a:p>
        </p:txBody>
      </p:sp>
      <p:grpSp>
        <p:nvGrpSpPr>
          <p:cNvPr id="20" name="그룹 19"/>
          <p:cNvGrpSpPr/>
          <p:nvPr/>
        </p:nvGrpSpPr>
        <p:grpSpPr>
          <a:xfrm>
            <a:off x="1549522" y="4669842"/>
            <a:ext cx="9092957" cy="1631101"/>
            <a:chOff x="1372511" y="4942286"/>
            <a:chExt cx="9092957" cy="1631101"/>
          </a:xfrm>
        </p:grpSpPr>
        <p:pic>
          <p:nvPicPr>
            <p:cNvPr id="12" name="그림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97668" y="5106537"/>
              <a:ext cx="9067800" cy="146685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9772129" y="5126952"/>
              <a:ext cx="42992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E1</a:t>
              </a:r>
              <a:endParaRPr lang="ko-KR" alt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71047" y="5126952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M</a:t>
              </a:r>
              <a:r>
                <a:rPr lang="en-US" altLang="ko-KR" dirty="0" smtClean="0"/>
                <a:t>1</a:t>
              </a:r>
              <a:endParaRPr lang="ko-KR" alt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372511" y="4942286"/>
              <a:ext cx="42992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E2</a:t>
              </a:r>
              <a:endParaRPr lang="ko-KR" alt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595741" y="5094686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M4</a:t>
              </a:r>
              <a:endParaRPr lang="ko-KR" altLang="en-US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333117" y="5094686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M3</a:t>
              </a:r>
              <a:endParaRPr lang="ko-KR" altLang="en-US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6940697" y="5126952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M2</a:t>
              </a:r>
              <a:endParaRPr lang="ko-KR" altLang="en-US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166302" y="5094686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M5</a:t>
              </a:r>
              <a:endParaRPr lang="ko-KR" altLang="en-US" dirty="0"/>
            </a:p>
          </p:txBody>
        </p:sp>
      </p:grpSp>
      <p:pic>
        <p:nvPicPr>
          <p:cNvPr id="6" name="그림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23" y="1847440"/>
            <a:ext cx="4017106" cy="2682610"/>
          </a:xfrm>
          <a:prstGeom prst="rect">
            <a:avLst/>
          </a:prstGeom>
        </p:spPr>
      </p:pic>
      <p:grpSp>
        <p:nvGrpSpPr>
          <p:cNvPr id="27" name="그룹 26"/>
          <p:cNvGrpSpPr/>
          <p:nvPr/>
        </p:nvGrpSpPr>
        <p:grpSpPr>
          <a:xfrm>
            <a:off x="4455366" y="1819764"/>
            <a:ext cx="7726001" cy="2709981"/>
            <a:chOff x="4455366" y="1819764"/>
            <a:chExt cx="7726001" cy="2709981"/>
          </a:xfrm>
        </p:grpSpPr>
        <p:pic>
          <p:nvPicPr>
            <p:cNvPr id="8" name="그림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55366" y="1847745"/>
              <a:ext cx="3848885" cy="26820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23274" y="1819764"/>
              <a:ext cx="4058093" cy="2709981"/>
            </a:xfrm>
            <a:prstGeom prst="rect">
              <a:avLst/>
            </a:prstGeom>
          </p:spPr>
        </p:pic>
        <p:cxnSp>
          <p:nvCxnSpPr>
            <p:cNvPr id="22" name="직선 연결선 21"/>
            <p:cNvCxnSpPr/>
            <p:nvPr/>
          </p:nvCxnSpPr>
          <p:spPr>
            <a:xfrm>
              <a:off x="4968804" y="2910694"/>
              <a:ext cx="296308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직선 화살표 연결선 24"/>
            <p:cNvCxnSpPr/>
            <p:nvPr/>
          </p:nvCxnSpPr>
          <p:spPr>
            <a:xfrm flipV="1">
              <a:off x="7927332" y="1983366"/>
              <a:ext cx="420723" cy="9273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직선 연결선 35"/>
            <p:cNvCxnSpPr/>
            <p:nvPr/>
          </p:nvCxnSpPr>
          <p:spPr>
            <a:xfrm>
              <a:off x="4961713" y="3265113"/>
              <a:ext cx="2963084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직선 화살표 연결선 36"/>
            <p:cNvCxnSpPr/>
            <p:nvPr/>
          </p:nvCxnSpPr>
          <p:spPr>
            <a:xfrm>
              <a:off x="7920239" y="3262820"/>
              <a:ext cx="420723" cy="92732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005795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Field Measurement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Pole center and gap change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7</a:t>
            </a:fld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546758" y="1584816"/>
            <a:ext cx="11232959" cy="4873968"/>
            <a:chOff x="546758" y="1552917"/>
            <a:chExt cx="11232959" cy="4873968"/>
          </a:xfrm>
        </p:grpSpPr>
        <p:grpSp>
          <p:nvGrpSpPr>
            <p:cNvPr id="15" name="그룹 14"/>
            <p:cNvGrpSpPr/>
            <p:nvPr/>
          </p:nvGrpSpPr>
          <p:grpSpPr>
            <a:xfrm>
              <a:off x="4290665" y="1552917"/>
              <a:ext cx="3773604" cy="4863331"/>
              <a:chOff x="4290665" y="1552917"/>
              <a:chExt cx="3773604" cy="4863331"/>
            </a:xfrm>
          </p:grpSpPr>
          <p:pic>
            <p:nvPicPr>
              <p:cNvPr id="10" name="그림 9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0665" y="3896248"/>
                <a:ext cx="3773604" cy="2520000"/>
              </a:xfrm>
              <a:prstGeom prst="rect">
                <a:avLst/>
              </a:prstGeom>
            </p:spPr>
          </p:pic>
          <p:pic>
            <p:nvPicPr>
              <p:cNvPr id="7" name="그림 6"/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0665" y="1552917"/>
                <a:ext cx="3773604" cy="2520000"/>
              </a:xfrm>
              <a:prstGeom prst="rect">
                <a:avLst/>
              </a:prstGeom>
            </p:spPr>
          </p:pic>
        </p:grpSp>
        <p:grpSp>
          <p:nvGrpSpPr>
            <p:cNvPr id="14" name="그룹 13"/>
            <p:cNvGrpSpPr/>
            <p:nvPr/>
          </p:nvGrpSpPr>
          <p:grpSpPr>
            <a:xfrm>
              <a:off x="546758" y="1552917"/>
              <a:ext cx="3773604" cy="4873968"/>
              <a:chOff x="546758" y="1552917"/>
              <a:chExt cx="3773604" cy="4873968"/>
            </a:xfrm>
          </p:grpSpPr>
          <p:pic>
            <p:nvPicPr>
              <p:cNvPr id="8" name="그림 7"/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758" y="3906885"/>
                <a:ext cx="3773604" cy="2520000"/>
              </a:xfrm>
              <a:prstGeom prst="rect">
                <a:avLst/>
              </a:prstGeom>
            </p:spPr>
          </p:pic>
          <p:pic>
            <p:nvPicPr>
              <p:cNvPr id="11" name="그림 10"/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6758" y="1552917"/>
                <a:ext cx="3773604" cy="2520000"/>
              </a:xfrm>
              <a:prstGeom prst="rect">
                <a:avLst/>
              </a:prstGeom>
            </p:spPr>
          </p:pic>
        </p:grpSp>
        <p:grpSp>
          <p:nvGrpSpPr>
            <p:cNvPr id="16" name="그룹 15"/>
            <p:cNvGrpSpPr/>
            <p:nvPr/>
          </p:nvGrpSpPr>
          <p:grpSpPr>
            <a:xfrm>
              <a:off x="8006113" y="1552917"/>
              <a:ext cx="3773604" cy="4873968"/>
              <a:chOff x="8006113" y="1552917"/>
              <a:chExt cx="3773604" cy="4873968"/>
            </a:xfrm>
          </p:grpSpPr>
          <p:pic>
            <p:nvPicPr>
              <p:cNvPr id="13" name="그림 12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6113" y="3906885"/>
                <a:ext cx="3773604" cy="2520000"/>
              </a:xfrm>
              <a:prstGeom prst="rect">
                <a:avLst/>
              </a:prstGeom>
            </p:spPr>
          </p:pic>
          <p:pic>
            <p:nvPicPr>
              <p:cNvPr id="12" name="그림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6113" y="1552917"/>
                <a:ext cx="3773604" cy="252000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6946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Magnet Block Deformation 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Undulator magnet keeper deformation 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8</a:t>
            </a:fld>
            <a:endParaRPr lang="ko-KR" altLang="en-US"/>
          </a:p>
        </p:txBody>
      </p:sp>
      <p:grpSp>
        <p:nvGrpSpPr>
          <p:cNvPr id="6" name="그룹 5"/>
          <p:cNvGrpSpPr/>
          <p:nvPr/>
        </p:nvGrpSpPr>
        <p:grpSpPr>
          <a:xfrm>
            <a:off x="2081367" y="3789042"/>
            <a:ext cx="8084277" cy="2879669"/>
            <a:chOff x="1173667" y="3569039"/>
            <a:chExt cx="9602937" cy="3420625"/>
          </a:xfrm>
        </p:grpSpPr>
        <p:sp>
          <p:nvSpPr>
            <p:cNvPr id="7" name="직사각형 6"/>
            <p:cNvSpPr/>
            <p:nvPr/>
          </p:nvSpPr>
          <p:spPr>
            <a:xfrm>
              <a:off x="1200150" y="4408914"/>
              <a:ext cx="9525000" cy="79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직사각형 7"/>
            <p:cNvSpPr/>
            <p:nvPr/>
          </p:nvSpPr>
          <p:spPr>
            <a:xfrm>
              <a:off x="1200150" y="5322904"/>
              <a:ext cx="9525000" cy="79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9" name="원호 8"/>
            <p:cNvSpPr/>
            <p:nvPr/>
          </p:nvSpPr>
          <p:spPr>
            <a:xfrm rot="18971926">
              <a:off x="1364017" y="4796362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원호 9"/>
            <p:cNvSpPr/>
            <p:nvPr/>
          </p:nvSpPr>
          <p:spPr>
            <a:xfrm rot="2628074" flipV="1">
              <a:off x="1353545" y="3574759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원호 10"/>
            <p:cNvSpPr/>
            <p:nvPr/>
          </p:nvSpPr>
          <p:spPr>
            <a:xfrm rot="18971926">
              <a:off x="3119700" y="4796361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2" name="원호 11"/>
            <p:cNvSpPr/>
            <p:nvPr/>
          </p:nvSpPr>
          <p:spPr>
            <a:xfrm rot="18971926">
              <a:off x="4853600" y="4796362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3" name="원호 12"/>
            <p:cNvSpPr/>
            <p:nvPr/>
          </p:nvSpPr>
          <p:spPr>
            <a:xfrm rot="18971926">
              <a:off x="6596854" y="4796363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4" name="원호 13"/>
            <p:cNvSpPr/>
            <p:nvPr/>
          </p:nvSpPr>
          <p:spPr>
            <a:xfrm rot="18971926">
              <a:off x="8364863" y="4829664"/>
              <a:ext cx="2160000" cy="2160000"/>
            </a:xfrm>
            <a:prstGeom prst="arc">
              <a:avLst/>
            </a:prstGeom>
            <a:ln w="254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원호 14"/>
            <p:cNvSpPr/>
            <p:nvPr/>
          </p:nvSpPr>
          <p:spPr>
            <a:xfrm rot="2628074" flipV="1">
              <a:off x="3114641" y="3591767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6" name="원호 15"/>
            <p:cNvSpPr/>
            <p:nvPr/>
          </p:nvSpPr>
          <p:spPr>
            <a:xfrm rot="2628074" flipV="1">
              <a:off x="4884298" y="3589111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7" name="원호 16"/>
            <p:cNvSpPr/>
            <p:nvPr/>
          </p:nvSpPr>
          <p:spPr>
            <a:xfrm rot="2628074" flipV="1">
              <a:off x="6627419" y="3571695"/>
              <a:ext cx="2160000" cy="2160000"/>
            </a:xfrm>
            <a:prstGeom prst="arc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원호 17"/>
            <p:cNvSpPr/>
            <p:nvPr/>
          </p:nvSpPr>
          <p:spPr>
            <a:xfrm rot="2628074" flipV="1">
              <a:off x="8397076" y="3569039"/>
              <a:ext cx="2160000" cy="2160000"/>
            </a:xfrm>
            <a:prstGeom prst="arc">
              <a:avLst/>
            </a:prstGeom>
            <a:ln w="2540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19" name="직선 연결선 18"/>
            <p:cNvCxnSpPr/>
            <p:nvPr/>
          </p:nvCxnSpPr>
          <p:spPr>
            <a:xfrm>
              <a:off x="10396185" y="4951450"/>
              <a:ext cx="367843" cy="212341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직선 연결선 19"/>
            <p:cNvCxnSpPr/>
            <p:nvPr/>
          </p:nvCxnSpPr>
          <p:spPr>
            <a:xfrm>
              <a:off x="1173667" y="5396317"/>
              <a:ext cx="367843" cy="212341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직선 연결선 20"/>
            <p:cNvCxnSpPr/>
            <p:nvPr/>
          </p:nvCxnSpPr>
          <p:spPr>
            <a:xfrm flipV="1">
              <a:off x="10408761" y="5381419"/>
              <a:ext cx="367843" cy="212341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직선 연결선 21"/>
            <p:cNvCxnSpPr/>
            <p:nvPr/>
          </p:nvCxnSpPr>
          <p:spPr>
            <a:xfrm flipV="1">
              <a:off x="1185585" y="4954707"/>
              <a:ext cx="367843" cy="212341"/>
            </a:xfrm>
            <a:prstGeom prst="line">
              <a:avLst/>
            </a:prstGeom>
            <a:ln w="2540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그룹 22"/>
          <p:cNvGrpSpPr/>
          <p:nvPr/>
        </p:nvGrpSpPr>
        <p:grpSpPr>
          <a:xfrm>
            <a:off x="2045103" y="1760674"/>
            <a:ext cx="8060230" cy="2142865"/>
            <a:chOff x="1150775" y="1179675"/>
            <a:chExt cx="9574375" cy="2545410"/>
          </a:xfrm>
        </p:grpSpPr>
        <p:sp>
          <p:nvSpPr>
            <p:cNvPr id="24" name="직사각형 23"/>
            <p:cNvSpPr/>
            <p:nvPr/>
          </p:nvSpPr>
          <p:spPr>
            <a:xfrm>
              <a:off x="1200150" y="1179675"/>
              <a:ext cx="9525000" cy="79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직사각형 24"/>
            <p:cNvSpPr/>
            <p:nvPr/>
          </p:nvSpPr>
          <p:spPr>
            <a:xfrm>
              <a:off x="1200150" y="2933085"/>
              <a:ext cx="9525000" cy="792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6" name="직사각형 25"/>
            <p:cNvSpPr/>
            <p:nvPr/>
          </p:nvSpPr>
          <p:spPr>
            <a:xfrm>
              <a:off x="1200150" y="1971675"/>
              <a:ext cx="3816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7" name="직사각형 26"/>
            <p:cNvSpPr/>
            <p:nvPr/>
          </p:nvSpPr>
          <p:spPr>
            <a:xfrm>
              <a:off x="1200150" y="2627670"/>
              <a:ext cx="3816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8" name="직사각형 27"/>
            <p:cNvSpPr/>
            <p:nvPr/>
          </p:nvSpPr>
          <p:spPr>
            <a:xfrm>
              <a:off x="10343550" y="1971675"/>
              <a:ext cx="3816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9" name="직사각형 28"/>
            <p:cNvSpPr/>
            <p:nvPr/>
          </p:nvSpPr>
          <p:spPr>
            <a:xfrm>
              <a:off x="10343550" y="2627670"/>
              <a:ext cx="3816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0" name="직사각형 29"/>
            <p:cNvSpPr/>
            <p:nvPr/>
          </p:nvSpPr>
          <p:spPr>
            <a:xfrm>
              <a:off x="1609875" y="1971675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1" name="직사각형 30"/>
            <p:cNvSpPr/>
            <p:nvPr/>
          </p:nvSpPr>
          <p:spPr>
            <a:xfrm>
              <a:off x="1609875" y="2627670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직사각형 31"/>
            <p:cNvSpPr/>
            <p:nvPr/>
          </p:nvSpPr>
          <p:spPr>
            <a:xfrm>
              <a:off x="3352275" y="1971675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3" name="직사각형 32"/>
            <p:cNvSpPr/>
            <p:nvPr/>
          </p:nvSpPr>
          <p:spPr>
            <a:xfrm>
              <a:off x="3352275" y="2627670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4" name="직사각형 33"/>
            <p:cNvSpPr/>
            <p:nvPr/>
          </p:nvSpPr>
          <p:spPr>
            <a:xfrm>
              <a:off x="5091750" y="1971675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5" name="직사각형 34"/>
            <p:cNvSpPr/>
            <p:nvPr/>
          </p:nvSpPr>
          <p:spPr>
            <a:xfrm>
              <a:off x="5091750" y="2627670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6" name="직사각형 35"/>
            <p:cNvSpPr/>
            <p:nvPr/>
          </p:nvSpPr>
          <p:spPr>
            <a:xfrm>
              <a:off x="6843675" y="1971675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7" name="직사각형 36"/>
            <p:cNvSpPr/>
            <p:nvPr/>
          </p:nvSpPr>
          <p:spPr>
            <a:xfrm>
              <a:off x="6843675" y="2627670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8" name="직사각형 37"/>
            <p:cNvSpPr/>
            <p:nvPr/>
          </p:nvSpPr>
          <p:spPr>
            <a:xfrm>
              <a:off x="8589075" y="1971675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9" name="직사각형 38"/>
            <p:cNvSpPr/>
            <p:nvPr/>
          </p:nvSpPr>
          <p:spPr>
            <a:xfrm>
              <a:off x="8589075" y="2627670"/>
              <a:ext cx="1728000" cy="305415"/>
            </a:xfrm>
            <a:prstGeom prst="rect">
              <a:avLst/>
            </a:prstGeom>
            <a:solidFill>
              <a:schemeClr val="bg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295224" y="1592179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E1</a:t>
              </a:r>
              <a:endParaRPr lang="ko-KR" alt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9191625" y="1592179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M</a:t>
              </a:r>
              <a:r>
                <a:rPr lang="en-US" altLang="ko-KR" dirty="0" smtClean="0"/>
                <a:t>1</a:t>
              </a:r>
              <a:endParaRPr lang="ko-KR" altLang="en-US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150775" y="1592179"/>
              <a:ext cx="4299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E2</a:t>
              </a:r>
              <a:endParaRPr lang="ko-KR" altLang="en-US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3954825" y="1592179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M4</a:t>
              </a:r>
              <a:endParaRPr lang="ko-KR" altLang="en-US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5694300" y="1592179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M3</a:t>
              </a:r>
              <a:endParaRPr lang="ko-KR" altLang="en-US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446224" y="1592179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M2</a:t>
              </a:r>
              <a:endParaRPr lang="ko-KR" altLang="en-US" dirty="0"/>
            </a:p>
          </p:txBody>
        </p:sp>
        <p:sp>
          <p:nvSpPr>
            <p:cNvPr id="46" name="TextBox 45"/>
            <p:cNvSpPr txBox="1"/>
            <p:nvPr/>
          </p:nvSpPr>
          <p:spPr>
            <a:xfrm>
              <a:off x="2215350" y="1592179"/>
              <a:ext cx="52290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M5</a:t>
              </a:r>
              <a:endParaRPr lang="ko-KR" altLang="en-US" dirty="0"/>
            </a:p>
          </p:txBody>
        </p:sp>
      </p:grpSp>
      <p:sp>
        <p:nvSpPr>
          <p:cNvPr id="47" name="아래쪽 화살표 46"/>
          <p:cNvSpPr/>
          <p:nvPr/>
        </p:nvSpPr>
        <p:spPr>
          <a:xfrm>
            <a:off x="5821501" y="3967479"/>
            <a:ext cx="548998" cy="477268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70129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 smtClean="0"/>
              <a:t>Field Measurement</a:t>
            </a:r>
            <a:endParaRPr lang="ko-KR" altLang="en-US" dirty="0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ko-KR" dirty="0" smtClean="0"/>
              <a:t>-</a:t>
            </a:r>
            <a:r>
              <a:rPr lang="el-GR" altLang="ko-KR" dirty="0" smtClean="0"/>
              <a:t>Δ</a:t>
            </a:r>
            <a:r>
              <a:rPr lang="en-US" altLang="ko-KR" dirty="0" smtClean="0"/>
              <a:t>Gap/2 </a:t>
            </a:r>
            <a:r>
              <a:rPr lang="en-US" altLang="ko-KR" dirty="0" smtClean="0"/>
              <a:t>distribution polynomial </a:t>
            </a:r>
            <a:r>
              <a:rPr lang="en-US" altLang="ko-KR" dirty="0" smtClean="0"/>
              <a:t>fit</a:t>
            </a:r>
            <a:endParaRPr lang="ko-KR" altLang="en-US" dirty="0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ko-KR" smtClean="0"/>
              <a:t>IMMW21, 24-28 June 2019</a:t>
            </a:r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04D5B4-4561-41F1-8846-87B735FF1AA7}" type="slidenum">
              <a:rPr lang="ko-KR" altLang="en-US" smtClean="0"/>
              <a:pPr/>
              <a:t>9</a:t>
            </a:fld>
            <a:endParaRPr lang="ko-KR" altLang="en-US"/>
          </a:p>
        </p:txBody>
      </p:sp>
      <p:grpSp>
        <p:nvGrpSpPr>
          <p:cNvPr id="17" name="그룹 16"/>
          <p:cNvGrpSpPr/>
          <p:nvPr/>
        </p:nvGrpSpPr>
        <p:grpSpPr>
          <a:xfrm>
            <a:off x="327322" y="1643509"/>
            <a:ext cx="11575227" cy="3132000"/>
            <a:chOff x="269133" y="1643509"/>
            <a:chExt cx="11575227" cy="3132000"/>
          </a:xfrm>
        </p:grpSpPr>
        <p:pic>
          <p:nvPicPr>
            <p:cNvPr id="6" name="그림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248"/>
            <a:stretch/>
          </p:blipFill>
          <p:spPr>
            <a:xfrm>
              <a:off x="269133" y="1643509"/>
              <a:ext cx="5690900" cy="3132000"/>
            </a:xfrm>
            <a:prstGeom prst="rect">
              <a:avLst/>
            </a:prstGeom>
          </p:spPr>
        </p:pic>
        <p:pic>
          <p:nvPicPr>
            <p:cNvPr id="7" name="그림 6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7212"/>
            <a:stretch/>
          </p:blipFill>
          <p:spPr>
            <a:xfrm>
              <a:off x="6211951" y="1643509"/>
              <a:ext cx="5632409" cy="3132000"/>
            </a:xfrm>
            <a:prstGeom prst="rect">
              <a:avLst/>
            </a:prstGeom>
          </p:spPr>
        </p:pic>
      </p:grpSp>
      <p:grpSp>
        <p:nvGrpSpPr>
          <p:cNvPr id="8" name="그룹 7"/>
          <p:cNvGrpSpPr/>
          <p:nvPr/>
        </p:nvGrpSpPr>
        <p:grpSpPr>
          <a:xfrm>
            <a:off x="1372511" y="4829779"/>
            <a:ext cx="9092957" cy="1503507"/>
            <a:chOff x="1372511" y="5069880"/>
            <a:chExt cx="9092957" cy="1503507"/>
          </a:xfrm>
        </p:grpSpPr>
        <p:pic>
          <p:nvPicPr>
            <p:cNvPr id="9" name="그림 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397668" y="5106537"/>
              <a:ext cx="9067800" cy="1466850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9772129" y="5126952"/>
              <a:ext cx="42992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E1</a:t>
              </a:r>
              <a:endParaRPr lang="ko-KR" alt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771047" y="5126952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/>
                <a:t>M</a:t>
              </a:r>
              <a:r>
                <a:rPr lang="en-US" altLang="ko-KR" dirty="0" smtClean="0"/>
                <a:t>1</a:t>
              </a:r>
              <a:endParaRPr lang="ko-KR" alt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372511" y="5069880"/>
              <a:ext cx="429926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E2</a:t>
              </a:r>
              <a:endParaRPr lang="ko-KR" alt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595741" y="5094686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M4</a:t>
              </a:r>
              <a:endParaRPr lang="ko-KR" alt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33117" y="5094686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M3</a:t>
              </a:r>
              <a:endParaRPr lang="ko-KR" alt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940697" y="5126952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M2</a:t>
              </a:r>
              <a:endParaRPr lang="ko-KR" altLang="en-US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166302" y="5094686"/>
              <a:ext cx="522900" cy="369332"/>
            </a:xfrm>
            <a:prstGeom prst="rect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altLang="ko-KR" dirty="0" smtClean="0"/>
                <a:t>M5</a:t>
              </a:r>
              <a:endParaRPr lang="ko-KR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4190192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16004</TotalTime>
  <Words>905</Words>
  <Application>Microsoft Office PowerPoint</Application>
  <PresentationFormat>와이드스크린</PresentationFormat>
  <Paragraphs>263</Paragraphs>
  <Slides>23</Slides>
  <Notes>23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23</vt:i4>
      </vt:variant>
    </vt:vector>
  </HeadingPairs>
  <TitlesOfParts>
    <vt:vector size="26" baseType="lpstr">
      <vt:lpstr>맑은 고딕</vt:lpstr>
      <vt:lpstr>Arial</vt:lpstr>
      <vt:lpstr>Office 테마</vt:lpstr>
      <vt:lpstr>PAL-XFEL Undulator Tuning and  Off-axis Measurement</vt:lpstr>
      <vt:lpstr>Outline</vt:lpstr>
      <vt:lpstr>PAL-XFEL Undulator System</vt:lpstr>
      <vt:lpstr>Magnetic Measurement Bench System </vt:lpstr>
      <vt:lpstr>HXU125 First Field Measurement</vt:lpstr>
      <vt:lpstr>Field Measurement</vt:lpstr>
      <vt:lpstr>Field Measurement</vt:lpstr>
      <vt:lpstr>Magnet Block Deformation </vt:lpstr>
      <vt:lpstr>Field Measurement</vt:lpstr>
      <vt:lpstr>Field Measurement</vt:lpstr>
      <vt:lpstr>Undulator Tuning</vt:lpstr>
      <vt:lpstr>Tuning Result</vt:lpstr>
      <vt:lpstr>Tuning Result</vt:lpstr>
      <vt:lpstr>Tuning Result</vt:lpstr>
      <vt:lpstr>Tuning Result</vt:lpstr>
      <vt:lpstr>Tuning Result</vt:lpstr>
      <vt:lpstr>Large Bandwidth Operation</vt:lpstr>
      <vt:lpstr>PAL-XFEL for Large Bandwidth Operation</vt:lpstr>
      <vt:lpstr>PAL-XFEL Undulator as TGU</vt:lpstr>
      <vt:lpstr>PAL-XFEL Undulator as TGU</vt:lpstr>
      <vt:lpstr>Off-axis Field Measurement Result</vt:lpstr>
      <vt:lpstr>Off-axis Field Measurement Result</vt:lpstr>
      <vt:lpstr>Summary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Windows 사용자</dc:creator>
  <cp:lastModifiedBy>Windows 사용자</cp:lastModifiedBy>
  <cp:revision>260</cp:revision>
  <cp:lastPrinted>2019-06-20T07:01:39Z</cp:lastPrinted>
  <dcterms:created xsi:type="dcterms:W3CDTF">2019-06-04T07:19:56Z</dcterms:created>
  <dcterms:modified xsi:type="dcterms:W3CDTF">2019-06-20T10:19:19Z</dcterms:modified>
</cp:coreProperties>
</file>