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9"/>
  </p:notesMasterIdLst>
  <p:sldIdLst>
    <p:sldId id="256" r:id="rId2"/>
    <p:sldId id="257" r:id="rId3"/>
    <p:sldId id="291" r:id="rId4"/>
    <p:sldId id="289" r:id="rId5"/>
    <p:sldId id="290" r:id="rId6"/>
    <p:sldId id="287" r:id="rId7"/>
    <p:sldId id="288" r:id="rId8"/>
  </p:sldIdLst>
  <p:sldSz cx="9144000" cy="6858000" type="screen4x3"/>
  <p:notesSz cx="6794500" cy="9931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46">
          <p15:clr>
            <a:srgbClr val="A4A3A4"/>
          </p15:clr>
        </p15:guide>
        <p15:guide id="3" orient="horz" pos="3974">
          <p15:clr>
            <a:srgbClr val="A4A3A4"/>
          </p15:clr>
        </p15:guide>
        <p15:guide id="4" orient="horz" pos="1026">
          <p15:clr>
            <a:srgbClr val="A4A3A4"/>
          </p15:clr>
        </p15:guide>
        <p15:guide id="5" pos="2880">
          <p15:clr>
            <a:srgbClr val="A4A3A4"/>
          </p15:clr>
        </p15:guide>
        <p15:guide id="6" pos="521">
          <p15:clr>
            <a:srgbClr val="A4A3A4"/>
          </p15:clr>
        </p15:guide>
        <p15:guide id="7" pos="5239">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703"/>
    <a:srgbClr val="800000"/>
    <a:srgbClr val="132577"/>
    <a:srgbClr val="F4F4F4"/>
    <a:srgbClr val="D1D2D4"/>
    <a:srgbClr val="B7B9BA"/>
    <a:srgbClr val="AF007C"/>
    <a:srgbClr val="0098D4"/>
    <a:srgbClr val="51A026"/>
    <a:srgbClr val="FFD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autoAdjust="0"/>
  </p:normalViewPr>
  <p:slideViewPr>
    <p:cSldViewPr showGuides="1">
      <p:cViewPr varScale="1">
        <p:scale>
          <a:sx n="74" d="100"/>
          <a:sy n="74" d="100"/>
        </p:scale>
        <p:origin x="1272" y="72"/>
      </p:cViewPr>
      <p:guideLst>
        <p:guide orient="horz" pos="2160"/>
        <p:guide orient="horz" pos="346"/>
        <p:guide orient="horz" pos="3974"/>
        <p:guide orient="horz" pos="1026"/>
        <p:guide pos="2880"/>
        <p:guide pos="521"/>
        <p:guide pos="523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9" d="100"/>
          <a:sy n="79" d="100"/>
        </p:scale>
        <p:origin x="-4020" y="-84"/>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8645" y="0"/>
            <a:ext cx="2944283" cy="496570"/>
          </a:xfrm>
          <a:prstGeom prst="rect">
            <a:avLst/>
          </a:prstGeom>
        </p:spPr>
        <p:txBody>
          <a:bodyPr vert="horz" lIns="91440" tIns="45720" rIns="91440" bIns="45720" rtlCol="0"/>
          <a:lstStyle>
            <a:lvl1pPr algn="r">
              <a:defRPr sz="1200"/>
            </a:lvl1pPr>
          </a:lstStyle>
          <a:p>
            <a:fld id="{D680E798-53FF-4C51-A981-953463752515}" type="datetimeFigureOut">
              <a:rPr lang="fr-FR" smtClean="0"/>
              <a:pPr/>
              <a:t>19/01/2016</a:t>
            </a:fld>
            <a:endParaRPr lang="fr-FR"/>
          </a:p>
        </p:txBody>
      </p:sp>
      <p:sp>
        <p:nvSpPr>
          <p:cNvPr id="4" name="Espace réservé de l'image des diapositives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7415"/>
            <a:ext cx="5435600" cy="446913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6"/>
            <a:ext cx="2944283"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8645" y="9433106"/>
            <a:ext cx="2944283" cy="496570"/>
          </a:xfrm>
          <a:prstGeom prst="rect">
            <a:avLst/>
          </a:prstGeom>
        </p:spPr>
        <p:txBody>
          <a:bodyPr vert="horz" lIns="91440" tIns="45720" rIns="91440" bIns="45720" rtlCol="0" anchor="b"/>
          <a:lstStyle>
            <a:lvl1pPr algn="r">
              <a:defRPr sz="1200"/>
            </a:lvl1pPr>
          </a:lstStyle>
          <a:p>
            <a:fld id="{1B06CD8F-B7ED-4A05-9FB1-A01CC0EF02CC}" type="slidenum">
              <a:rPr lang="fr-FR" smtClean="0"/>
              <a:pPr/>
              <a:t>‹#›</a:t>
            </a:fld>
            <a:endParaRPr lang="fr-FR"/>
          </a:p>
        </p:txBody>
      </p:sp>
    </p:spTree>
    <p:extLst>
      <p:ext uri="{BB962C8B-B14F-4D97-AF65-F5344CB8AC3E}">
        <p14:creationId xmlns:p14="http://schemas.microsoft.com/office/powerpoint/2010/main" val="13408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4142718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my name is Olivier </a:t>
            </a:r>
            <a:r>
              <a:rPr lang="en-US" dirty="0" err="1" smtClean="0"/>
              <a:t>Mathon</a:t>
            </a:r>
            <a:r>
              <a:rPr lang="en-US" dirty="0" smtClean="0"/>
              <a:t>. I am working at the European Synchrotron Facility and I originally proposed a talk </a:t>
            </a:r>
            <a:r>
              <a:rPr lang="en-US" dirty="0" err="1" smtClean="0"/>
              <a:t>entiteled</a:t>
            </a:r>
            <a:r>
              <a:rPr lang="en-US" dirty="0" smtClean="0"/>
              <a:t> X-ray Absorption under Extremes. Extremes means extreme conditions of Pressure Temperature and magnetic field. But as I am in a session dedicated to “time resolved methods”, I am  going to slightly change my proposal and to talk about XAS under extremes…. Using time resolved techniques….</a:t>
            </a:r>
            <a:endParaRPr lang="en-GB" dirty="0"/>
          </a:p>
        </p:txBody>
      </p:sp>
      <p:sp>
        <p:nvSpPr>
          <p:cNvPr id="4" name="Slide Number Placeholder 3"/>
          <p:cNvSpPr>
            <a:spLocks noGrp="1"/>
          </p:cNvSpPr>
          <p:nvPr>
            <p:ph type="sldNum" sz="quarter" idx="10"/>
          </p:nvPr>
        </p:nvSpPr>
        <p:spPr/>
        <p:txBody>
          <a:bodyPr/>
          <a:lstStyle/>
          <a:p>
            <a:fld id="{1B06CD8F-B7ED-4A05-9FB1-A01CC0EF02CC}" type="slidenum">
              <a:rPr lang="fr-FR" smtClean="0"/>
              <a:pPr/>
              <a:t>2</a:t>
            </a:fld>
            <a:endParaRPr lang="fr-FR"/>
          </a:p>
        </p:txBody>
      </p:sp>
    </p:spTree>
    <p:extLst>
      <p:ext uri="{BB962C8B-B14F-4D97-AF65-F5344CB8AC3E}">
        <p14:creationId xmlns:p14="http://schemas.microsoft.com/office/powerpoint/2010/main" val="3844173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dirty="0" smtClean="0">
                <a:latin typeface="Arial" pitchFamily="34" charset="0"/>
                <a:cs typeface="Arial" pitchFamily="34" charset="0"/>
              </a:rPr>
              <a:t>Let me now tell you about</a:t>
            </a:r>
            <a:r>
              <a:rPr lang="en-US" sz="1200" baseline="0" dirty="0" smtClean="0">
                <a:latin typeface="Arial" pitchFamily="34" charset="0"/>
                <a:cs typeface="Arial" pitchFamily="34" charset="0"/>
              </a:rPr>
              <a:t> our experiment.  The experiment miniaturization requires an accurate target design.  We used a deposited Fe layer of 4 microns in a sandwich of diamonds. The role of the diamonds is to confine the sample shock for a large time interval, which was in our case 2-6 ns, to fit the synchrotron intrinsic time resolution: 100 ps.</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aseline="0" dirty="0" smtClean="0">
                <a:latin typeface="Arial" pitchFamily="34" charset="0"/>
                <a:cs typeface="Arial" pitchFamily="34" charset="0"/>
              </a:rPr>
              <a:t> When using a very small laser focal spot we have to consider 2D effect, that modify the shock front as the sample is traversed, and the pre-heating effects, since the flux is very high.  The 2D effects become particularly important at pressures higher than 100 </a:t>
            </a:r>
            <a:r>
              <a:rPr lang="en-US" sz="1200" baseline="0" dirty="0" err="1" smtClean="0">
                <a:latin typeface="Arial" pitchFamily="34" charset="0"/>
                <a:cs typeface="Arial" pitchFamily="34" charset="0"/>
              </a:rPr>
              <a:t>Gpa</a:t>
            </a:r>
            <a:r>
              <a:rPr lang="en-US" sz="1200" baseline="0" dirty="0" smtClean="0">
                <a:latin typeface="Arial" pitchFamily="34" charset="0"/>
                <a:cs typeface="Arial" pitchFamily="34" charset="0"/>
              </a:rPr>
              <a:t>, when the diamonds become </a:t>
            </a:r>
            <a:r>
              <a:rPr lang="en-US" sz="1200" baseline="0" dirty="0" err="1" smtClean="0">
                <a:latin typeface="Arial" pitchFamily="34" charset="0"/>
                <a:cs typeface="Arial" pitchFamily="34" charset="0"/>
              </a:rPr>
              <a:t>opaques</a:t>
            </a:r>
            <a:r>
              <a:rPr lang="en-US" sz="1200" baseline="0" dirty="0" smtClean="0">
                <a:latin typeface="Arial" pitchFamily="34" charset="0"/>
                <a:cs typeface="Arial" pitchFamily="34" charset="0"/>
              </a:rPr>
              <a:t>. In this case if one wants do VISAR measurements the only available surface to look at is the rear one, so it is important that the total thickness is not too much. As to the pre-heating effect, which arises from radiative transfer which anticipates the arrival of the shock front,  a small layer of plastic was deposited on the drive side to prevent it.  As you can see in the picture, temperatures can get very high before the arrival of the real shock because of this effect.</a:t>
            </a:r>
          </a:p>
          <a:p>
            <a:pPr eaLnBrk="1" hangingPunct="1">
              <a:spcBef>
                <a:spcPct val="0"/>
              </a:spcBef>
            </a:pPr>
            <a:endParaRPr lang="en-US" altLang="en-US" dirty="0" smtClean="0"/>
          </a:p>
        </p:txBody>
      </p:sp>
    </p:spTree>
    <p:extLst>
      <p:ext uri="{BB962C8B-B14F-4D97-AF65-F5344CB8AC3E}">
        <p14:creationId xmlns:p14="http://schemas.microsoft.com/office/powerpoint/2010/main" val="14533664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page">
    <p:spTree>
      <p:nvGrpSpPr>
        <p:cNvPr id="1" name=""/>
        <p:cNvGrpSpPr/>
        <p:nvPr/>
      </p:nvGrpSpPr>
      <p:grpSpPr>
        <a:xfrm>
          <a:off x="0" y="0"/>
          <a:ext cx="0" cy="0"/>
          <a:chOff x="0" y="0"/>
          <a:chExt cx="0" cy="0"/>
        </a:xfrm>
      </p:grpSpPr>
      <p:pic>
        <p:nvPicPr>
          <p:cNvPr id="15" name="Image 14" descr="logo_couv.jpg"/>
          <p:cNvPicPr>
            <a:picLocks noChangeAspect="1"/>
          </p:cNvPicPr>
          <p:nvPr/>
        </p:nvPicPr>
        <p:blipFill>
          <a:blip r:embed="rId2" cstate="print"/>
          <a:stretch>
            <a:fillRect/>
          </a:stretch>
        </p:blipFill>
        <p:spPr>
          <a:xfrm>
            <a:off x="972000" y="1990800"/>
            <a:ext cx="7200000" cy="2880000"/>
          </a:xfrm>
          <a:prstGeom prst="rect">
            <a:avLst/>
          </a:prstGeom>
        </p:spPr>
      </p:pic>
      <p:pic>
        <p:nvPicPr>
          <p:cNvPr id="3" name="Image 14" descr="logo_couv.jpg"/>
          <p:cNvPicPr>
            <a:picLocks noChangeAspect="1"/>
          </p:cNvPicPr>
          <p:nvPr userDrawn="1"/>
        </p:nvPicPr>
        <p:blipFill>
          <a:blip r:embed="rId2" cstate="print"/>
          <a:stretch>
            <a:fillRect/>
          </a:stretch>
        </p:blipFill>
        <p:spPr>
          <a:xfrm>
            <a:off x="972000" y="1990800"/>
            <a:ext cx="7200000" cy="2880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re 1"/>
          <p:cNvSpPr>
            <a:spLocks noGrp="1"/>
          </p:cNvSpPr>
          <p:nvPr>
            <p:ph type="title"/>
          </p:nvPr>
        </p:nvSpPr>
        <p:spPr bwMode="gray">
          <a:xfrm>
            <a:off x="727200" y="126000"/>
            <a:ext cx="8236800" cy="496800"/>
          </a:xfrm>
          <a:solidFill>
            <a:schemeClr val="accent1"/>
          </a:solidFill>
        </p:spPr>
        <p:txBody>
          <a:bodyPr lIns="108000" tIns="0" rIns="108000" anchor="ctr" anchorCtr="0"/>
          <a:lstStyle>
            <a:lvl1pPr>
              <a:lnSpc>
                <a:spcPct val="85000"/>
              </a:lnSpc>
              <a:defRPr sz="2500">
                <a:solidFill>
                  <a:schemeClr val="bg1"/>
                </a:solidFill>
              </a:defRPr>
            </a:lvl1pPr>
          </a:lstStyle>
          <a:p>
            <a:r>
              <a:rPr lang="en-US" smtClean="0"/>
              <a:t>Click to edit Master title style</a:t>
            </a:r>
            <a:endParaRPr lang="fr-FR" dirty="0"/>
          </a:p>
        </p:txBody>
      </p:sp>
      <p:sp>
        <p:nvSpPr>
          <p:cNvPr id="3" name="Espace réservé du contenu 2"/>
          <p:cNvSpPr>
            <a:spLocks noGrp="1"/>
          </p:cNvSpPr>
          <p:nvPr>
            <p:ph idx="1"/>
          </p:nvPr>
        </p:nvSpPr>
        <p:spPr bwMode="gray">
          <a:xfrm>
            <a:off x="3351600" y="1098000"/>
            <a:ext cx="5612400" cy="3564000"/>
          </a:xfrm>
          <a:solidFill>
            <a:srgbClr val="4E5B99"/>
          </a:solidFill>
        </p:spPr>
        <p:txBody>
          <a:bodyPr lIns="216000" tIns="252000"/>
          <a:lstStyle>
            <a:lvl1pPr marL="0" indent="0">
              <a:spcAft>
                <a:spcPts val="300"/>
              </a:spcAft>
              <a:buFont typeface="Arial" pitchFamily="34" charset="0"/>
              <a:buNone/>
              <a:defRPr sz="2800">
                <a:solidFill>
                  <a:schemeClr val="bg1"/>
                </a:solidFill>
              </a:defRPr>
            </a:lvl1pPr>
            <a:lvl2pPr marL="0" indent="0">
              <a:spcBef>
                <a:spcPts val="400"/>
              </a:spcBef>
              <a:spcAft>
                <a:spcPts val="0"/>
              </a:spcAft>
              <a:buFont typeface="Arial" pitchFamily="34" charset="0"/>
              <a:buNone/>
              <a:defRPr sz="2600" b="1">
                <a:solidFill>
                  <a:schemeClr val="bg1"/>
                </a:solidFill>
              </a:defRPr>
            </a:lvl2pPr>
            <a:lvl3pPr marL="0" indent="0">
              <a:lnSpc>
                <a:spcPct val="80000"/>
              </a:lnSpc>
              <a:spcAft>
                <a:spcPts val="0"/>
              </a:spcAft>
              <a:buFont typeface="Arial" pitchFamily="34" charset="0"/>
              <a:buNone/>
              <a:defRPr sz="2250">
                <a:solidFill>
                  <a:schemeClr val="bg1"/>
                </a:solidFill>
              </a:defRPr>
            </a:lvl3pPr>
            <a:lvl4pPr marL="0" indent="0">
              <a:lnSpc>
                <a:spcPct val="100000"/>
              </a:lnSpc>
              <a:spcBef>
                <a:spcPts val="0"/>
              </a:spcBef>
              <a:spcAft>
                <a:spcPts val="200"/>
              </a:spcAft>
              <a:buSzPct val="80000"/>
              <a:buNone/>
              <a:defRPr sz="1750">
                <a:solidFill>
                  <a:schemeClr val="bg1"/>
                </a:solidFill>
              </a:defRPr>
            </a:lvl4pPr>
            <a:lvl5pPr marL="0" indent="0">
              <a:lnSpc>
                <a:spcPct val="80000"/>
              </a:lnSpc>
              <a:spcAft>
                <a:spcPts val="0"/>
              </a:spcAft>
              <a:buNone/>
              <a:defRPr sz="1500" b="1" i="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pour une image  7"/>
          <p:cNvSpPr>
            <a:spLocks noGrp="1"/>
          </p:cNvSpPr>
          <p:nvPr>
            <p:ph type="pic" sz="quarter" idx="13"/>
          </p:nvPr>
        </p:nvSpPr>
        <p:spPr>
          <a:xfrm>
            <a:off x="727200" y="1098000"/>
            <a:ext cx="2574000" cy="3564000"/>
          </a:xfrm>
        </p:spPr>
        <p:txBody>
          <a:bodyPr anchor="ctr" anchorCtr="0"/>
          <a:lstStyle>
            <a:lvl1pPr algn="ctr">
              <a:defRPr/>
            </a:lvl1pPr>
          </a:lstStyle>
          <a:p>
            <a:r>
              <a:rPr lang="en-US" smtClean="0"/>
              <a:t>Click icon to add picture</a:t>
            </a:r>
            <a:endParaRPr lang="fr-FR"/>
          </a:p>
        </p:txBody>
      </p:sp>
      <p:sp>
        <p:nvSpPr>
          <p:cNvPr id="18" name="Espace réservé du numéro de diapositive 17"/>
          <p:cNvSpPr>
            <a:spLocks noGrp="1"/>
          </p:cNvSpPr>
          <p:nvPr>
            <p:ph type="sldNum" sz="quarter" idx="15"/>
          </p:nvPr>
        </p:nvSpPr>
        <p:spPr/>
        <p:txBody>
          <a:bodyPr/>
          <a:lstStyle/>
          <a:p>
            <a:r>
              <a:rPr lang="fr-FR" smtClean="0"/>
              <a:t>Page </a:t>
            </a:r>
            <a:fld id="{733122C9-A0B9-462F-8757-0847AD287B63}" type="slidenum">
              <a:rPr lang="fr-FR" smtClean="0"/>
              <a:pPr/>
              <a:t>‹#›</a:t>
            </a:fld>
            <a:endParaRPr lang="fr-FR" dirty="0"/>
          </a:p>
        </p:txBody>
      </p:sp>
      <p:sp>
        <p:nvSpPr>
          <p:cNvPr id="19" name="Espace réservé du pied de page 18"/>
          <p:cNvSpPr>
            <a:spLocks noGrp="1"/>
          </p:cNvSpPr>
          <p:nvPr>
            <p:ph type="ftr" sz="quarter" idx="16"/>
          </p:nvPr>
        </p:nvSpPr>
        <p:spPr/>
        <p:txBody>
          <a:bodyPr/>
          <a:lstStyle/>
          <a:p>
            <a:r>
              <a:rPr lang="en-GB" smtClean="0"/>
              <a:t>XAS under extremes l SRI2015 – New-York – 10/07/2015 l O. Mathon</a:t>
            </a:r>
            <a:endParaRPr lang="fr-FR"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smtClean="0"/>
              <a:t>Click to edit Master title style</a:t>
            </a:r>
            <a:endParaRPr lang="fr-FR" dirty="0"/>
          </a:p>
        </p:txBody>
      </p:sp>
      <p:sp>
        <p:nvSpPr>
          <p:cNvPr id="3" name="Espace réservé du contenu 2"/>
          <p:cNvSpPr>
            <a:spLocks noGrp="1"/>
          </p:cNvSpPr>
          <p:nvPr>
            <p:ph idx="1"/>
          </p:nvPr>
        </p:nvSpPr>
        <p:spPr bwMode="gray">
          <a:xfrm>
            <a:off x="727688" y="764704"/>
            <a:ext cx="8236800" cy="5400000"/>
          </a:xfrm>
        </p:spPr>
        <p:txBody>
          <a:bodyPr/>
          <a:lstStyle>
            <a:lvl1pPr>
              <a:defRPr baseline="0"/>
            </a:lvl1pPr>
            <a:lvl2pPr>
              <a:defRPr>
                <a:solidFill>
                  <a:schemeClr val="tx1"/>
                </a:solidFill>
              </a:defRPr>
            </a:lvl2pPr>
            <a:lvl4pPr>
              <a:spcBef>
                <a:spcPts val="0"/>
              </a:spcBef>
              <a:spcAft>
                <a:spcPts val="300"/>
              </a:spcAft>
              <a:buSzPct val="80000"/>
              <a:defRPr/>
            </a:lvl4pPr>
            <a:lvl5pPr>
              <a:spcAft>
                <a:spcPts val="3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
        <p:nvSpPr>
          <p:cNvPr id="8" name="Espace réservé du numéro de diapositive 7"/>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
        <p:nvSpPr>
          <p:cNvPr id="9" name="Espace réservé du pied de page 8"/>
          <p:cNvSpPr>
            <a:spLocks noGrp="1"/>
          </p:cNvSpPr>
          <p:nvPr>
            <p:ph type="ftr" sz="quarter" idx="12"/>
          </p:nvPr>
        </p:nvSpPr>
        <p:spPr/>
        <p:txBody>
          <a:bodyPr/>
          <a:lstStyle/>
          <a:p>
            <a:r>
              <a:rPr lang="en-GB" smtClean="0"/>
              <a:t>XAS under extremes l SRI2015 – New-York – 10/07/2015 l O. Mathon</a:t>
            </a:r>
            <a:endParaRPr lang="fr-FR"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Use for importing slid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Footer Placeholder 2"/>
          <p:cNvSpPr>
            <a:spLocks noGrp="1"/>
          </p:cNvSpPr>
          <p:nvPr>
            <p:ph type="ftr" sz="quarter" idx="10"/>
          </p:nvPr>
        </p:nvSpPr>
        <p:spPr/>
        <p:txBody>
          <a:bodyPr/>
          <a:lstStyle/>
          <a:p>
            <a:r>
              <a:rPr lang="en-GB" smtClean="0"/>
              <a:t>XAS under extremes l SRI2015 – New-York – 10/07/2015 l O. Mathon</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spTree>
    <p:extLst>
      <p:ext uri="{BB962C8B-B14F-4D97-AF65-F5344CB8AC3E}">
        <p14:creationId xmlns:p14="http://schemas.microsoft.com/office/powerpoint/2010/main" val="729597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ur palet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ESRF COLOUR PALETTE</a:t>
            </a:r>
            <a:endParaRPr lang="en-GB" dirty="0"/>
          </a:p>
        </p:txBody>
      </p:sp>
      <p:sp>
        <p:nvSpPr>
          <p:cNvPr id="3" name="Footer Placeholder 2"/>
          <p:cNvSpPr>
            <a:spLocks noGrp="1"/>
          </p:cNvSpPr>
          <p:nvPr>
            <p:ph type="ftr" sz="quarter" idx="10"/>
          </p:nvPr>
        </p:nvSpPr>
        <p:spPr/>
        <p:txBody>
          <a:bodyPr/>
          <a:lstStyle/>
          <a:p>
            <a:r>
              <a:rPr lang="en-GB" smtClean="0"/>
              <a:t>XAS under extremes l SRI2015 – New-York – 10/07/2015 l O. Mathon</a:t>
            </a:r>
            <a:endParaRPr lang="fr-FR"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a:t>
            </a:fld>
            <a:endParaRPr lang="fr-FR" dirty="0"/>
          </a:p>
        </p:txBody>
      </p:sp>
      <p:grpSp>
        <p:nvGrpSpPr>
          <p:cNvPr id="5" name="Group 4"/>
          <p:cNvGrpSpPr/>
          <p:nvPr userDrawn="1"/>
        </p:nvGrpSpPr>
        <p:grpSpPr>
          <a:xfrm>
            <a:off x="1751223" y="1016732"/>
            <a:ext cx="6421177" cy="4780955"/>
            <a:chOff x="977503" y="761588"/>
            <a:chExt cx="6421177" cy="4780955"/>
          </a:xfrm>
        </p:grpSpPr>
        <p:sp>
          <p:nvSpPr>
            <p:cNvPr id="6" name="Oval 5"/>
            <p:cNvSpPr/>
            <p:nvPr/>
          </p:nvSpPr>
          <p:spPr>
            <a:xfrm>
              <a:off x="2803893" y="1812730"/>
              <a:ext cx="2628292" cy="26282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175956" y="1016392"/>
              <a:ext cx="576404" cy="576404"/>
            </a:xfrm>
            <a:prstGeom prst="ellipse">
              <a:avLst/>
            </a:prstGeom>
            <a:solidFill>
              <a:srgbClr val="ED77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003708" y="1393465"/>
              <a:ext cx="576404" cy="576404"/>
            </a:xfrm>
            <a:prstGeom prst="ellipse">
              <a:avLst/>
            </a:prstGeom>
            <a:solidFill>
              <a:srgbClr val="F4A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5507764" y="1980062"/>
              <a:ext cx="576404" cy="576404"/>
            </a:xfrm>
            <a:prstGeom prst="ellipse">
              <a:avLst/>
            </a:prstGeom>
            <a:solidFill>
              <a:srgbClr val="FFD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5688124" y="2740535"/>
              <a:ext cx="576404" cy="576404"/>
            </a:xfrm>
            <a:prstGeom prst="ellipse">
              <a:avLst/>
            </a:prstGeom>
            <a:solidFill>
              <a:srgbClr val="51A0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5580282" y="3501008"/>
              <a:ext cx="576404" cy="576404"/>
            </a:xfrm>
            <a:prstGeom prst="ellipse">
              <a:avLst/>
            </a:prstGeom>
            <a:solidFill>
              <a:srgbClr val="0098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5148064" y="4169035"/>
              <a:ext cx="576404" cy="576404"/>
            </a:xfrm>
            <a:prstGeom prst="ellipse">
              <a:avLst/>
            </a:prstGeom>
            <a:solidFill>
              <a:srgbClr val="AF00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2367594" y="1709154"/>
              <a:ext cx="576404" cy="576404"/>
            </a:xfrm>
            <a:prstGeom prst="ellipse">
              <a:avLst/>
            </a:prstGeom>
            <a:solidFill>
              <a:srgbClr val="132577">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2079392" y="2433493"/>
              <a:ext cx="576404" cy="576404"/>
            </a:xfrm>
            <a:prstGeom prst="ellipse">
              <a:avLst/>
            </a:prstGeom>
            <a:solidFill>
              <a:srgbClr val="13257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3491370" y="4689140"/>
              <a:ext cx="576404" cy="576404"/>
            </a:xfrm>
            <a:prstGeom prst="ellipse">
              <a:avLst/>
            </a:prstGeom>
            <a:solidFill>
              <a:srgbClr val="B7B9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2706262" y="4329100"/>
              <a:ext cx="576404" cy="576404"/>
            </a:xfrm>
            <a:prstGeom prst="ellipse">
              <a:avLst/>
            </a:prstGeom>
            <a:solidFill>
              <a:srgbClr val="D1D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2113415" y="3746995"/>
              <a:ext cx="576404" cy="576404"/>
            </a:xfrm>
            <a:prstGeom prst="ellipse">
              <a:avLst/>
            </a:prstGeom>
            <a:solidFill>
              <a:srgbClr val="F4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3545461" y="3053707"/>
              <a:ext cx="1260990" cy="276999"/>
            </a:xfrm>
            <a:prstGeom prst="rect">
              <a:avLst/>
            </a:prstGeom>
            <a:noFill/>
          </p:spPr>
          <p:txBody>
            <a:bodyPr wrap="square" rtlCol="0">
              <a:spAutoFit/>
            </a:bodyPr>
            <a:lstStyle/>
            <a:p>
              <a:r>
                <a:rPr lang="fr-FR" sz="1200" dirty="0" smtClean="0">
                  <a:solidFill>
                    <a:schemeClr val="bg1"/>
                  </a:solidFill>
                </a:rPr>
                <a:t>R019G037B119</a:t>
              </a:r>
              <a:endParaRPr lang="en-GB" sz="1200" dirty="0">
                <a:solidFill>
                  <a:schemeClr val="bg1"/>
                </a:solidFill>
              </a:endParaRPr>
            </a:p>
          </p:txBody>
        </p:sp>
        <p:sp>
          <p:nvSpPr>
            <p:cNvPr id="19" name="TextBox 18"/>
            <p:cNvSpPr txBox="1"/>
            <p:nvPr/>
          </p:nvSpPr>
          <p:spPr>
            <a:xfrm>
              <a:off x="4339537" y="761588"/>
              <a:ext cx="1260990" cy="276999"/>
            </a:xfrm>
            <a:prstGeom prst="rect">
              <a:avLst/>
            </a:prstGeom>
            <a:noFill/>
          </p:spPr>
          <p:txBody>
            <a:bodyPr wrap="square" rtlCol="0">
              <a:spAutoFit/>
            </a:bodyPr>
            <a:lstStyle/>
            <a:p>
              <a:r>
                <a:rPr lang="fr-FR" sz="1200" dirty="0" smtClean="0"/>
                <a:t>R237G119B003</a:t>
              </a:r>
              <a:endParaRPr lang="en-GB" sz="1200" dirty="0"/>
            </a:p>
          </p:txBody>
        </p:sp>
        <p:sp>
          <p:nvSpPr>
            <p:cNvPr id="20" name="TextBox 19"/>
            <p:cNvSpPr txBox="1"/>
            <p:nvPr/>
          </p:nvSpPr>
          <p:spPr>
            <a:xfrm>
              <a:off x="5273712" y="1162931"/>
              <a:ext cx="1314512" cy="276999"/>
            </a:xfrm>
            <a:prstGeom prst="rect">
              <a:avLst/>
            </a:prstGeom>
            <a:noFill/>
          </p:spPr>
          <p:txBody>
            <a:bodyPr wrap="square" rtlCol="0">
              <a:spAutoFit/>
            </a:bodyPr>
            <a:lstStyle/>
            <a:p>
              <a:r>
                <a:rPr lang="fr-FR" sz="1200" dirty="0" smtClean="0"/>
                <a:t>R244G163B000</a:t>
              </a:r>
              <a:endParaRPr lang="en-GB" sz="1200" dirty="0"/>
            </a:p>
          </p:txBody>
        </p:sp>
        <p:sp>
          <p:nvSpPr>
            <p:cNvPr id="21" name="TextBox 20"/>
            <p:cNvSpPr txBox="1"/>
            <p:nvPr/>
          </p:nvSpPr>
          <p:spPr>
            <a:xfrm>
              <a:off x="5795966" y="1756869"/>
              <a:ext cx="1314512" cy="276999"/>
            </a:xfrm>
            <a:prstGeom prst="rect">
              <a:avLst/>
            </a:prstGeom>
            <a:noFill/>
          </p:spPr>
          <p:txBody>
            <a:bodyPr wrap="square" rtlCol="0">
              <a:spAutoFit/>
            </a:bodyPr>
            <a:lstStyle/>
            <a:p>
              <a:r>
                <a:rPr lang="fr-FR" sz="1200" dirty="0" smtClean="0"/>
                <a:t>R255G221B000</a:t>
              </a:r>
              <a:endParaRPr lang="en-GB" sz="1200" dirty="0"/>
            </a:p>
          </p:txBody>
        </p:sp>
        <p:sp>
          <p:nvSpPr>
            <p:cNvPr id="22" name="TextBox 21"/>
            <p:cNvSpPr txBox="1"/>
            <p:nvPr/>
          </p:nvSpPr>
          <p:spPr>
            <a:xfrm>
              <a:off x="6084168" y="2570541"/>
              <a:ext cx="1314512" cy="276999"/>
            </a:xfrm>
            <a:prstGeom prst="rect">
              <a:avLst/>
            </a:prstGeom>
            <a:noFill/>
          </p:spPr>
          <p:txBody>
            <a:bodyPr wrap="square" rtlCol="0">
              <a:spAutoFit/>
            </a:bodyPr>
            <a:lstStyle/>
            <a:p>
              <a:r>
                <a:rPr lang="fr-FR" sz="1200" dirty="0" smtClean="0"/>
                <a:t>R081G160B038</a:t>
              </a:r>
              <a:endParaRPr lang="en-GB" sz="1200" dirty="0"/>
            </a:p>
          </p:txBody>
        </p:sp>
        <p:sp>
          <p:nvSpPr>
            <p:cNvPr id="23" name="TextBox 22"/>
            <p:cNvSpPr txBox="1"/>
            <p:nvPr/>
          </p:nvSpPr>
          <p:spPr>
            <a:xfrm>
              <a:off x="6084168" y="3409385"/>
              <a:ext cx="1314512" cy="276999"/>
            </a:xfrm>
            <a:prstGeom prst="rect">
              <a:avLst/>
            </a:prstGeom>
            <a:noFill/>
          </p:spPr>
          <p:txBody>
            <a:bodyPr wrap="square" rtlCol="0">
              <a:spAutoFit/>
            </a:bodyPr>
            <a:lstStyle/>
            <a:p>
              <a:r>
                <a:rPr lang="fr-FR" sz="1200" dirty="0" smtClean="0"/>
                <a:t>R000G152B212</a:t>
              </a:r>
              <a:endParaRPr lang="en-GB" sz="1200" dirty="0"/>
            </a:p>
          </p:txBody>
        </p:sp>
        <p:sp>
          <p:nvSpPr>
            <p:cNvPr id="24" name="TextBox 23"/>
            <p:cNvSpPr txBox="1"/>
            <p:nvPr/>
          </p:nvSpPr>
          <p:spPr>
            <a:xfrm>
              <a:off x="5677172" y="4159448"/>
              <a:ext cx="1314512" cy="276999"/>
            </a:xfrm>
            <a:prstGeom prst="rect">
              <a:avLst/>
            </a:prstGeom>
            <a:noFill/>
          </p:spPr>
          <p:txBody>
            <a:bodyPr wrap="square" rtlCol="0">
              <a:spAutoFit/>
            </a:bodyPr>
            <a:lstStyle/>
            <a:p>
              <a:r>
                <a:rPr lang="fr-FR" sz="1200" dirty="0" smtClean="0"/>
                <a:t>R175G000B124</a:t>
              </a:r>
              <a:endParaRPr lang="en-GB" sz="1200" dirty="0"/>
            </a:p>
          </p:txBody>
        </p:sp>
        <p:sp>
          <p:nvSpPr>
            <p:cNvPr id="25" name="TextBox 24"/>
            <p:cNvSpPr txBox="1"/>
            <p:nvPr/>
          </p:nvSpPr>
          <p:spPr>
            <a:xfrm>
              <a:off x="1312568" y="1497250"/>
              <a:ext cx="1314512" cy="276999"/>
            </a:xfrm>
            <a:prstGeom prst="rect">
              <a:avLst/>
            </a:prstGeom>
            <a:noFill/>
          </p:spPr>
          <p:txBody>
            <a:bodyPr wrap="square" rtlCol="0">
              <a:spAutoFit/>
            </a:bodyPr>
            <a:lstStyle/>
            <a:p>
              <a:r>
                <a:rPr lang="fr-FR" sz="1200" dirty="0" smtClean="0"/>
                <a:t>ESRF </a:t>
              </a:r>
              <a:r>
                <a:rPr lang="fr-FR" sz="1200" dirty="0" err="1" smtClean="0"/>
                <a:t>blue</a:t>
              </a:r>
              <a:r>
                <a:rPr lang="fr-FR" sz="1200" dirty="0" smtClean="0"/>
                <a:t> 75%</a:t>
              </a:r>
              <a:endParaRPr lang="en-GB" sz="1200" dirty="0"/>
            </a:p>
          </p:txBody>
        </p:sp>
        <p:sp>
          <p:nvSpPr>
            <p:cNvPr id="26" name="TextBox 25"/>
            <p:cNvSpPr txBox="1"/>
            <p:nvPr/>
          </p:nvSpPr>
          <p:spPr>
            <a:xfrm>
              <a:off x="977503" y="2279467"/>
              <a:ext cx="1314512" cy="276999"/>
            </a:xfrm>
            <a:prstGeom prst="rect">
              <a:avLst/>
            </a:prstGeom>
            <a:noFill/>
          </p:spPr>
          <p:txBody>
            <a:bodyPr wrap="square" rtlCol="0">
              <a:spAutoFit/>
            </a:bodyPr>
            <a:lstStyle/>
            <a:p>
              <a:r>
                <a:rPr lang="fr-FR" sz="1200" dirty="0" smtClean="0"/>
                <a:t>ESRF </a:t>
              </a:r>
              <a:r>
                <a:rPr lang="fr-FR" sz="1200" dirty="0" err="1" smtClean="0"/>
                <a:t>blue</a:t>
              </a:r>
              <a:r>
                <a:rPr lang="fr-FR" sz="1200" dirty="0" smtClean="0"/>
                <a:t> 50%</a:t>
              </a:r>
              <a:endParaRPr lang="en-GB" sz="1200" dirty="0"/>
            </a:p>
          </p:txBody>
        </p:sp>
        <p:sp>
          <p:nvSpPr>
            <p:cNvPr id="27" name="TextBox 26"/>
            <p:cNvSpPr txBox="1"/>
            <p:nvPr/>
          </p:nvSpPr>
          <p:spPr>
            <a:xfrm>
              <a:off x="2878263" y="5265544"/>
              <a:ext cx="1314512" cy="276999"/>
            </a:xfrm>
            <a:prstGeom prst="rect">
              <a:avLst/>
            </a:prstGeom>
            <a:noFill/>
          </p:spPr>
          <p:txBody>
            <a:bodyPr wrap="square" rtlCol="0">
              <a:spAutoFit/>
            </a:bodyPr>
            <a:lstStyle/>
            <a:p>
              <a:r>
                <a:rPr lang="fr-FR" sz="1200" dirty="0" smtClean="0"/>
                <a:t>R183G185B186</a:t>
              </a:r>
              <a:endParaRPr lang="en-GB" sz="1200" dirty="0"/>
            </a:p>
          </p:txBody>
        </p:sp>
        <p:sp>
          <p:nvSpPr>
            <p:cNvPr id="28" name="TextBox 27"/>
            <p:cNvSpPr txBox="1"/>
            <p:nvPr/>
          </p:nvSpPr>
          <p:spPr>
            <a:xfrm>
              <a:off x="1968154" y="4899336"/>
              <a:ext cx="1314512" cy="276999"/>
            </a:xfrm>
            <a:prstGeom prst="rect">
              <a:avLst/>
            </a:prstGeom>
            <a:noFill/>
          </p:spPr>
          <p:txBody>
            <a:bodyPr wrap="square" rtlCol="0">
              <a:spAutoFit/>
            </a:bodyPr>
            <a:lstStyle/>
            <a:p>
              <a:r>
                <a:rPr lang="fr-FR" sz="1200" dirty="0" smtClean="0"/>
                <a:t>R209G210B212</a:t>
              </a:r>
              <a:endParaRPr lang="en-GB" sz="1200" dirty="0"/>
            </a:p>
          </p:txBody>
        </p:sp>
        <p:sp>
          <p:nvSpPr>
            <p:cNvPr id="29" name="TextBox 28"/>
            <p:cNvSpPr txBox="1"/>
            <p:nvPr/>
          </p:nvSpPr>
          <p:spPr>
            <a:xfrm>
              <a:off x="1238010" y="4311927"/>
              <a:ext cx="1314512" cy="276999"/>
            </a:xfrm>
            <a:prstGeom prst="rect">
              <a:avLst/>
            </a:prstGeom>
            <a:noFill/>
          </p:spPr>
          <p:txBody>
            <a:bodyPr wrap="square" rtlCol="0">
              <a:spAutoFit/>
            </a:bodyPr>
            <a:lstStyle/>
            <a:p>
              <a:r>
                <a:rPr lang="fr-FR" sz="1200" dirty="0" smtClean="0"/>
                <a:t>R244G244B244</a:t>
              </a:r>
              <a:endParaRPr lang="en-GB" sz="1200" dirty="0"/>
            </a:p>
          </p:txBody>
        </p:sp>
      </p:grpSp>
    </p:spTree>
    <p:extLst>
      <p:ext uri="{BB962C8B-B14F-4D97-AF65-F5344CB8AC3E}">
        <p14:creationId xmlns:p14="http://schemas.microsoft.com/office/powerpoint/2010/main" val="2874857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logo_texte.jpg"/>
          <p:cNvPicPr>
            <a:picLocks noChangeAspect="1"/>
          </p:cNvPicPr>
          <p:nvPr/>
        </p:nvPicPr>
        <p:blipFill>
          <a:blip r:embed="rId7" cstate="print"/>
          <a:stretch>
            <a:fillRect/>
          </a:stretch>
        </p:blipFill>
        <p:spPr>
          <a:xfrm>
            <a:off x="7164000" y="6210000"/>
            <a:ext cx="1975944" cy="648000"/>
          </a:xfrm>
          <a:prstGeom prst="rect">
            <a:avLst/>
          </a:prstGeom>
        </p:spPr>
      </p:pic>
      <p:sp>
        <p:nvSpPr>
          <p:cNvPr id="2" name="Espace réservé du titre 1"/>
          <p:cNvSpPr>
            <a:spLocks noGrp="1"/>
          </p:cNvSpPr>
          <p:nvPr>
            <p:ph type="title"/>
          </p:nvPr>
        </p:nvSpPr>
        <p:spPr bwMode="gray">
          <a:xfrm>
            <a:off x="727200" y="126000"/>
            <a:ext cx="8236800" cy="496800"/>
          </a:xfrm>
          <a:prstGeom prst="rect">
            <a:avLst/>
          </a:prstGeom>
          <a:solidFill>
            <a:schemeClr val="accent1"/>
          </a:solidFill>
        </p:spPr>
        <p:txBody>
          <a:bodyPr vert="horz" lIns="72000" tIns="0" rIns="72000" bIns="0" rtlCol="0" anchor="ctr" anchorCtr="0">
            <a:noAutofit/>
          </a:bodyPr>
          <a:lstStyle/>
          <a:p>
            <a:r>
              <a:rPr lang="fr-FR" dirty="0" smtClean="0"/>
              <a:t>CLICK TO MODIFY THE STYLE OF THE TITLE</a:t>
            </a:r>
            <a:endParaRPr lang="fr-FR" dirty="0"/>
          </a:p>
        </p:txBody>
      </p:sp>
      <p:sp>
        <p:nvSpPr>
          <p:cNvPr id="3" name="Espace réservé du texte 2"/>
          <p:cNvSpPr>
            <a:spLocks noGrp="1"/>
          </p:cNvSpPr>
          <p:nvPr>
            <p:ph type="body" idx="1"/>
          </p:nvPr>
        </p:nvSpPr>
        <p:spPr bwMode="gray">
          <a:xfrm>
            <a:off x="727200" y="764704"/>
            <a:ext cx="8236800" cy="5400000"/>
          </a:xfrm>
          <a:prstGeom prst="rect">
            <a:avLst/>
          </a:prstGeom>
        </p:spPr>
        <p:txBody>
          <a:bodyPr vert="horz" lIns="0" tIns="0" rIns="0" bIns="0" rtlCol="0" anchor="t" anchorCtr="0">
            <a:noAutofit/>
          </a:bodyPr>
          <a:lstStyle/>
          <a:p>
            <a:pPr lvl="0"/>
            <a:r>
              <a:rPr lang="fr-FR" dirty="0" smtClean="0"/>
              <a:t>Click to </a:t>
            </a:r>
            <a:r>
              <a:rPr lang="fr-FR" dirty="0" err="1" smtClean="0"/>
              <a:t>modify</a:t>
            </a:r>
            <a:r>
              <a:rPr lang="fr-FR" dirty="0" smtClean="0"/>
              <a:t> </a:t>
            </a:r>
            <a:r>
              <a:rPr lang="fr-FR" dirty="0" err="1" smtClean="0"/>
              <a:t>attributes</a:t>
            </a:r>
            <a:endParaRPr lang="fr-FR" dirty="0" smtClean="0"/>
          </a:p>
          <a:p>
            <a:pPr lvl="1"/>
            <a:endParaRPr lang="fr-FR" dirty="0" smtClean="0"/>
          </a:p>
          <a:p>
            <a:pPr lvl="1"/>
            <a:r>
              <a:rPr lang="fr-FR" dirty="0" smtClean="0"/>
              <a:t>Second </a:t>
            </a:r>
            <a:r>
              <a:rPr lang="fr-FR" dirty="0" err="1" smtClean="0"/>
              <a:t>level</a:t>
            </a:r>
            <a:endParaRPr lang="fr-FR" dirty="0" smtClean="0"/>
          </a:p>
          <a:p>
            <a:pPr lvl="2"/>
            <a:r>
              <a:rPr lang="fr-FR" dirty="0" err="1" smtClean="0"/>
              <a:t>Third</a:t>
            </a:r>
            <a:r>
              <a:rPr lang="fr-FR" dirty="0" smtClean="0"/>
              <a:t> </a:t>
            </a:r>
            <a:r>
              <a:rPr lang="fr-FR" dirty="0" err="1" smtClean="0"/>
              <a:t>level</a:t>
            </a:r>
            <a:endParaRPr lang="fr-FR" dirty="0" smtClean="0"/>
          </a:p>
          <a:p>
            <a:pPr lvl="3"/>
            <a:r>
              <a:rPr lang="fr-FR" dirty="0" err="1" smtClean="0"/>
              <a:t>Fourth</a:t>
            </a:r>
            <a:r>
              <a:rPr lang="fr-FR" dirty="0" smtClean="0"/>
              <a:t> </a:t>
            </a:r>
            <a:r>
              <a:rPr lang="fr-FR" dirty="0" err="1" smtClean="0"/>
              <a:t>level</a:t>
            </a:r>
            <a:endParaRPr lang="fr-FR" dirty="0" smtClean="0"/>
          </a:p>
          <a:p>
            <a:pPr lvl="4"/>
            <a:r>
              <a:rPr lang="fr-FR" dirty="0" err="1" smtClean="0"/>
              <a:t>Fifth</a:t>
            </a:r>
            <a:r>
              <a:rPr lang="fr-FR" dirty="0" smtClean="0"/>
              <a:t> </a:t>
            </a:r>
            <a:r>
              <a:rPr lang="fr-FR" dirty="0" err="1" smtClean="0"/>
              <a:t>level</a:t>
            </a:r>
            <a:endParaRPr lang="fr-FR" dirty="0"/>
          </a:p>
        </p:txBody>
      </p:sp>
      <p:sp>
        <p:nvSpPr>
          <p:cNvPr id="5" name="Espace réservé du pied de page 4"/>
          <p:cNvSpPr>
            <a:spLocks noGrp="1"/>
          </p:cNvSpPr>
          <p:nvPr>
            <p:ph type="ftr" sz="quarter" idx="3"/>
          </p:nvPr>
        </p:nvSpPr>
        <p:spPr bwMode="gray">
          <a:xfrm>
            <a:off x="719572" y="6483349"/>
            <a:ext cx="6120000" cy="212489"/>
          </a:xfrm>
          <a:prstGeom prst="rect">
            <a:avLst/>
          </a:prstGeom>
        </p:spPr>
        <p:txBody>
          <a:bodyPr vert="horz" lIns="0" tIns="0" rIns="0" bIns="0" rtlCol="0" anchor="b" anchorCtr="0">
            <a:noAutofit/>
          </a:bodyPr>
          <a:lstStyle>
            <a:lvl1pPr algn="l">
              <a:defRPr sz="800" b="1" cap="none" baseline="0">
                <a:solidFill>
                  <a:schemeClr val="tx2"/>
                </a:solidFill>
              </a:defRPr>
            </a:lvl1pPr>
          </a:lstStyle>
          <a:p>
            <a:r>
              <a:rPr lang="en-GB" smtClean="0"/>
              <a:t>XAS under extremes l SRI2015 – New-York – 10/07/2015 l O. Mathon</a:t>
            </a:r>
            <a:endParaRPr lang="fr-FR" dirty="0"/>
          </a:p>
        </p:txBody>
      </p:sp>
      <p:sp>
        <p:nvSpPr>
          <p:cNvPr id="6" name="Espace réservé du numéro de diapositive 5"/>
          <p:cNvSpPr>
            <a:spLocks noGrp="1"/>
          </p:cNvSpPr>
          <p:nvPr>
            <p:ph type="sldNum" sz="quarter" idx="4"/>
          </p:nvPr>
        </p:nvSpPr>
        <p:spPr bwMode="gray">
          <a:xfrm>
            <a:off x="179512" y="6483438"/>
            <a:ext cx="413559" cy="212400"/>
          </a:xfrm>
          <a:prstGeom prst="rect">
            <a:avLst/>
          </a:prstGeom>
        </p:spPr>
        <p:txBody>
          <a:bodyPr vert="horz" lIns="0" tIns="0" rIns="0" bIns="0" rtlCol="0" anchor="b" anchorCtr="0">
            <a:noAutofit/>
          </a:bodyPr>
          <a:lstStyle>
            <a:lvl1pPr algn="l">
              <a:defRPr sz="800" b="1">
                <a:solidFill>
                  <a:schemeClr val="tx2"/>
                </a:solidFill>
              </a:defRPr>
            </a:lvl1pPr>
          </a:lstStyle>
          <a:p>
            <a:r>
              <a:rPr lang="fr-FR" smtClean="0"/>
              <a:t>Page </a:t>
            </a:r>
            <a:fld id="{733122C9-A0B9-462F-8757-0847AD287B63}" type="slidenum">
              <a:rPr lang="fr-FR" smtClean="0"/>
              <a:pPr/>
              <a:t>‹#›</a:t>
            </a:fld>
            <a:endParaRPr lang="fr-FR" dirty="0"/>
          </a:p>
        </p:txBody>
      </p:sp>
      <p:sp>
        <p:nvSpPr>
          <p:cNvPr id="8" name="Rectangle 7"/>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8" descr="logo_texte.jpg"/>
          <p:cNvPicPr>
            <a:picLocks noChangeAspect="1"/>
          </p:cNvPicPr>
          <p:nvPr/>
        </p:nvPicPr>
        <p:blipFill>
          <a:blip r:embed="rId7" cstate="print"/>
          <a:stretch>
            <a:fillRect/>
          </a:stretch>
        </p:blipFill>
        <p:spPr>
          <a:xfrm>
            <a:off x="7164000" y="6210000"/>
            <a:ext cx="1975944" cy="648000"/>
          </a:xfrm>
          <a:prstGeom prst="rect">
            <a:avLst/>
          </a:prstGeom>
        </p:spPr>
      </p:pic>
      <p:sp>
        <p:nvSpPr>
          <p:cNvPr id="11" name="Rectangle 10"/>
          <p:cNvSpPr/>
          <p:nvPr/>
        </p:nvSpPr>
        <p:spPr>
          <a:xfrm>
            <a:off x="180000" y="126000"/>
            <a:ext cx="496800" cy="49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1" r:id="rId5"/>
  </p:sldLayoutIdLst>
  <p:timing>
    <p:tnLst>
      <p:par>
        <p:cTn id="1" dur="indefinite" restart="never" nodeType="tmRoot"/>
      </p:par>
    </p:tnLst>
  </p:timing>
  <p:hf hdr="0" dt="0"/>
  <p:txStyles>
    <p:titleStyle>
      <a:lvl1pPr algn="l" defTabSz="914400" rtl="0" eaLnBrk="1" latinLnBrk="0" hangingPunct="1">
        <a:spcBef>
          <a:spcPct val="0"/>
        </a:spcBef>
        <a:buNone/>
        <a:defRPr sz="1600" b="1" kern="1200" cap="all" baseline="0">
          <a:solidFill>
            <a:schemeClr val="bg1"/>
          </a:solidFill>
          <a:latin typeface="+mj-lt"/>
          <a:ea typeface="+mj-ea"/>
          <a:cs typeface="+mj-cs"/>
        </a:defRPr>
      </a:lvl1pPr>
    </p:titleStyle>
    <p:bodyStyle>
      <a:lvl1pPr marL="0" indent="0" algn="l" defTabSz="914400" rtl="0" eaLnBrk="1" latinLnBrk="0" hangingPunct="1">
        <a:spcBef>
          <a:spcPts val="0"/>
        </a:spcBef>
        <a:spcAft>
          <a:spcPts val="1000"/>
        </a:spcAft>
        <a:buFont typeface="Arial" pitchFamily="34" charset="0"/>
        <a:buNone/>
        <a:defRPr sz="1800" b="1" kern="1200" baseline="0">
          <a:solidFill>
            <a:schemeClr val="accent6"/>
          </a:solidFill>
          <a:latin typeface="+mn-lt"/>
          <a:ea typeface="+mn-ea"/>
          <a:cs typeface="+mn-cs"/>
        </a:defRPr>
      </a:lvl1pPr>
      <a:lvl2pPr marL="0" indent="0" algn="l" defTabSz="914400" rtl="0" eaLnBrk="1" latinLnBrk="0" hangingPunct="1">
        <a:spcBef>
          <a:spcPts val="0"/>
        </a:spcBef>
        <a:spcAft>
          <a:spcPts val="1500"/>
        </a:spcAft>
        <a:buFont typeface="Arial" pitchFamily="34" charset="0"/>
        <a:buNone/>
        <a:defRPr sz="1700" kern="1200">
          <a:solidFill>
            <a:schemeClr val="tx1"/>
          </a:solidFill>
          <a:latin typeface="+mn-lt"/>
          <a:ea typeface="+mn-ea"/>
          <a:cs typeface="+mn-cs"/>
        </a:defRPr>
      </a:lvl2pPr>
      <a:lvl3pPr marL="0" indent="0" algn="l" defTabSz="914400" rtl="0" eaLnBrk="1" latinLnBrk="0" hangingPunct="1">
        <a:lnSpc>
          <a:spcPct val="105000"/>
        </a:lnSpc>
        <a:spcBef>
          <a:spcPts val="0"/>
        </a:spcBef>
        <a:spcAft>
          <a:spcPts val="500"/>
        </a:spcAft>
        <a:buFont typeface="Arial" pitchFamily="34" charset="0"/>
        <a:buNone/>
        <a:defRPr sz="1500" kern="1200" baseline="0">
          <a:solidFill>
            <a:schemeClr val="tx1"/>
          </a:solidFill>
          <a:latin typeface="+mn-lt"/>
          <a:ea typeface="+mn-ea"/>
          <a:cs typeface="+mn-cs"/>
        </a:defRPr>
      </a:lvl3pPr>
      <a:lvl4pPr marL="357188" indent="-174625" algn="l" defTabSz="914400" rtl="0" eaLnBrk="1" latinLnBrk="0" hangingPunct="1">
        <a:lnSpc>
          <a:spcPct val="110000"/>
        </a:lnSpc>
        <a:spcBef>
          <a:spcPts val="0"/>
        </a:spcBef>
        <a:spcAft>
          <a:spcPts val="400"/>
        </a:spcAft>
        <a:buClr>
          <a:schemeClr val="accent6"/>
        </a:buClr>
        <a:buFont typeface="Wingdings" pitchFamily="2" charset="2"/>
        <a:buChar char="l"/>
        <a:defRPr sz="1500" kern="1200">
          <a:solidFill>
            <a:schemeClr val="tx1"/>
          </a:solidFill>
          <a:latin typeface="+mn-lt"/>
          <a:ea typeface="+mn-ea"/>
          <a:cs typeface="+mn-cs"/>
        </a:defRPr>
      </a:lvl4pPr>
      <a:lvl5pPr marL="1162050" indent="-174625" algn="l" defTabSz="914400" rtl="0" eaLnBrk="1" latinLnBrk="0" hangingPunct="1">
        <a:spcBef>
          <a:spcPts val="0"/>
        </a:spcBef>
        <a:spcAft>
          <a:spcPts val="600"/>
        </a:spcAft>
        <a:buClr>
          <a:schemeClr val="accent6"/>
        </a:buClr>
        <a:buFont typeface="ITCOfficinaSans LT Book" pitchFamily="2" charset="0"/>
        <a:buChar char="&gt;"/>
        <a:defRPr sz="12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4" userDrawn="1">
          <p15:clr>
            <a:srgbClr val="F26B43"/>
          </p15:clr>
        </p15:guide>
        <p15:guide id="2" pos="113" userDrawn="1">
          <p15:clr>
            <a:srgbClr val="F26B43"/>
          </p15:clr>
        </p15:guide>
        <p15:guide id="3" orient="horz" pos="482" userDrawn="1">
          <p15:clr>
            <a:srgbClr val="F26B43"/>
          </p15:clr>
        </p15:guide>
        <p15:guide id="4" pos="453" userDrawn="1">
          <p15:clr>
            <a:srgbClr val="F26B43"/>
          </p15:clr>
        </p15:guide>
        <p15:guide id="5" pos="564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564926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351600" y="1484784"/>
            <a:ext cx="5612400" cy="3564000"/>
          </a:xfrm>
        </p:spPr>
        <p:txBody>
          <a:bodyPr/>
          <a:lstStyle/>
          <a:p>
            <a:pPr algn="ctr"/>
            <a:endParaRPr lang="en-US" dirty="0" smtClean="0"/>
          </a:p>
          <a:p>
            <a:pPr algn="ctr"/>
            <a:endParaRPr lang="en-US" dirty="0"/>
          </a:p>
          <a:p>
            <a:pPr algn="ctr"/>
            <a:r>
              <a:rPr lang="en-US" dirty="0" smtClean="0"/>
              <a:t>Local </a:t>
            </a:r>
            <a:r>
              <a:rPr lang="en-US" dirty="0"/>
              <a:t>structure of laser shocked </a:t>
            </a:r>
            <a:r>
              <a:rPr lang="en-US" dirty="0" err="1"/>
              <a:t>FeNi</a:t>
            </a:r>
            <a:r>
              <a:rPr lang="en-US" dirty="0"/>
              <a:t> probed by XAS</a:t>
            </a:r>
            <a:endParaRPr lang="en-GB" b="0" baseline="-25000" dirty="0"/>
          </a:p>
          <a:p>
            <a:pPr algn="ctr"/>
            <a:endParaRPr lang="en-GB" b="0" baseline="-25000" dirty="0" smtClean="0"/>
          </a:p>
          <a:p>
            <a:pPr algn="ctr"/>
            <a:endParaRPr lang="en-US" baseline="-25000" dirty="0" smtClean="0"/>
          </a:p>
        </p:txBody>
      </p:sp>
      <p:pic>
        <p:nvPicPr>
          <p:cNvPr id="7" name="Picture Placeholder 6" descr="ESRF AERIAL VIEWS_MOREL_MAY 2015_LR_03.jpg"/>
          <p:cNvPicPr>
            <a:picLocks noGrp="1" noChangeAspect="1"/>
          </p:cNvPicPr>
          <p:nvPr>
            <p:ph type="pic" sz="quarter" idx="13"/>
          </p:nvPr>
        </p:nvPicPr>
        <p:blipFill>
          <a:blip r:embed="rId3" cstate="print"/>
          <a:srcRect l="25990" r="25990"/>
          <a:stretch>
            <a:fillRect/>
          </a:stretch>
        </p:blipFill>
        <p:spPr>
          <a:xfrm>
            <a:off x="727200" y="1484784"/>
            <a:ext cx="2574000" cy="3564000"/>
          </a:xfrm>
        </p:spPr>
      </p:pic>
      <p:sp>
        <p:nvSpPr>
          <p:cNvPr id="5" name="Slide Number Placeholder 4"/>
          <p:cNvSpPr>
            <a:spLocks noGrp="1"/>
          </p:cNvSpPr>
          <p:nvPr>
            <p:ph type="sldNum" sz="quarter" idx="15"/>
          </p:nvPr>
        </p:nvSpPr>
        <p:spPr/>
        <p:txBody>
          <a:bodyPr/>
          <a:lstStyle/>
          <a:p>
            <a:r>
              <a:rPr lang="fr-FR" smtClean="0"/>
              <a:t>Page </a:t>
            </a:r>
            <a:fld id="{733122C9-A0B9-462F-8757-0847AD287B63}" type="slidenum">
              <a:rPr lang="fr-FR" smtClean="0"/>
              <a:pPr/>
              <a:t>2</a:t>
            </a:fld>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scientific case</a:t>
            </a:r>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3</a:t>
            </a:fld>
            <a:endParaRPr lang="fr-FR" dirty="0"/>
          </a:p>
        </p:txBody>
      </p:sp>
      <p:graphicFrame>
        <p:nvGraphicFramePr>
          <p:cNvPr id="6" name="Object 5"/>
          <p:cNvGraphicFramePr>
            <a:graphicFrameLocks noChangeAspect="1"/>
          </p:cNvGraphicFramePr>
          <p:nvPr>
            <p:extLst>
              <p:ext uri="{D42A27DB-BD31-4B8C-83A1-F6EECF244321}">
                <p14:modId xmlns:p14="http://schemas.microsoft.com/office/powerpoint/2010/main" val="203539289"/>
              </p:ext>
            </p:extLst>
          </p:nvPr>
        </p:nvGraphicFramePr>
        <p:xfrm>
          <a:off x="5630888" y="3265226"/>
          <a:ext cx="4197696" cy="2849408"/>
        </p:xfrm>
        <a:graphic>
          <a:graphicData uri="http://schemas.openxmlformats.org/presentationml/2006/ole">
            <mc:AlternateContent xmlns:mc="http://schemas.openxmlformats.org/markup-compatibility/2006">
              <mc:Choice xmlns:v="urn:schemas-microsoft-com:vml" Requires="v">
                <p:oleObj spid="_x0000_s1034" name="Graph" r:id="rId3" imgW="4155840" imgH="2900160" progId="Origin50.Graph">
                  <p:embed/>
                </p:oleObj>
              </mc:Choice>
              <mc:Fallback>
                <p:oleObj name="Graph" r:id="rId3" imgW="4155840" imgH="2900160" progId="Origin50.Graph">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0888" y="3265226"/>
                        <a:ext cx="4197696" cy="2849408"/>
                      </a:xfrm>
                      <a:prstGeom prst="rect">
                        <a:avLst/>
                      </a:prstGeom>
                      <a:noFill/>
                    </p:spPr>
                  </p:pic>
                </p:oleObj>
              </mc:Fallback>
            </mc:AlternateContent>
          </a:graphicData>
        </a:graphic>
      </p:graphicFrame>
      <p:sp>
        <p:nvSpPr>
          <p:cNvPr id="7" name="TextBox 6"/>
          <p:cNvSpPr txBox="1"/>
          <p:nvPr/>
        </p:nvSpPr>
        <p:spPr>
          <a:xfrm>
            <a:off x="0" y="620688"/>
            <a:ext cx="9396536" cy="2585323"/>
          </a:xfrm>
          <a:prstGeom prst="rect">
            <a:avLst/>
          </a:prstGeom>
          <a:noFill/>
        </p:spPr>
        <p:txBody>
          <a:bodyPr wrap="square" rtlCol="0">
            <a:spAutoFit/>
          </a:bodyPr>
          <a:lstStyle/>
          <a:p>
            <a:r>
              <a:rPr lang="en-AU" dirty="0"/>
              <a:t>Fe rich </a:t>
            </a:r>
            <a:r>
              <a:rPr lang="en-AU" dirty="0" err="1"/>
              <a:t>FeNi</a:t>
            </a:r>
            <a:r>
              <a:rPr lang="en-AU" dirty="0"/>
              <a:t> alloys are important for geophysics as major components of the earth’s core.</a:t>
            </a:r>
            <a:endParaRPr lang="en-US" dirty="0"/>
          </a:p>
          <a:p>
            <a:r>
              <a:rPr lang="en-AU" dirty="0"/>
              <a:t>K</a:t>
            </a:r>
            <a:r>
              <a:rPr lang="en-AU" dirty="0" smtClean="0"/>
              <a:t>nowledge </a:t>
            </a:r>
            <a:r>
              <a:rPr lang="en-AU" dirty="0"/>
              <a:t>about the local structure of the molten phase at ambient and high pressure is still </a:t>
            </a:r>
            <a:r>
              <a:rPr lang="en-AU" dirty="0" smtClean="0"/>
              <a:t>missing.</a:t>
            </a:r>
          </a:p>
          <a:p>
            <a:endParaRPr lang="en-AU" dirty="0" smtClean="0"/>
          </a:p>
          <a:p>
            <a:endParaRPr lang="en-AU" dirty="0"/>
          </a:p>
          <a:p>
            <a:r>
              <a:rPr lang="en-AU" dirty="0" smtClean="0"/>
              <a:t>two fold interest</a:t>
            </a:r>
          </a:p>
          <a:p>
            <a:endParaRPr lang="en-AU" dirty="0"/>
          </a:p>
          <a:p>
            <a:endParaRPr lang="en-AU" dirty="0" smtClean="0"/>
          </a:p>
          <a:p>
            <a:endParaRPr lang="en-US" dirty="0"/>
          </a:p>
        </p:txBody>
      </p:sp>
      <p:cxnSp>
        <p:nvCxnSpPr>
          <p:cNvPr id="9" name="Straight Connector 8"/>
          <p:cNvCxnSpPr/>
          <p:nvPr/>
        </p:nvCxnSpPr>
        <p:spPr>
          <a:xfrm flipV="1">
            <a:off x="1835696" y="2060848"/>
            <a:ext cx="72008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35696" y="2348880"/>
            <a:ext cx="720080" cy="36004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771800" y="1835532"/>
            <a:ext cx="5660524" cy="369332"/>
          </a:xfrm>
          <a:prstGeom prst="rect">
            <a:avLst/>
          </a:prstGeom>
          <a:noFill/>
        </p:spPr>
        <p:txBody>
          <a:bodyPr wrap="none" rtlCol="0">
            <a:spAutoFit/>
          </a:bodyPr>
          <a:lstStyle/>
          <a:p>
            <a:r>
              <a:rPr lang="en-GB" dirty="0" smtClean="0"/>
              <a:t>in the static range comparison to ramp and LH results</a:t>
            </a:r>
            <a:endParaRPr lang="en-US" dirty="0"/>
          </a:p>
        </p:txBody>
      </p:sp>
      <p:sp>
        <p:nvSpPr>
          <p:cNvPr id="15" name="TextBox 14"/>
          <p:cNvSpPr txBox="1"/>
          <p:nvPr/>
        </p:nvSpPr>
        <p:spPr>
          <a:xfrm>
            <a:off x="2747425" y="2471699"/>
            <a:ext cx="2980303" cy="369332"/>
          </a:xfrm>
          <a:prstGeom prst="rect">
            <a:avLst/>
          </a:prstGeom>
          <a:noFill/>
        </p:spPr>
        <p:txBody>
          <a:bodyPr wrap="none" rtlCol="0">
            <a:spAutoFit/>
          </a:bodyPr>
          <a:lstStyle/>
          <a:p>
            <a:r>
              <a:rPr lang="en-GB" dirty="0" smtClean="0"/>
              <a:t>much more extreme states </a:t>
            </a:r>
            <a:endParaRPr lang="en-US" dirty="0"/>
          </a:p>
        </p:txBody>
      </p:sp>
      <p:pic>
        <p:nvPicPr>
          <p:cNvPr id="16" name="Picture 15"/>
          <p:cNvPicPr>
            <a:picLocks noChangeAspect="1"/>
          </p:cNvPicPr>
          <p:nvPr/>
        </p:nvPicPr>
        <p:blipFill>
          <a:blip r:embed="rId5"/>
          <a:stretch>
            <a:fillRect/>
          </a:stretch>
        </p:blipFill>
        <p:spPr>
          <a:xfrm>
            <a:off x="-85322" y="3468670"/>
            <a:ext cx="3325626" cy="2308034"/>
          </a:xfrm>
          <a:prstGeom prst="rect">
            <a:avLst/>
          </a:prstGeom>
        </p:spPr>
      </p:pic>
      <p:pic>
        <p:nvPicPr>
          <p:cNvPr id="17" name="Picture 16"/>
          <p:cNvPicPr>
            <a:picLocks noChangeAspect="1"/>
          </p:cNvPicPr>
          <p:nvPr/>
        </p:nvPicPr>
        <p:blipFill>
          <a:blip r:embed="rId6"/>
          <a:stretch>
            <a:fillRect/>
          </a:stretch>
        </p:blipFill>
        <p:spPr>
          <a:xfrm>
            <a:off x="2588221" y="3429000"/>
            <a:ext cx="3423939" cy="2374853"/>
          </a:xfrm>
          <a:prstGeom prst="rect">
            <a:avLst/>
          </a:prstGeom>
        </p:spPr>
      </p:pic>
      <p:sp>
        <p:nvSpPr>
          <p:cNvPr id="18" name="TextBox 17"/>
          <p:cNvSpPr txBox="1"/>
          <p:nvPr/>
        </p:nvSpPr>
        <p:spPr>
          <a:xfrm>
            <a:off x="1615540" y="5835697"/>
            <a:ext cx="2749471" cy="369332"/>
          </a:xfrm>
          <a:prstGeom prst="rect">
            <a:avLst/>
          </a:prstGeom>
          <a:noFill/>
        </p:spPr>
        <p:txBody>
          <a:bodyPr wrap="none" rtlCol="0">
            <a:spAutoFit/>
          </a:bodyPr>
          <a:lstStyle/>
          <a:p>
            <a:r>
              <a:rPr lang="en-GB" dirty="0" smtClean="0"/>
              <a:t>laser heating, S. </a:t>
            </a:r>
            <a:r>
              <a:rPr lang="en-GB" dirty="0" err="1" smtClean="0"/>
              <a:t>Boccato</a:t>
            </a:r>
            <a:endParaRPr lang="en-US" dirty="0"/>
          </a:p>
        </p:txBody>
      </p:sp>
      <p:sp>
        <p:nvSpPr>
          <p:cNvPr id="19" name="TextBox 18"/>
          <p:cNvSpPr txBox="1"/>
          <p:nvPr/>
        </p:nvSpPr>
        <p:spPr>
          <a:xfrm>
            <a:off x="6214953" y="3206011"/>
            <a:ext cx="2749535" cy="369332"/>
          </a:xfrm>
          <a:prstGeom prst="rect">
            <a:avLst/>
          </a:prstGeom>
          <a:noFill/>
        </p:spPr>
        <p:txBody>
          <a:bodyPr wrap="none" rtlCol="0">
            <a:spAutoFit/>
          </a:bodyPr>
          <a:lstStyle/>
          <a:p>
            <a:r>
              <a:rPr lang="en-GB" dirty="0" smtClean="0"/>
              <a:t>isochoric ramp, F. </a:t>
            </a:r>
            <a:r>
              <a:rPr lang="en-GB" dirty="0" err="1" smtClean="0"/>
              <a:t>Occelli</a:t>
            </a:r>
            <a:endParaRPr lang="en-US" dirty="0"/>
          </a:p>
        </p:txBody>
      </p:sp>
    </p:spTree>
    <p:extLst>
      <p:ext uri="{BB962C8B-B14F-4D97-AF65-F5344CB8AC3E}">
        <p14:creationId xmlns:p14="http://schemas.microsoft.com/office/powerpoint/2010/main" val="352376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Slide Number Placeholder 4"/>
          <p:cNvSpPr>
            <a:spLocks noGrp="1"/>
          </p:cNvSpPr>
          <p:nvPr>
            <p:ph type="sldNum" sz="quarter" idx="12"/>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9F1BDEC-CBB0-4E03-893C-5A6C50639F5A}" type="slidenum">
              <a:rPr lang="en-GB" altLang="en-US">
                <a:solidFill>
                  <a:srgbClr val="898989"/>
                </a:solidFill>
              </a:rPr>
              <a:pPr eaLnBrk="1" hangingPunct="1"/>
              <a:t>4</a:t>
            </a:fld>
            <a:endParaRPr lang="en-GB" altLang="en-US">
              <a:solidFill>
                <a:srgbClr val="898989"/>
              </a:solidFill>
            </a:endParaRPr>
          </a:p>
        </p:txBody>
      </p:sp>
      <p:sp>
        <p:nvSpPr>
          <p:cNvPr id="2" name="Title 1"/>
          <p:cNvSpPr>
            <a:spLocks noGrp="1"/>
          </p:cNvSpPr>
          <p:nvPr>
            <p:ph type="title"/>
          </p:nvPr>
        </p:nvSpPr>
        <p:spPr/>
        <p:txBody>
          <a:bodyPr/>
          <a:lstStyle/>
          <a:p>
            <a:r>
              <a:rPr lang="fr-FR" sz="1800" dirty="0" err="1" smtClean="0"/>
              <a:t>experiment</a:t>
            </a:r>
            <a:r>
              <a:rPr lang="fr-FR" sz="1800" dirty="0" smtClean="0"/>
              <a:t> </a:t>
            </a:r>
            <a:r>
              <a:rPr lang="fr-FR" sz="1800" dirty="0" err="1" smtClean="0"/>
              <a:t>miniaturization</a:t>
            </a:r>
            <a:r>
              <a:rPr lang="fr-FR" sz="1800" dirty="0" smtClean="0"/>
              <a:t>:  </a:t>
            </a:r>
            <a:r>
              <a:rPr lang="fr-FR" sz="1800" dirty="0" err="1" smtClean="0"/>
              <a:t>target</a:t>
            </a:r>
            <a:r>
              <a:rPr lang="fr-FR" sz="1800" dirty="0" smtClean="0"/>
              <a:t> design</a:t>
            </a:r>
            <a:endParaRPr lang="en-US" sz="1800" dirty="0"/>
          </a:p>
        </p:txBody>
      </p:sp>
      <p:grpSp>
        <p:nvGrpSpPr>
          <p:cNvPr id="19" name="Groupe 126"/>
          <p:cNvGrpSpPr>
            <a:grpSpLocks/>
          </p:cNvGrpSpPr>
          <p:nvPr/>
        </p:nvGrpSpPr>
        <p:grpSpPr bwMode="auto">
          <a:xfrm>
            <a:off x="5151394" y="3582747"/>
            <a:ext cx="3906884" cy="3150703"/>
            <a:chOff x="1763713" y="910906"/>
            <a:chExt cx="5705475" cy="4297682"/>
          </a:xfrm>
        </p:grpSpPr>
        <p:pic>
          <p:nvPicPr>
            <p:cNvPr id="20" name="Picture 2"/>
            <p:cNvPicPr>
              <a:picLocks noChangeAspect="1" noChangeArrowheads="1"/>
            </p:cNvPicPr>
            <p:nvPr/>
          </p:nvPicPr>
          <p:blipFill>
            <a:blip r:embed="rId3" cstate="print"/>
            <a:srcRect/>
            <a:stretch>
              <a:fillRect/>
            </a:stretch>
          </p:blipFill>
          <p:spPr bwMode="auto">
            <a:xfrm>
              <a:off x="1763713" y="1341438"/>
              <a:ext cx="5705475" cy="3867150"/>
            </a:xfrm>
            <a:prstGeom prst="rect">
              <a:avLst/>
            </a:prstGeom>
            <a:noFill/>
            <a:ln w="9525">
              <a:noFill/>
              <a:miter lim="800000"/>
              <a:headEnd/>
              <a:tailEnd/>
            </a:ln>
            <a:effectLst/>
          </p:spPr>
        </p:pic>
        <p:sp>
          <p:nvSpPr>
            <p:cNvPr id="21" name="ZoneTexte 3"/>
            <p:cNvSpPr txBox="1">
              <a:spLocks noChangeArrowheads="1"/>
            </p:cNvSpPr>
            <p:nvPr/>
          </p:nvSpPr>
          <p:spPr bwMode="auto">
            <a:xfrm>
              <a:off x="2411413" y="4083050"/>
              <a:ext cx="1272600" cy="491336"/>
            </a:xfrm>
            <a:prstGeom prst="rect">
              <a:avLst/>
            </a:prstGeom>
            <a:noFill/>
            <a:ln w="9525">
              <a:noFill/>
              <a:miter lim="800000"/>
              <a:headEnd/>
              <a:tailEnd/>
            </a:ln>
          </p:spPr>
          <p:txBody>
            <a:bodyPr wrap="none">
              <a:spAutoFit/>
            </a:bodyPr>
            <a:lstStyle/>
            <a:p>
              <a:r>
                <a:rPr lang="fr-FR" sz="1700">
                  <a:solidFill>
                    <a:srgbClr val="00B050"/>
                  </a:solidFill>
                  <a:cs typeface="Arial" pitchFamily="34" charset="0"/>
                </a:rPr>
                <a:t>diamond</a:t>
              </a:r>
            </a:p>
          </p:txBody>
        </p:sp>
        <p:sp>
          <p:nvSpPr>
            <p:cNvPr id="22" name="ZoneTexte 5"/>
            <p:cNvSpPr txBox="1">
              <a:spLocks noChangeArrowheads="1"/>
            </p:cNvSpPr>
            <p:nvPr/>
          </p:nvSpPr>
          <p:spPr bwMode="auto">
            <a:xfrm>
              <a:off x="5510091" y="2821262"/>
              <a:ext cx="1272600" cy="491336"/>
            </a:xfrm>
            <a:prstGeom prst="rect">
              <a:avLst/>
            </a:prstGeom>
            <a:noFill/>
            <a:ln w="9525">
              <a:noFill/>
              <a:miter lim="800000"/>
              <a:headEnd/>
              <a:tailEnd/>
            </a:ln>
          </p:spPr>
          <p:txBody>
            <a:bodyPr wrap="none">
              <a:spAutoFit/>
            </a:bodyPr>
            <a:lstStyle/>
            <a:p>
              <a:r>
                <a:rPr lang="fr-FR" sz="1700" dirty="0" err="1">
                  <a:solidFill>
                    <a:srgbClr val="00B050"/>
                  </a:solidFill>
                  <a:cs typeface="Arial" pitchFamily="34" charset="0"/>
                </a:rPr>
                <a:t>diamond</a:t>
              </a:r>
              <a:endParaRPr lang="fr-FR" sz="1700" dirty="0">
                <a:solidFill>
                  <a:srgbClr val="00B050"/>
                </a:solidFill>
                <a:cs typeface="Arial" pitchFamily="34" charset="0"/>
              </a:endParaRPr>
            </a:p>
          </p:txBody>
        </p:sp>
        <p:sp>
          <p:nvSpPr>
            <p:cNvPr id="23" name="ZoneTexte 4"/>
            <p:cNvSpPr txBox="1">
              <a:spLocks noChangeArrowheads="1"/>
            </p:cNvSpPr>
            <p:nvPr/>
          </p:nvSpPr>
          <p:spPr bwMode="auto">
            <a:xfrm>
              <a:off x="4279900" y="1657350"/>
              <a:ext cx="593545" cy="468788"/>
            </a:xfrm>
            <a:prstGeom prst="rect">
              <a:avLst/>
            </a:prstGeom>
            <a:noFill/>
            <a:ln w="9525">
              <a:noFill/>
              <a:miter lim="800000"/>
              <a:headEnd/>
              <a:tailEnd/>
            </a:ln>
          </p:spPr>
          <p:txBody>
            <a:bodyPr wrap="none">
              <a:spAutoFit/>
            </a:bodyPr>
            <a:lstStyle/>
            <a:p>
              <a:r>
                <a:rPr lang="fr-FR" sz="1700">
                  <a:solidFill>
                    <a:srgbClr val="FF0000"/>
                  </a:solidFill>
                  <a:cs typeface="Arial" pitchFamily="34" charset="0"/>
                </a:rPr>
                <a:t>Fe</a:t>
              </a:r>
            </a:p>
          </p:txBody>
        </p:sp>
        <p:cxnSp>
          <p:nvCxnSpPr>
            <p:cNvPr id="24" name="Connecteur droit avec flèche 131"/>
            <p:cNvCxnSpPr/>
            <p:nvPr/>
          </p:nvCxnSpPr>
          <p:spPr>
            <a:xfrm>
              <a:off x="4781355" y="4355861"/>
              <a:ext cx="870929" cy="0"/>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droit avec flèche 132"/>
            <p:cNvCxnSpPr/>
            <p:nvPr/>
          </p:nvCxnSpPr>
          <p:spPr>
            <a:xfrm>
              <a:off x="5510091" y="4003313"/>
              <a:ext cx="351532" cy="178478"/>
            </a:xfrm>
            <a:prstGeom prst="straightConnector1">
              <a:avLst/>
            </a:prstGeom>
            <a:ln>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133"/>
            <p:cNvSpPr txBox="1"/>
            <p:nvPr/>
          </p:nvSpPr>
          <p:spPr>
            <a:xfrm>
              <a:off x="5685857" y="4181791"/>
              <a:ext cx="1560168" cy="491364"/>
            </a:xfrm>
            <a:prstGeom prst="rect">
              <a:avLst/>
            </a:prstGeom>
            <a:noFill/>
          </p:spPr>
          <p:txBody>
            <a:bodyPr wrap="none">
              <a:spAutoFit/>
            </a:bodyPr>
            <a:lstStyle/>
            <a:p>
              <a:pPr fontAlgn="auto">
                <a:spcBef>
                  <a:spcPts val="0"/>
                </a:spcBef>
                <a:spcAft>
                  <a:spcPts val="0"/>
                </a:spcAft>
                <a:defRPr/>
              </a:pPr>
              <a:r>
                <a:rPr lang="fr-FR" sz="1700" dirty="0">
                  <a:solidFill>
                    <a:schemeClr val="bg2">
                      <a:lumMod val="25000"/>
                    </a:schemeClr>
                  </a:solidFill>
                  <a:cs typeface="Arial" pitchFamily="34" charset="0"/>
                </a:rPr>
                <a:t>shock front</a:t>
              </a:r>
            </a:p>
          </p:txBody>
        </p:sp>
        <p:cxnSp>
          <p:nvCxnSpPr>
            <p:cNvPr id="27" name="Connecteur droit avec flèche 134"/>
            <p:cNvCxnSpPr/>
            <p:nvPr/>
          </p:nvCxnSpPr>
          <p:spPr>
            <a:xfrm>
              <a:off x="4066442" y="2731936"/>
              <a:ext cx="549021" cy="28203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avec flèche 135"/>
            <p:cNvCxnSpPr/>
            <p:nvPr/>
          </p:nvCxnSpPr>
          <p:spPr>
            <a:xfrm>
              <a:off x="3780082" y="3716867"/>
              <a:ext cx="359431" cy="37458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30"/>
            <p:cNvSpPr txBox="1">
              <a:spLocks noChangeArrowheads="1"/>
            </p:cNvSpPr>
            <p:nvPr/>
          </p:nvSpPr>
          <p:spPr bwMode="auto">
            <a:xfrm>
              <a:off x="2960688" y="2379663"/>
              <a:ext cx="1467642" cy="459627"/>
            </a:xfrm>
            <a:prstGeom prst="rect">
              <a:avLst/>
            </a:prstGeom>
            <a:noFill/>
            <a:ln w="9525">
              <a:noFill/>
              <a:miter lim="800000"/>
              <a:headEnd/>
              <a:tailEnd/>
            </a:ln>
          </p:spPr>
          <p:txBody>
            <a:bodyPr wrap="none">
              <a:spAutoFit/>
            </a:bodyPr>
            <a:lstStyle/>
            <a:p>
              <a:r>
                <a:rPr lang="fr-FR" sz="1600" b="1" dirty="0">
                  <a:cs typeface="Arial" pitchFamily="34" charset="0"/>
                </a:rPr>
                <a:t>Al </a:t>
              </a:r>
              <a:r>
                <a:rPr lang="fr-FR" sz="1600" b="1" dirty="0" err="1">
                  <a:cs typeface="Arial" pitchFamily="34" charset="0"/>
                </a:rPr>
                <a:t>ablator</a:t>
              </a:r>
              <a:endParaRPr lang="fr-FR" sz="1600" b="1" dirty="0">
                <a:cs typeface="Arial" pitchFamily="34" charset="0"/>
              </a:endParaRPr>
            </a:p>
          </p:txBody>
        </p:sp>
        <p:sp>
          <p:nvSpPr>
            <p:cNvPr id="30" name="ZoneTexte 32"/>
            <p:cNvSpPr txBox="1">
              <a:spLocks noChangeArrowheads="1"/>
            </p:cNvSpPr>
            <p:nvPr/>
          </p:nvSpPr>
          <p:spPr bwMode="auto">
            <a:xfrm>
              <a:off x="2600326" y="3362325"/>
              <a:ext cx="1584023" cy="459627"/>
            </a:xfrm>
            <a:prstGeom prst="rect">
              <a:avLst/>
            </a:prstGeom>
            <a:noFill/>
            <a:ln w="9525">
              <a:noFill/>
              <a:miter lim="800000"/>
              <a:headEnd/>
              <a:tailEnd/>
            </a:ln>
          </p:spPr>
          <p:txBody>
            <a:bodyPr wrap="none">
              <a:spAutoFit/>
            </a:bodyPr>
            <a:lstStyle/>
            <a:p>
              <a:r>
                <a:rPr lang="fr-FR" sz="1600" b="1" dirty="0">
                  <a:cs typeface="Arial" pitchFamily="34" charset="0"/>
                </a:rPr>
                <a:t>CH </a:t>
              </a:r>
              <a:r>
                <a:rPr lang="fr-FR" sz="1600" b="1" dirty="0" err="1">
                  <a:cs typeface="Arial" pitchFamily="34" charset="0"/>
                </a:rPr>
                <a:t>ablator</a:t>
              </a:r>
              <a:endParaRPr lang="fr-FR" sz="1600" b="1" dirty="0">
                <a:cs typeface="Arial" pitchFamily="34" charset="0"/>
              </a:endParaRPr>
            </a:p>
          </p:txBody>
        </p:sp>
        <p:sp>
          <p:nvSpPr>
            <p:cNvPr id="31" name="ZoneTexte 31"/>
            <p:cNvSpPr txBox="1">
              <a:spLocks noChangeArrowheads="1"/>
            </p:cNvSpPr>
            <p:nvPr/>
          </p:nvSpPr>
          <p:spPr bwMode="auto">
            <a:xfrm>
              <a:off x="3603980" y="910906"/>
              <a:ext cx="2630968" cy="461801"/>
            </a:xfrm>
            <a:prstGeom prst="rect">
              <a:avLst/>
            </a:prstGeom>
            <a:noFill/>
            <a:ln w="9525">
              <a:noFill/>
              <a:miter lim="800000"/>
              <a:headEnd/>
              <a:tailEnd/>
            </a:ln>
          </p:spPr>
          <p:txBody>
            <a:bodyPr wrap="none">
              <a:spAutoFit/>
            </a:bodyPr>
            <a:lstStyle/>
            <a:p>
              <a:r>
                <a:rPr lang="fr-FR" sz="1600" dirty="0" err="1">
                  <a:latin typeface="Arial" pitchFamily="34" charset="0"/>
                  <a:cs typeface="Arial" pitchFamily="34" charset="0"/>
                </a:rPr>
                <a:t>Pre</a:t>
              </a:r>
              <a:r>
                <a:rPr lang="fr-FR" sz="1600" dirty="0">
                  <a:latin typeface="Arial" pitchFamily="34" charset="0"/>
                  <a:cs typeface="Arial" pitchFamily="34" charset="0"/>
                </a:rPr>
                <a:t>-</a:t>
              </a:r>
              <a:r>
                <a:rPr lang="fr-FR" sz="1600" dirty="0" err="1">
                  <a:latin typeface="Arial" pitchFamily="34" charset="0"/>
                  <a:cs typeface="Arial" pitchFamily="34" charset="0"/>
                </a:rPr>
                <a:t>heating</a:t>
              </a:r>
              <a:r>
                <a:rPr lang="fr-FR" sz="1600" dirty="0">
                  <a:latin typeface="Arial" pitchFamily="34" charset="0"/>
                  <a:cs typeface="Arial" pitchFamily="34" charset="0"/>
                </a:rPr>
                <a:t> </a:t>
              </a:r>
              <a:r>
                <a:rPr lang="fr-FR" sz="1600" dirty="0" err="1">
                  <a:latin typeface="Arial" pitchFamily="34" charset="0"/>
                  <a:cs typeface="Arial" pitchFamily="34" charset="0"/>
                </a:rPr>
                <a:t>effect</a:t>
              </a:r>
              <a:endParaRPr lang="fr-FR" sz="1600" dirty="0">
                <a:latin typeface="Arial" pitchFamily="34" charset="0"/>
                <a:cs typeface="Arial" pitchFamily="34" charset="0"/>
              </a:endParaRPr>
            </a:p>
          </p:txBody>
        </p:sp>
      </p:grpSp>
      <p:grpSp>
        <p:nvGrpSpPr>
          <p:cNvPr id="18" name="Group 17"/>
          <p:cNvGrpSpPr/>
          <p:nvPr/>
        </p:nvGrpSpPr>
        <p:grpSpPr>
          <a:xfrm>
            <a:off x="-49338" y="3817270"/>
            <a:ext cx="5129961" cy="3040730"/>
            <a:chOff x="-48289" y="635566"/>
            <a:chExt cx="5691150" cy="3276980"/>
          </a:xfrm>
        </p:grpSpPr>
        <p:grpSp>
          <p:nvGrpSpPr>
            <p:cNvPr id="4" name="Groupe 8"/>
            <p:cNvGrpSpPr>
              <a:grpSpLocks/>
            </p:cNvGrpSpPr>
            <p:nvPr/>
          </p:nvGrpSpPr>
          <p:grpSpPr bwMode="auto">
            <a:xfrm>
              <a:off x="-48289" y="770390"/>
              <a:ext cx="5691150" cy="3142156"/>
              <a:chOff x="865188" y="19833653"/>
              <a:chExt cx="7334275" cy="4759881"/>
            </a:xfrm>
          </p:grpSpPr>
          <p:pic>
            <p:nvPicPr>
              <p:cNvPr id="5" name="Picture 2" descr="D:\target fi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833653"/>
                <a:ext cx="6754813"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a:spLocks noChangeArrowheads="1"/>
              </p:cNvSpPr>
              <p:nvPr/>
            </p:nvSpPr>
            <p:spPr bwMode="auto">
              <a:xfrm>
                <a:off x="3887788" y="22643528"/>
                <a:ext cx="10287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a:t>diamond </a:t>
                </a:r>
              </a:p>
              <a:p>
                <a:pPr eaLnBrk="1" hangingPunct="1"/>
                <a:r>
                  <a:rPr lang="en-US" altLang="en-US" sz="1600"/>
                  <a:t>  25 µm</a:t>
                </a:r>
                <a:endParaRPr lang="fr-FR" altLang="en-US" sz="1600"/>
              </a:p>
              <a:p>
                <a:pPr eaLnBrk="1" hangingPunct="1"/>
                <a:endParaRPr lang="en-US" altLang="en-US" sz="1800"/>
              </a:p>
            </p:txBody>
          </p:sp>
          <p:sp>
            <p:nvSpPr>
              <p:cNvPr id="7" name="ZoneTexte 7"/>
              <p:cNvSpPr txBox="1">
                <a:spLocks noChangeArrowheads="1"/>
              </p:cNvSpPr>
              <p:nvPr/>
            </p:nvSpPr>
            <p:spPr bwMode="auto">
              <a:xfrm>
                <a:off x="2303463" y="22641941"/>
                <a:ext cx="10287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a:t>diamond </a:t>
                </a:r>
              </a:p>
              <a:p>
                <a:pPr eaLnBrk="1" hangingPunct="1"/>
                <a:r>
                  <a:rPr lang="en-US" altLang="en-US" sz="1600"/>
                  <a:t>25 µm</a:t>
                </a:r>
                <a:endParaRPr lang="fr-FR" altLang="en-US" sz="1600"/>
              </a:p>
              <a:p>
                <a:pPr eaLnBrk="1" hangingPunct="1"/>
                <a:endParaRPr lang="en-US" altLang="en-US" sz="1800"/>
              </a:p>
            </p:txBody>
          </p:sp>
          <p:sp>
            <p:nvSpPr>
              <p:cNvPr id="8" name="ZoneTexte 9"/>
              <p:cNvSpPr txBox="1">
                <a:spLocks noChangeArrowheads="1"/>
              </p:cNvSpPr>
              <p:nvPr/>
            </p:nvSpPr>
            <p:spPr bwMode="auto">
              <a:xfrm>
                <a:off x="5173115" y="23731522"/>
                <a:ext cx="106203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a:t>focal spot</a:t>
                </a:r>
              </a:p>
              <a:p>
                <a:pPr eaLnBrk="1" hangingPunct="1"/>
                <a:r>
                  <a:rPr lang="en-US" altLang="en-US" sz="1600"/>
                  <a:t>250 µm</a:t>
                </a:r>
                <a:endParaRPr lang="fr-FR" altLang="en-US" sz="1600"/>
              </a:p>
              <a:p>
                <a:pPr eaLnBrk="1" hangingPunct="1"/>
                <a:endParaRPr lang="en-US" altLang="en-US" sz="1800"/>
              </a:p>
            </p:txBody>
          </p:sp>
          <p:cxnSp>
            <p:nvCxnSpPr>
              <p:cNvPr id="9" name="Connecteur droit avec flèche 80"/>
              <p:cNvCxnSpPr/>
              <p:nvPr/>
            </p:nvCxnSpPr>
            <p:spPr>
              <a:xfrm flipV="1">
                <a:off x="2988766" y="21993926"/>
                <a:ext cx="286417" cy="18949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11"/>
              <p:cNvSpPr>
                <a:spLocks noChangeArrowheads="1"/>
              </p:cNvSpPr>
              <p:nvPr/>
            </p:nvSpPr>
            <p:spPr bwMode="auto">
              <a:xfrm>
                <a:off x="2551261" y="23928609"/>
                <a:ext cx="873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a:solidFill>
                      <a:schemeClr val="tx2"/>
                    </a:solidFill>
                  </a:rPr>
                  <a:t>200 µm</a:t>
                </a:r>
                <a:endParaRPr lang="fr-FR" altLang="en-US" sz="1600">
                  <a:solidFill>
                    <a:schemeClr val="tx2"/>
                  </a:solidFill>
                </a:endParaRPr>
              </a:p>
            </p:txBody>
          </p:sp>
          <p:cxnSp>
            <p:nvCxnSpPr>
              <p:cNvPr id="11" name="Connecteur droit avec flèche 82"/>
              <p:cNvCxnSpPr/>
              <p:nvPr/>
            </p:nvCxnSpPr>
            <p:spPr>
              <a:xfrm flipV="1">
                <a:off x="1548497" y="21842423"/>
                <a:ext cx="296646" cy="20464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3"/>
              <p:cNvSpPr>
                <a:spLocks noChangeArrowheads="1"/>
              </p:cNvSpPr>
              <p:nvPr/>
            </p:nvSpPr>
            <p:spPr bwMode="auto">
              <a:xfrm>
                <a:off x="1047566" y="23910727"/>
                <a:ext cx="9318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a:t>150 µm </a:t>
                </a:r>
              </a:p>
            </p:txBody>
          </p:sp>
          <p:sp>
            <p:nvSpPr>
              <p:cNvPr id="13" name="Rectangle 17"/>
              <p:cNvSpPr>
                <a:spLocks noChangeArrowheads="1"/>
              </p:cNvSpPr>
              <p:nvPr/>
            </p:nvSpPr>
            <p:spPr bwMode="auto">
              <a:xfrm>
                <a:off x="7121525" y="23578566"/>
                <a:ext cx="43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400">
                    <a:solidFill>
                      <a:srgbClr val="808080"/>
                    </a:solidFill>
                  </a:rPr>
                  <a:t>µm</a:t>
                </a:r>
                <a:endParaRPr lang="fr-FR" altLang="en-US" sz="1400">
                  <a:solidFill>
                    <a:srgbClr val="808080"/>
                  </a:solidFill>
                </a:endParaRPr>
              </a:p>
            </p:txBody>
          </p:sp>
          <p:sp>
            <p:nvSpPr>
              <p:cNvPr id="14" name="Rectangle 18"/>
              <p:cNvSpPr>
                <a:spLocks noChangeArrowheads="1"/>
              </p:cNvSpPr>
              <p:nvPr/>
            </p:nvSpPr>
            <p:spPr bwMode="auto">
              <a:xfrm rot="-5400000">
                <a:off x="800101" y="21621178"/>
                <a:ext cx="438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400">
                    <a:solidFill>
                      <a:srgbClr val="808080"/>
                    </a:solidFill>
                  </a:rPr>
                  <a:t>µm</a:t>
                </a:r>
                <a:endParaRPr lang="fr-FR" altLang="en-US" sz="1400">
                  <a:solidFill>
                    <a:srgbClr val="808080"/>
                  </a:solidFill>
                </a:endParaRPr>
              </a:p>
            </p:txBody>
          </p:sp>
          <p:sp>
            <p:nvSpPr>
              <p:cNvPr id="15" name="ZoneTexte 86"/>
              <p:cNvSpPr txBox="1"/>
              <p:nvPr/>
            </p:nvSpPr>
            <p:spPr>
              <a:xfrm rot="5400000">
                <a:off x="7354819" y="21663913"/>
                <a:ext cx="1380365" cy="308922"/>
              </a:xfrm>
              <a:prstGeom prst="rect">
                <a:avLst/>
              </a:prstGeom>
              <a:noFill/>
            </p:spPr>
            <p:txBody>
              <a:bodyPr>
                <a:spAutoFit/>
              </a:bodyPr>
              <a:lstStyle/>
              <a:p>
                <a:pPr>
                  <a:defRPr/>
                </a:pPr>
                <a:r>
                  <a:rPr lang="en-US" sz="1400" dirty="0">
                    <a:solidFill>
                      <a:schemeClr val="tx1">
                        <a:lumMod val="50000"/>
                        <a:lumOff val="50000"/>
                      </a:schemeClr>
                    </a:solidFill>
                  </a:rPr>
                  <a:t>density (g/cm</a:t>
                </a:r>
                <a:r>
                  <a:rPr lang="en-US" sz="1400" baseline="30000" dirty="0">
                    <a:solidFill>
                      <a:schemeClr val="tx1">
                        <a:lumMod val="50000"/>
                        <a:lumOff val="50000"/>
                      </a:schemeClr>
                    </a:solidFill>
                  </a:rPr>
                  <a:t>3</a:t>
                </a:r>
                <a:r>
                  <a:rPr lang="en-US" sz="1400" dirty="0">
                    <a:solidFill>
                      <a:schemeClr val="tx1">
                        <a:lumMod val="50000"/>
                        <a:lumOff val="50000"/>
                      </a:schemeClr>
                    </a:solidFill>
                  </a:rPr>
                  <a:t>)</a:t>
                </a:r>
              </a:p>
            </p:txBody>
          </p:sp>
          <p:sp>
            <p:nvSpPr>
              <p:cNvPr id="16" name="Rectangle 15"/>
              <p:cNvSpPr/>
              <p:nvPr/>
            </p:nvSpPr>
            <p:spPr>
              <a:xfrm>
                <a:off x="3708900" y="19870473"/>
                <a:ext cx="934946" cy="250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6"/>
              <p:cNvSpPr>
                <a:spLocks noChangeArrowheads="1"/>
              </p:cNvSpPr>
              <p:nvPr/>
            </p:nvSpPr>
            <p:spPr bwMode="auto">
              <a:xfrm>
                <a:off x="2255693" y="20156976"/>
                <a:ext cx="1380811" cy="1004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a:solidFill>
                      <a:schemeClr val="tx1"/>
                    </a:solidFill>
                    <a:latin typeface="Arial" panose="020B0604020202020204" pitchFamily="34" charset="0"/>
                  </a:defRPr>
                </a:lvl1pPr>
                <a:lvl2pPr marL="742950" indent="-285750" eaLnBrk="0" hangingPunct="0">
                  <a:defRPr sz="3200">
                    <a:solidFill>
                      <a:schemeClr val="tx1"/>
                    </a:solidFill>
                    <a:latin typeface="Arial" panose="020B0604020202020204" pitchFamily="34" charset="0"/>
                  </a:defRPr>
                </a:lvl2pPr>
                <a:lvl3pPr marL="1143000" indent="-228600" eaLnBrk="0" hangingPunct="0">
                  <a:defRPr sz="3200">
                    <a:solidFill>
                      <a:schemeClr val="tx1"/>
                    </a:solidFill>
                    <a:latin typeface="Arial" panose="020B0604020202020204" pitchFamily="34" charset="0"/>
                  </a:defRPr>
                </a:lvl3pPr>
                <a:lvl4pPr marL="1600200" indent="-228600" eaLnBrk="0" hangingPunct="0">
                  <a:defRPr sz="3200">
                    <a:solidFill>
                      <a:schemeClr val="tx1"/>
                    </a:solidFill>
                    <a:latin typeface="Arial" panose="020B0604020202020204" pitchFamily="34" charset="0"/>
                  </a:defRPr>
                </a:lvl4pPr>
                <a:lvl5pPr marL="2057400" indent="-228600" eaLnBrk="0" hangingPunct="0">
                  <a:defRPr sz="3200">
                    <a:solidFill>
                      <a:schemeClr val="tx1"/>
                    </a:solidFill>
                    <a:latin typeface="Arial" panose="020B0604020202020204" pitchFamily="34" charset="0"/>
                  </a:defRPr>
                </a:lvl5pPr>
                <a:lvl6pPr marL="2514600" indent="-228600" defTabSz="1641475"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1641475"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1641475"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1641475"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dirty="0">
                    <a:solidFill>
                      <a:srgbClr val="FF0000"/>
                    </a:solidFill>
                  </a:rPr>
                  <a:t>   </a:t>
                </a:r>
                <a:r>
                  <a:rPr lang="en-US" altLang="en-US" sz="1600" dirty="0">
                    <a:solidFill>
                      <a:srgbClr val="FF0000"/>
                    </a:solidFill>
                  </a:rPr>
                  <a:t>Fe </a:t>
                </a:r>
              </a:p>
              <a:p>
                <a:pPr eaLnBrk="1" hangingPunct="1"/>
                <a:r>
                  <a:rPr lang="en-US" altLang="en-US" sz="1600" dirty="0">
                    <a:solidFill>
                      <a:srgbClr val="FF0000"/>
                    </a:solidFill>
                  </a:rPr>
                  <a:t>3.5 µm</a:t>
                </a:r>
                <a:endParaRPr lang="fr-FR" altLang="en-US" sz="1600" dirty="0">
                  <a:solidFill>
                    <a:srgbClr val="FF0000"/>
                  </a:solidFill>
                </a:endParaRPr>
              </a:p>
            </p:txBody>
          </p:sp>
        </p:grpSp>
        <p:sp>
          <p:nvSpPr>
            <p:cNvPr id="32" name="ZoneTexte 31"/>
            <p:cNvSpPr txBox="1">
              <a:spLocks noChangeArrowheads="1"/>
            </p:cNvSpPr>
            <p:nvPr/>
          </p:nvSpPr>
          <p:spPr bwMode="auto">
            <a:xfrm>
              <a:off x="1630783" y="635566"/>
              <a:ext cx="1219245" cy="369332"/>
            </a:xfrm>
            <a:prstGeom prst="rect">
              <a:avLst/>
            </a:prstGeom>
            <a:noFill/>
            <a:ln w="9525">
              <a:noFill/>
              <a:miter lim="800000"/>
              <a:headEnd/>
              <a:tailEnd/>
            </a:ln>
          </p:spPr>
          <p:txBody>
            <a:bodyPr wrap="none">
              <a:spAutoFit/>
            </a:bodyPr>
            <a:lstStyle/>
            <a:p>
              <a:r>
                <a:rPr lang="fr-FR" dirty="0" smtClean="0">
                  <a:latin typeface="Arial" pitchFamily="34" charset="0"/>
                  <a:cs typeface="Arial" pitchFamily="34" charset="0"/>
                </a:rPr>
                <a:t>2D </a:t>
              </a:r>
              <a:r>
                <a:rPr lang="fr-FR" dirty="0" err="1" smtClean="0">
                  <a:latin typeface="Arial" pitchFamily="34" charset="0"/>
                  <a:cs typeface="Arial" pitchFamily="34" charset="0"/>
                </a:rPr>
                <a:t>effects</a:t>
              </a:r>
              <a:endParaRPr lang="fr-FR" dirty="0">
                <a:latin typeface="Arial" pitchFamily="34" charset="0"/>
                <a:cs typeface="Arial" pitchFamily="34" charset="0"/>
              </a:endParaRPr>
            </a:p>
          </p:txBody>
        </p:sp>
      </p:grpSp>
      <p:sp>
        <p:nvSpPr>
          <p:cNvPr id="49" name="ZoneTexte 24"/>
          <p:cNvSpPr txBox="1">
            <a:spLocks noChangeArrowheads="1"/>
          </p:cNvSpPr>
          <p:nvPr/>
        </p:nvSpPr>
        <p:spPr bwMode="auto">
          <a:xfrm>
            <a:off x="4864546" y="1302884"/>
            <a:ext cx="4271412" cy="1661993"/>
          </a:xfrm>
          <a:prstGeom prst="rect">
            <a:avLst/>
          </a:prstGeom>
          <a:noFill/>
          <a:ln w="9525">
            <a:noFill/>
            <a:miter lim="800000"/>
            <a:headEnd/>
            <a:tailEnd/>
          </a:ln>
        </p:spPr>
        <p:txBody>
          <a:bodyPr wrap="square">
            <a:spAutoFit/>
          </a:bodyPr>
          <a:lstStyle/>
          <a:p>
            <a:r>
              <a:rPr lang="en-US" sz="1700" dirty="0" smtClean="0">
                <a:latin typeface="Arial" pitchFamily="34" charset="0"/>
                <a:cs typeface="Arial" pitchFamily="34" charset="0"/>
              </a:rPr>
              <a:t>The shock </a:t>
            </a:r>
            <a:r>
              <a:rPr lang="en-US" sz="1700" dirty="0">
                <a:latin typeface="Arial" pitchFamily="34" charset="0"/>
                <a:cs typeface="Arial" pitchFamily="34" charset="0"/>
              </a:rPr>
              <a:t>in Fe </a:t>
            </a:r>
            <a:r>
              <a:rPr lang="en-US" sz="1700" dirty="0" smtClean="0">
                <a:latin typeface="Arial" pitchFamily="34" charset="0"/>
                <a:cs typeface="Arial" pitchFamily="34" charset="0"/>
              </a:rPr>
              <a:t>is confined for </a:t>
            </a:r>
            <a:r>
              <a:rPr lang="en-US" sz="1700" dirty="0">
                <a:latin typeface="Arial" pitchFamily="34" charset="0"/>
                <a:cs typeface="Arial" pitchFamily="34" charset="0"/>
              </a:rPr>
              <a:t>a </a:t>
            </a:r>
            <a:r>
              <a:rPr lang="en-US" sz="1700" dirty="0" smtClean="0">
                <a:latin typeface="Arial" pitchFamily="34" charset="0"/>
                <a:cs typeface="Arial" pitchFamily="34" charset="0"/>
              </a:rPr>
              <a:t>measurable time </a:t>
            </a:r>
            <a:r>
              <a:rPr lang="en-US" sz="1700" dirty="0">
                <a:latin typeface="Arial" pitchFamily="34" charset="0"/>
                <a:cs typeface="Arial" pitchFamily="34" charset="0"/>
              </a:rPr>
              <a:t>interval (</a:t>
            </a:r>
            <a:r>
              <a:rPr lang="en-US" sz="1700" dirty="0" smtClean="0">
                <a:latin typeface="Arial" pitchFamily="34" charset="0"/>
                <a:cs typeface="Arial" pitchFamily="34" charset="0"/>
              </a:rPr>
              <a:t>2-4 </a:t>
            </a:r>
            <a:r>
              <a:rPr lang="en-US" sz="1700" dirty="0">
                <a:latin typeface="Arial" pitchFamily="34" charset="0"/>
                <a:cs typeface="Arial" pitchFamily="34" charset="0"/>
              </a:rPr>
              <a:t>ns</a:t>
            </a:r>
            <a:r>
              <a:rPr lang="en-US" sz="1700" dirty="0" smtClean="0">
                <a:latin typeface="Arial" pitchFamily="34" charset="0"/>
                <a:cs typeface="Arial" pitchFamily="34" charset="0"/>
              </a:rPr>
              <a:t>) thanks to the diamond sandwich </a:t>
            </a:r>
            <a:r>
              <a:rPr lang="en-US" sz="1700" dirty="0">
                <a:latin typeface="Arial" pitchFamily="34" charset="0"/>
                <a:cs typeface="Arial" pitchFamily="34" charset="0"/>
              </a:rPr>
              <a:t>and the CH ablator limits the </a:t>
            </a:r>
            <a:r>
              <a:rPr lang="en-US" sz="1700" dirty="0" smtClean="0">
                <a:latin typeface="Arial" pitchFamily="34" charset="0"/>
                <a:cs typeface="Arial" pitchFamily="34" charset="0"/>
              </a:rPr>
              <a:t>pre-heating effect</a:t>
            </a:r>
            <a:r>
              <a:rPr lang="en-US" sz="1700" dirty="0">
                <a:latin typeface="Arial" pitchFamily="34" charset="0"/>
                <a:cs typeface="Arial" pitchFamily="34" charset="0"/>
              </a:rPr>
              <a:t>.  </a:t>
            </a:r>
            <a:endParaRPr lang="en-US" sz="1700" dirty="0" smtClean="0">
              <a:latin typeface="Arial" pitchFamily="34" charset="0"/>
              <a:cs typeface="Arial" pitchFamily="34" charset="0"/>
            </a:endParaRPr>
          </a:p>
          <a:p>
            <a:endParaRPr lang="fr-FR" sz="1700" dirty="0">
              <a:latin typeface="Arial" pitchFamily="34" charset="0"/>
              <a:cs typeface="Arial" pitchFamily="34" charset="0"/>
            </a:endParaRPr>
          </a:p>
          <a:p>
            <a:r>
              <a:rPr lang="fr-FR" sz="1700" dirty="0" smtClean="0">
                <a:latin typeface="Arial" pitchFamily="34" charset="0"/>
                <a:cs typeface="Arial" pitchFamily="34" charset="0"/>
              </a:rPr>
              <a:t>ESRF time </a:t>
            </a:r>
            <a:r>
              <a:rPr lang="fr-FR" sz="1700" dirty="0" err="1" smtClean="0">
                <a:latin typeface="Arial" pitchFamily="34" charset="0"/>
                <a:cs typeface="Arial" pitchFamily="34" charset="0"/>
              </a:rPr>
              <a:t>resolution</a:t>
            </a:r>
            <a:r>
              <a:rPr lang="fr-FR" sz="1700" dirty="0" smtClean="0">
                <a:latin typeface="Arial" pitchFamily="34" charset="0"/>
                <a:cs typeface="Arial" pitchFamily="34" charset="0"/>
              </a:rPr>
              <a:t>:  100 </a:t>
            </a:r>
            <a:r>
              <a:rPr lang="fr-FR" sz="1700" dirty="0" err="1" smtClean="0">
                <a:latin typeface="Arial" pitchFamily="34" charset="0"/>
                <a:cs typeface="Arial" pitchFamily="34" charset="0"/>
              </a:rPr>
              <a:t>ps</a:t>
            </a:r>
            <a:endParaRPr lang="en-US" sz="1700" dirty="0" smtClean="0">
              <a:latin typeface="Arial" pitchFamily="34" charset="0"/>
              <a:cs typeface="Arial" pitchFamily="34" charset="0"/>
            </a:endParaRPr>
          </a:p>
        </p:txBody>
      </p:sp>
      <p:grpSp>
        <p:nvGrpSpPr>
          <p:cNvPr id="51" name="Group 50"/>
          <p:cNvGrpSpPr/>
          <p:nvPr/>
        </p:nvGrpSpPr>
        <p:grpSpPr>
          <a:xfrm>
            <a:off x="442020" y="939779"/>
            <a:ext cx="4355618" cy="2426248"/>
            <a:chOff x="114350" y="4258846"/>
            <a:chExt cx="4355618" cy="2426248"/>
          </a:xfrm>
        </p:grpSpPr>
        <p:grpSp>
          <p:nvGrpSpPr>
            <p:cNvPr id="33" name="Group 32"/>
            <p:cNvGrpSpPr/>
            <p:nvPr/>
          </p:nvGrpSpPr>
          <p:grpSpPr>
            <a:xfrm>
              <a:off x="114350" y="4650024"/>
              <a:ext cx="2615139" cy="2035070"/>
              <a:chOff x="1401488" y="27428840"/>
              <a:chExt cx="2857428" cy="2073942"/>
            </a:xfrm>
          </p:grpSpPr>
          <p:grpSp>
            <p:nvGrpSpPr>
              <p:cNvPr id="34" name="Groupe 122"/>
              <p:cNvGrpSpPr>
                <a:grpSpLocks/>
              </p:cNvGrpSpPr>
              <p:nvPr/>
            </p:nvGrpSpPr>
            <p:grpSpPr bwMode="auto">
              <a:xfrm>
                <a:off x="1401488" y="27428840"/>
                <a:ext cx="2857428" cy="2073942"/>
                <a:chOff x="769023" y="2016478"/>
                <a:chExt cx="2782432" cy="1548650"/>
              </a:xfrm>
            </p:grpSpPr>
            <p:grpSp>
              <p:nvGrpSpPr>
                <p:cNvPr id="36" name="Groupe 4"/>
                <p:cNvGrpSpPr>
                  <a:grpSpLocks/>
                </p:cNvGrpSpPr>
                <p:nvPr/>
              </p:nvGrpSpPr>
              <p:grpSpPr bwMode="auto">
                <a:xfrm rot="10800000">
                  <a:off x="769023" y="2016478"/>
                  <a:ext cx="2782432" cy="859858"/>
                  <a:chOff x="2732279" y="1179789"/>
                  <a:chExt cx="3195958" cy="981841"/>
                </a:xfrm>
              </p:grpSpPr>
              <p:sp>
                <p:nvSpPr>
                  <p:cNvPr id="43" name="Rectangle 42"/>
                  <p:cNvSpPr/>
                  <p:nvPr/>
                </p:nvSpPr>
                <p:spPr>
                  <a:xfrm flipH="1">
                    <a:off x="2732279" y="1408353"/>
                    <a:ext cx="145157" cy="749902"/>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4" name="Rectangle 43"/>
                  <p:cNvSpPr/>
                  <p:nvPr/>
                </p:nvSpPr>
                <p:spPr>
                  <a:xfrm>
                    <a:off x="2873347" y="1408353"/>
                    <a:ext cx="1410673" cy="7499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5" name="Rectangle 44"/>
                  <p:cNvSpPr/>
                  <p:nvPr/>
                </p:nvSpPr>
                <p:spPr>
                  <a:xfrm>
                    <a:off x="4401029" y="1408352"/>
                    <a:ext cx="1527208" cy="7499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6" name="Rectangle 45"/>
                  <p:cNvSpPr/>
                  <p:nvPr/>
                </p:nvSpPr>
                <p:spPr>
                  <a:xfrm>
                    <a:off x="4286064" y="1408353"/>
                    <a:ext cx="126756" cy="7499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7" name="ZoneTexte 15"/>
                  <p:cNvSpPr txBox="1">
                    <a:spLocks noChangeArrowheads="1"/>
                  </p:cNvSpPr>
                  <p:nvPr/>
                </p:nvSpPr>
                <p:spPr bwMode="auto">
                  <a:xfrm rot="10800000">
                    <a:off x="3136873" y="1179789"/>
                    <a:ext cx="1070154" cy="981837"/>
                  </a:xfrm>
                  <a:prstGeom prst="rect">
                    <a:avLst/>
                  </a:prstGeom>
                  <a:noFill/>
                  <a:ln w="9525">
                    <a:noFill/>
                    <a:miter lim="800000"/>
                    <a:headEnd/>
                    <a:tailEnd/>
                  </a:ln>
                </p:spPr>
                <p:txBody>
                  <a:bodyPr wrap="none">
                    <a:spAutoFit/>
                  </a:bodyPr>
                  <a:lstStyle/>
                  <a:p>
                    <a:endParaRPr lang="en-US" altLang="en-US" sz="1800" dirty="0"/>
                  </a:p>
                  <a:p>
                    <a:pPr>
                      <a:buFont typeface="Arial" pitchFamily="34" charset="0"/>
                      <a:buNone/>
                    </a:pPr>
                    <a:r>
                      <a:rPr lang="en-US" altLang="en-US" sz="1800" dirty="0"/>
                      <a:t>40 µm</a:t>
                    </a:r>
                    <a:endParaRPr lang="fr-FR" altLang="en-US" sz="1800" dirty="0"/>
                  </a:p>
                  <a:p>
                    <a:endParaRPr lang="en-US" altLang="en-US" sz="1800" dirty="0"/>
                  </a:p>
                </p:txBody>
              </p:sp>
              <p:sp>
                <p:nvSpPr>
                  <p:cNvPr id="48" name="ZoneTexte 16"/>
                  <p:cNvSpPr txBox="1">
                    <a:spLocks noChangeArrowheads="1"/>
                  </p:cNvSpPr>
                  <p:nvPr/>
                </p:nvSpPr>
                <p:spPr bwMode="auto">
                  <a:xfrm rot="10800000">
                    <a:off x="4745590" y="1179793"/>
                    <a:ext cx="1070154" cy="981837"/>
                  </a:xfrm>
                  <a:prstGeom prst="rect">
                    <a:avLst/>
                  </a:prstGeom>
                  <a:noFill/>
                  <a:ln w="9525">
                    <a:noFill/>
                    <a:miter lim="800000"/>
                    <a:headEnd/>
                    <a:tailEnd/>
                  </a:ln>
                </p:spPr>
                <p:txBody>
                  <a:bodyPr wrap="none">
                    <a:spAutoFit/>
                  </a:bodyPr>
                  <a:lstStyle/>
                  <a:p>
                    <a:endParaRPr lang="en-US" altLang="en-US" sz="1800" dirty="0"/>
                  </a:p>
                  <a:p>
                    <a:pPr>
                      <a:buFont typeface="Arial" pitchFamily="34" charset="0"/>
                      <a:buNone/>
                    </a:pPr>
                    <a:r>
                      <a:rPr lang="en-US" altLang="en-US" sz="1800" dirty="0"/>
                      <a:t>50 µm</a:t>
                    </a:r>
                    <a:endParaRPr lang="fr-FR" altLang="en-US" sz="1800" dirty="0"/>
                  </a:p>
                  <a:p>
                    <a:endParaRPr lang="en-US" altLang="en-US" sz="1800" dirty="0"/>
                  </a:p>
                </p:txBody>
              </p:sp>
            </p:grpSp>
            <p:grpSp>
              <p:nvGrpSpPr>
                <p:cNvPr id="37" name="Groupe 4"/>
                <p:cNvGrpSpPr>
                  <a:grpSpLocks/>
                </p:cNvGrpSpPr>
                <p:nvPr/>
              </p:nvGrpSpPr>
              <p:grpSpPr bwMode="auto">
                <a:xfrm rot="10800000">
                  <a:off x="1413358" y="2902476"/>
                  <a:ext cx="1435028" cy="662652"/>
                  <a:chOff x="3542111" y="2253058"/>
                  <a:chExt cx="1648065" cy="756858"/>
                </a:xfrm>
              </p:grpSpPr>
              <p:sp>
                <p:nvSpPr>
                  <p:cNvPr id="40" name="Rectangle 39"/>
                  <p:cNvSpPr/>
                  <p:nvPr/>
                </p:nvSpPr>
                <p:spPr>
                  <a:xfrm>
                    <a:off x="3542111" y="2253058"/>
                    <a:ext cx="805398" cy="75685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1" name="Rectangle 40"/>
                  <p:cNvSpPr/>
                  <p:nvPr/>
                </p:nvSpPr>
                <p:spPr>
                  <a:xfrm>
                    <a:off x="4403176" y="2253058"/>
                    <a:ext cx="787000" cy="75685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42" name="Rectangle 41"/>
                  <p:cNvSpPr/>
                  <p:nvPr/>
                </p:nvSpPr>
                <p:spPr>
                  <a:xfrm>
                    <a:off x="4288229" y="2253058"/>
                    <a:ext cx="157401" cy="75685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38" name="Rectangle 26"/>
                <p:cNvSpPr>
                  <a:spLocks noChangeArrowheads="1"/>
                </p:cNvSpPr>
                <p:nvPr/>
              </p:nvSpPr>
              <p:spPr bwMode="auto">
                <a:xfrm>
                  <a:off x="1332481" y="3171131"/>
                  <a:ext cx="556445" cy="209220"/>
                </a:xfrm>
                <a:prstGeom prst="rect">
                  <a:avLst/>
                </a:prstGeom>
                <a:noFill/>
                <a:ln w="9525">
                  <a:noFill/>
                  <a:miter lim="800000"/>
                  <a:headEnd/>
                  <a:tailEnd/>
                </a:ln>
              </p:spPr>
              <p:txBody>
                <a:bodyPr wrap="none">
                  <a:spAutoFit/>
                </a:bodyPr>
                <a:lstStyle/>
                <a:p>
                  <a:r>
                    <a:rPr lang="en-US" altLang="en-US" sz="1600" dirty="0">
                      <a:solidFill>
                        <a:schemeClr val="bg1"/>
                      </a:solidFill>
                    </a:rPr>
                    <a:t>25 µm</a:t>
                  </a:r>
                  <a:endParaRPr lang="fr-FR" altLang="en-US" sz="1600" dirty="0">
                    <a:solidFill>
                      <a:schemeClr val="bg1"/>
                    </a:solidFill>
                  </a:endParaRPr>
                </a:p>
              </p:txBody>
            </p:sp>
            <p:sp>
              <p:nvSpPr>
                <p:cNvPr id="39" name="Rectangle 27"/>
                <p:cNvSpPr>
                  <a:spLocks noChangeArrowheads="1"/>
                </p:cNvSpPr>
                <p:nvPr/>
              </p:nvSpPr>
              <p:spPr bwMode="auto">
                <a:xfrm>
                  <a:off x="2098625" y="3171128"/>
                  <a:ext cx="556445" cy="209220"/>
                </a:xfrm>
                <a:prstGeom prst="rect">
                  <a:avLst/>
                </a:prstGeom>
                <a:noFill/>
                <a:ln w="9525">
                  <a:noFill/>
                  <a:miter lim="800000"/>
                  <a:headEnd/>
                  <a:tailEnd/>
                </a:ln>
              </p:spPr>
              <p:txBody>
                <a:bodyPr wrap="none">
                  <a:spAutoFit/>
                </a:bodyPr>
                <a:lstStyle/>
                <a:p>
                  <a:r>
                    <a:rPr lang="en-US" altLang="en-US" sz="1600" dirty="0">
                      <a:solidFill>
                        <a:schemeClr val="bg1"/>
                      </a:solidFill>
                    </a:rPr>
                    <a:t>25 µm</a:t>
                  </a:r>
                  <a:endParaRPr lang="fr-FR" altLang="en-US" sz="1600" dirty="0">
                    <a:solidFill>
                      <a:schemeClr val="bg1"/>
                    </a:solidFill>
                  </a:endParaRPr>
                </a:p>
              </p:txBody>
            </p:sp>
          </p:grpSp>
          <p:sp>
            <p:nvSpPr>
              <p:cNvPr id="35" name="Rectangle 34"/>
              <p:cNvSpPr/>
              <p:nvPr/>
            </p:nvSpPr>
            <p:spPr bwMode="auto">
              <a:xfrm rot="10800000" flipH="1">
                <a:off x="3536897" y="28615361"/>
                <a:ext cx="96641" cy="887418"/>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50" name="ZoneTexte 9"/>
            <p:cNvSpPr txBox="1"/>
            <p:nvPr/>
          </p:nvSpPr>
          <p:spPr>
            <a:xfrm>
              <a:off x="291488" y="4258846"/>
              <a:ext cx="2462534" cy="338554"/>
            </a:xfrm>
            <a:prstGeom prst="rect">
              <a:avLst/>
            </a:prstGeom>
            <a:noFill/>
          </p:spPr>
          <p:txBody>
            <a:bodyPr wrap="none">
              <a:spAutoFit/>
            </a:bodyPr>
            <a:lstStyle/>
            <a:p>
              <a:pPr>
                <a:defRPr/>
              </a:pPr>
              <a:r>
                <a:rPr lang="fr-FR" sz="1600" dirty="0" err="1">
                  <a:solidFill>
                    <a:schemeClr val="bg1">
                      <a:lumMod val="50000"/>
                    </a:schemeClr>
                  </a:solidFill>
                  <a:latin typeface="Arial" pitchFamily="34" charset="0"/>
                  <a:cs typeface="Arial" pitchFamily="34" charset="0"/>
                </a:rPr>
                <a:t>diamond</a:t>
              </a:r>
              <a:r>
                <a:rPr lang="fr-FR" sz="1600" dirty="0">
                  <a:latin typeface="Arial" pitchFamily="34" charset="0"/>
                  <a:cs typeface="Arial" pitchFamily="34" charset="0"/>
                </a:rPr>
                <a:t> </a:t>
              </a:r>
              <a:r>
                <a:rPr lang="fr-FR" sz="1600" dirty="0">
                  <a:solidFill>
                    <a:srgbClr val="FF0000"/>
                  </a:solidFill>
                  <a:latin typeface="Arial" pitchFamily="34" charset="0"/>
                  <a:cs typeface="Arial" pitchFamily="34" charset="0"/>
                </a:rPr>
                <a:t>Fe </a:t>
              </a:r>
              <a:r>
                <a:rPr lang="fr-FR" sz="1600" dirty="0" err="1">
                  <a:solidFill>
                    <a:schemeClr val="bg1">
                      <a:lumMod val="50000"/>
                    </a:schemeClr>
                  </a:solidFill>
                  <a:latin typeface="Arial" pitchFamily="34" charset="0"/>
                  <a:cs typeface="Arial" pitchFamily="34" charset="0"/>
                </a:rPr>
                <a:t>diamond</a:t>
              </a:r>
              <a:r>
                <a:rPr lang="fr-FR" sz="1600" dirty="0">
                  <a:latin typeface="Arial" pitchFamily="34" charset="0"/>
                  <a:cs typeface="Arial" pitchFamily="34" charset="0"/>
                </a:rPr>
                <a:t> </a:t>
              </a:r>
              <a:r>
                <a:rPr lang="fr-FR" sz="1600" dirty="0">
                  <a:solidFill>
                    <a:schemeClr val="tx1">
                      <a:lumMod val="65000"/>
                      <a:lumOff val="35000"/>
                    </a:schemeClr>
                  </a:solidFill>
                  <a:latin typeface="Arial" pitchFamily="34" charset="0"/>
                  <a:cs typeface="Arial" pitchFamily="34" charset="0"/>
                </a:rPr>
                <a:t>CH</a:t>
              </a:r>
            </a:p>
          </p:txBody>
        </p:sp>
        <p:sp>
          <p:nvSpPr>
            <p:cNvPr id="3" name="TextBox 2"/>
            <p:cNvSpPr txBox="1"/>
            <p:nvPr/>
          </p:nvSpPr>
          <p:spPr>
            <a:xfrm>
              <a:off x="2820157" y="4757108"/>
              <a:ext cx="1649811" cy="584775"/>
            </a:xfrm>
            <a:prstGeom prst="rect">
              <a:avLst/>
            </a:prstGeom>
            <a:noFill/>
          </p:spPr>
          <p:txBody>
            <a:bodyPr wrap="none" rtlCol="0">
              <a:spAutoFit/>
            </a:bodyPr>
            <a:lstStyle/>
            <a:p>
              <a:r>
                <a:rPr lang="fr-FR" sz="1600" dirty="0" smtClean="0"/>
                <a:t>P&lt;100 </a:t>
              </a:r>
              <a:r>
                <a:rPr lang="fr-FR" sz="1600" dirty="0" err="1" smtClean="0"/>
                <a:t>GPa</a:t>
              </a:r>
              <a:endParaRPr lang="fr-FR" sz="1600" dirty="0" smtClean="0"/>
            </a:p>
            <a:p>
              <a:r>
                <a:rPr lang="fr-FR" sz="1600" dirty="0" smtClean="0"/>
                <a:t>laser foc 300µm</a:t>
              </a:r>
              <a:endParaRPr lang="en-US" sz="1600" dirty="0"/>
            </a:p>
          </p:txBody>
        </p:sp>
        <p:sp>
          <p:nvSpPr>
            <p:cNvPr id="52" name="TextBox 51"/>
            <p:cNvSpPr txBox="1"/>
            <p:nvPr/>
          </p:nvSpPr>
          <p:spPr>
            <a:xfrm>
              <a:off x="2702958" y="5927033"/>
              <a:ext cx="1535998" cy="584775"/>
            </a:xfrm>
            <a:prstGeom prst="rect">
              <a:avLst/>
            </a:prstGeom>
            <a:noFill/>
          </p:spPr>
          <p:txBody>
            <a:bodyPr wrap="none" rtlCol="0">
              <a:spAutoFit/>
            </a:bodyPr>
            <a:lstStyle/>
            <a:p>
              <a:r>
                <a:rPr lang="fr-FR" sz="1600" dirty="0" smtClean="0"/>
                <a:t>P&gt;100 </a:t>
              </a:r>
              <a:r>
                <a:rPr lang="fr-FR" sz="1600" dirty="0" err="1" smtClean="0"/>
                <a:t>GPa</a:t>
              </a:r>
              <a:endParaRPr lang="fr-FR" sz="1600" dirty="0" smtClean="0"/>
            </a:p>
            <a:p>
              <a:r>
                <a:rPr lang="fr-FR" sz="1600" dirty="0" smtClean="0"/>
                <a:t>laser foc 90µm</a:t>
              </a:r>
              <a:endParaRPr lang="en-US" sz="1600" dirty="0"/>
            </a:p>
          </p:txBody>
        </p:sp>
      </p:grpSp>
      <p:sp>
        <p:nvSpPr>
          <p:cNvPr id="53" name="TextBox 52"/>
          <p:cNvSpPr txBox="1"/>
          <p:nvPr/>
        </p:nvSpPr>
        <p:spPr>
          <a:xfrm>
            <a:off x="4864546" y="733337"/>
            <a:ext cx="3121817" cy="369332"/>
          </a:xfrm>
          <a:prstGeom prst="rect">
            <a:avLst/>
          </a:prstGeom>
          <a:noFill/>
        </p:spPr>
        <p:txBody>
          <a:bodyPr wrap="none" rtlCol="0">
            <a:spAutoFit/>
          </a:bodyPr>
          <a:lstStyle/>
          <a:p>
            <a:r>
              <a:rPr lang="en-GB" dirty="0" err="1" smtClean="0"/>
              <a:t>R.Torchio</a:t>
            </a:r>
            <a:r>
              <a:rPr lang="en-GB" dirty="0" smtClean="0"/>
              <a:t>, L. </a:t>
            </a:r>
            <a:r>
              <a:rPr lang="en-GB" dirty="0" err="1" smtClean="0"/>
              <a:t>Videau</a:t>
            </a:r>
            <a:r>
              <a:rPr lang="en-GB" dirty="0" smtClean="0"/>
              <a:t>, T. Vinci</a:t>
            </a:r>
            <a:endParaRPr lang="en-US" dirty="0"/>
          </a:p>
        </p:txBody>
      </p:sp>
      <p:sp>
        <p:nvSpPr>
          <p:cNvPr id="55" name="TextBox 54"/>
          <p:cNvSpPr txBox="1"/>
          <p:nvPr/>
        </p:nvSpPr>
        <p:spPr>
          <a:xfrm>
            <a:off x="9142" y="2013185"/>
            <a:ext cx="505267" cy="369332"/>
          </a:xfrm>
          <a:prstGeom prst="rect">
            <a:avLst/>
          </a:prstGeom>
          <a:noFill/>
        </p:spPr>
        <p:txBody>
          <a:bodyPr wrap="none" rtlCol="0">
            <a:spAutoFit/>
          </a:bodyPr>
          <a:lstStyle/>
          <a:p>
            <a:r>
              <a:rPr lang="en-GB" dirty="0" smtClean="0"/>
              <a:t>AR</a:t>
            </a:r>
            <a:endParaRPr lang="en-US" dirty="0"/>
          </a:p>
        </p:txBody>
      </p:sp>
    </p:spTree>
    <p:extLst>
      <p:ext uri="{BB962C8B-B14F-4D97-AF65-F5344CB8AC3E}">
        <p14:creationId xmlns:p14="http://schemas.microsoft.com/office/powerpoint/2010/main" val="3359983531"/>
      </p:ext>
    </p:extLst>
  </p:cSld>
  <p:clrMapOvr>
    <a:masterClrMapping/>
  </p:clrMapOvr>
  <mc:AlternateContent xmlns:mc="http://schemas.openxmlformats.org/markup-compatibility/2006" xmlns:p14="http://schemas.microsoft.com/office/powerpoint/2010/main">
    <mc:Choice Requires="p14">
      <p:transition spd="slow" p14:dur="2000" advTm="103822"/>
    </mc:Choice>
    <mc:Fallback xmlns="">
      <p:transition spd="slow" advTm="10382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5</a:t>
            </a:fld>
            <a:endParaRPr lang="fr-FR" dirty="0"/>
          </a:p>
        </p:txBody>
      </p:sp>
      <p:grpSp>
        <p:nvGrpSpPr>
          <p:cNvPr id="11" name="Group 10"/>
          <p:cNvGrpSpPr/>
          <p:nvPr/>
        </p:nvGrpSpPr>
        <p:grpSpPr>
          <a:xfrm>
            <a:off x="442015" y="939779"/>
            <a:ext cx="6389243" cy="1521107"/>
            <a:chOff x="114345" y="4258846"/>
            <a:chExt cx="6389243" cy="1521107"/>
          </a:xfrm>
        </p:grpSpPr>
        <p:grpSp>
          <p:nvGrpSpPr>
            <p:cNvPr id="12" name="Group 11"/>
            <p:cNvGrpSpPr/>
            <p:nvPr/>
          </p:nvGrpSpPr>
          <p:grpSpPr>
            <a:xfrm>
              <a:off x="114345" y="4650019"/>
              <a:ext cx="6389243" cy="1129934"/>
              <a:chOff x="1401483" y="27428837"/>
              <a:chExt cx="6981191" cy="1151517"/>
            </a:xfrm>
          </p:grpSpPr>
          <p:grpSp>
            <p:nvGrpSpPr>
              <p:cNvPr id="16" name="Groupe 122"/>
              <p:cNvGrpSpPr>
                <a:grpSpLocks/>
              </p:cNvGrpSpPr>
              <p:nvPr/>
            </p:nvGrpSpPr>
            <p:grpSpPr bwMode="auto">
              <a:xfrm>
                <a:off x="1401483" y="27428837"/>
                <a:ext cx="6884552" cy="1151517"/>
                <a:chOff x="769018" y="2016477"/>
                <a:chExt cx="6703859" cy="859859"/>
              </a:xfrm>
            </p:grpSpPr>
            <p:grpSp>
              <p:nvGrpSpPr>
                <p:cNvPr id="18" name="Groupe 4"/>
                <p:cNvGrpSpPr>
                  <a:grpSpLocks/>
                </p:cNvGrpSpPr>
                <p:nvPr/>
              </p:nvGrpSpPr>
              <p:grpSpPr bwMode="auto">
                <a:xfrm rot="10800000">
                  <a:off x="769018" y="2016478"/>
                  <a:ext cx="3244965" cy="859858"/>
                  <a:chOff x="2201007" y="1179789"/>
                  <a:chExt cx="3727230" cy="981841"/>
                </a:xfrm>
              </p:grpSpPr>
              <p:sp>
                <p:nvSpPr>
                  <p:cNvPr id="25" name="Rectangle 24"/>
                  <p:cNvSpPr/>
                  <p:nvPr/>
                </p:nvSpPr>
                <p:spPr>
                  <a:xfrm flipH="1">
                    <a:off x="2201007" y="1408353"/>
                    <a:ext cx="145157" cy="749902"/>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6" name="Rectangle 25"/>
                  <p:cNvSpPr/>
                  <p:nvPr/>
                </p:nvSpPr>
                <p:spPr>
                  <a:xfrm>
                    <a:off x="2342079" y="1408353"/>
                    <a:ext cx="1410674" cy="7499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7" name="Rectangle 26"/>
                  <p:cNvSpPr/>
                  <p:nvPr/>
                </p:nvSpPr>
                <p:spPr>
                  <a:xfrm>
                    <a:off x="4401029" y="1408352"/>
                    <a:ext cx="1527208" cy="7499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8" name="Rectangle 27"/>
                  <p:cNvSpPr/>
                  <p:nvPr/>
                </p:nvSpPr>
                <p:spPr>
                  <a:xfrm>
                    <a:off x="4274268" y="1408353"/>
                    <a:ext cx="126756" cy="749902"/>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9" name="ZoneTexte 15"/>
                  <p:cNvSpPr txBox="1">
                    <a:spLocks noChangeArrowheads="1"/>
                  </p:cNvSpPr>
                  <p:nvPr/>
                </p:nvSpPr>
                <p:spPr bwMode="auto">
                  <a:xfrm rot="10800000">
                    <a:off x="2605607" y="1179789"/>
                    <a:ext cx="1070152" cy="981837"/>
                  </a:xfrm>
                  <a:prstGeom prst="rect">
                    <a:avLst/>
                  </a:prstGeom>
                  <a:noFill/>
                  <a:ln w="9525">
                    <a:noFill/>
                    <a:miter lim="800000"/>
                    <a:headEnd/>
                    <a:tailEnd/>
                  </a:ln>
                </p:spPr>
                <p:txBody>
                  <a:bodyPr wrap="none">
                    <a:spAutoFit/>
                  </a:bodyPr>
                  <a:lstStyle/>
                  <a:p>
                    <a:endParaRPr lang="en-US" altLang="en-US" sz="1800" dirty="0"/>
                  </a:p>
                  <a:p>
                    <a:pPr>
                      <a:buFont typeface="Arial" pitchFamily="34" charset="0"/>
                      <a:buNone/>
                    </a:pPr>
                    <a:r>
                      <a:rPr lang="en-US" altLang="en-US" sz="1800" dirty="0"/>
                      <a:t>40 µm</a:t>
                    </a:r>
                    <a:endParaRPr lang="fr-FR" altLang="en-US" sz="1800" dirty="0"/>
                  </a:p>
                  <a:p>
                    <a:endParaRPr lang="en-US" altLang="en-US" sz="1800" dirty="0"/>
                  </a:p>
                </p:txBody>
              </p:sp>
              <p:sp>
                <p:nvSpPr>
                  <p:cNvPr id="30" name="ZoneTexte 16"/>
                  <p:cNvSpPr txBox="1">
                    <a:spLocks noChangeArrowheads="1"/>
                  </p:cNvSpPr>
                  <p:nvPr/>
                </p:nvSpPr>
                <p:spPr bwMode="auto">
                  <a:xfrm rot="10800000">
                    <a:off x="4745590" y="1179793"/>
                    <a:ext cx="1070154" cy="981837"/>
                  </a:xfrm>
                  <a:prstGeom prst="rect">
                    <a:avLst/>
                  </a:prstGeom>
                  <a:noFill/>
                  <a:ln w="9525">
                    <a:noFill/>
                    <a:miter lim="800000"/>
                    <a:headEnd/>
                    <a:tailEnd/>
                  </a:ln>
                </p:spPr>
                <p:txBody>
                  <a:bodyPr wrap="none">
                    <a:spAutoFit/>
                  </a:bodyPr>
                  <a:lstStyle/>
                  <a:p>
                    <a:endParaRPr lang="en-US" altLang="en-US" sz="1800" dirty="0"/>
                  </a:p>
                  <a:p>
                    <a:pPr>
                      <a:buFont typeface="Arial" pitchFamily="34" charset="0"/>
                      <a:buNone/>
                    </a:pPr>
                    <a:r>
                      <a:rPr lang="en-US" altLang="en-US" sz="1800" dirty="0"/>
                      <a:t>50 µm</a:t>
                    </a:r>
                    <a:endParaRPr lang="fr-FR" altLang="en-US" sz="1800" dirty="0"/>
                  </a:p>
                  <a:p>
                    <a:endParaRPr lang="en-US" altLang="en-US" sz="1800" dirty="0"/>
                  </a:p>
                </p:txBody>
              </p:sp>
            </p:grpSp>
            <p:grpSp>
              <p:nvGrpSpPr>
                <p:cNvPr id="19" name="Groupe 4"/>
                <p:cNvGrpSpPr>
                  <a:grpSpLocks/>
                </p:cNvGrpSpPr>
                <p:nvPr/>
              </p:nvGrpSpPr>
              <p:grpSpPr bwMode="auto">
                <a:xfrm rot="10800000">
                  <a:off x="6037851" y="2016477"/>
                  <a:ext cx="1435026" cy="662653"/>
                  <a:chOff x="-1768908" y="3265014"/>
                  <a:chExt cx="1648063" cy="756859"/>
                </a:xfrm>
              </p:grpSpPr>
              <p:sp>
                <p:nvSpPr>
                  <p:cNvPr id="22" name="Rectangle 21"/>
                  <p:cNvSpPr/>
                  <p:nvPr/>
                </p:nvSpPr>
                <p:spPr>
                  <a:xfrm>
                    <a:off x="-1768908" y="3265014"/>
                    <a:ext cx="805398" cy="75685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3" name="Rectangle 22"/>
                  <p:cNvSpPr/>
                  <p:nvPr/>
                </p:nvSpPr>
                <p:spPr>
                  <a:xfrm>
                    <a:off x="-907845" y="3265015"/>
                    <a:ext cx="787000" cy="756858"/>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24" name="Rectangle 23"/>
                  <p:cNvSpPr/>
                  <p:nvPr/>
                </p:nvSpPr>
                <p:spPr>
                  <a:xfrm>
                    <a:off x="-1022789" y="3265014"/>
                    <a:ext cx="157401" cy="75685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20" name="Rectangle 26"/>
                <p:cNvSpPr>
                  <a:spLocks noChangeArrowheads="1"/>
                </p:cNvSpPr>
                <p:nvPr/>
              </p:nvSpPr>
              <p:spPr bwMode="auto">
                <a:xfrm>
                  <a:off x="5956971" y="2285133"/>
                  <a:ext cx="556445" cy="209220"/>
                </a:xfrm>
                <a:prstGeom prst="rect">
                  <a:avLst/>
                </a:prstGeom>
                <a:noFill/>
                <a:ln w="9525">
                  <a:noFill/>
                  <a:miter lim="800000"/>
                  <a:headEnd/>
                  <a:tailEnd/>
                </a:ln>
              </p:spPr>
              <p:txBody>
                <a:bodyPr wrap="none">
                  <a:spAutoFit/>
                </a:bodyPr>
                <a:lstStyle/>
                <a:p>
                  <a:r>
                    <a:rPr lang="en-US" altLang="en-US" sz="1600" dirty="0">
                      <a:solidFill>
                        <a:schemeClr val="bg1"/>
                      </a:solidFill>
                    </a:rPr>
                    <a:t>25 µm</a:t>
                  </a:r>
                  <a:endParaRPr lang="fr-FR" altLang="en-US" sz="1600" dirty="0">
                    <a:solidFill>
                      <a:schemeClr val="bg1"/>
                    </a:solidFill>
                  </a:endParaRPr>
                </a:p>
              </p:txBody>
            </p:sp>
            <p:sp>
              <p:nvSpPr>
                <p:cNvPr id="21" name="Rectangle 27"/>
                <p:cNvSpPr>
                  <a:spLocks noChangeArrowheads="1"/>
                </p:cNvSpPr>
                <p:nvPr/>
              </p:nvSpPr>
              <p:spPr bwMode="auto">
                <a:xfrm>
                  <a:off x="6723114" y="2285130"/>
                  <a:ext cx="556445" cy="209220"/>
                </a:xfrm>
                <a:prstGeom prst="rect">
                  <a:avLst/>
                </a:prstGeom>
                <a:noFill/>
                <a:ln w="9525">
                  <a:noFill/>
                  <a:miter lim="800000"/>
                  <a:headEnd/>
                  <a:tailEnd/>
                </a:ln>
              </p:spPr>
              <p:txBody>
                <a:bodyPr wrap="none">
                  <a:spAutoFit/>
                </a:bodyPr>
                <a:lstStyle/>
                <a:p>
                  <a:r>
                    <a:rPr lang="en-US" altLang="en-US" sz="1600" dirty="0">
                      <a:solidFill>
                        <a:schemeClr val="bg1"/>
                      </a:solidFill>
                    </a:rPr>
                    <a:t>25 µm</a:t>
                  </a:r>
                  <a:endParaRPr lang="fr-FR" altLang="en-US" sz="1600" dirty="0">
                    <a:solidFill>
                      <a:schemeClr val="bg1"/>
                    </a:solidFill>
                  </a:endParaRPr>
                </a:p>
              </p:txBody>
            </p:sp>
          </p:grpSp>
          <p:sp>
            <p:nvSpPr>
              <p:cNvPr id="17" name="Rectangle 16"/>
              <p:cNvSpPr/>
              <p:nvPr/>
            </p:nvSpPr>
            <p:spPr bwMode="auto">
              <a:xfrm rot="10800000" flipH="1">
                <a:off x="8286033" y="27428838"/>
                <a:ext cx="96641" cy="887418"/>
              </a:xfrm>
              <a:prstGeom prst="rect">
                <a:avLst/>
              </a:prstGeom>
              <a:solidFill>
                <a:srgbClr val="B2B2B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grpSp>
        <p:sp>
          <p:nvSpPr>
            <p:cNvPr id="13" name="ZoneTexte 9"/>
            <p:cNvSpPr txBox="1"/>
            <p:nvPr/>
          </p:nvSpPr>
          <p:spPr>
            <a:xfrm>
              <a:off x="291488" y="4258846"/>
              <a:ext cx="2462534" cy="338554"/>
            </a:xfrm>
            <a:prstGeom prst="rect">
              <a:avLst/>
            </a:prstGeom>
            <a:noFill/>
          </p:spPr>
          <p:txBody>
            <a:bodyPr wrap="none">
              <a:spAutoFit/>
            </a:bodyPr>
            <a:lstStyle/>
            <a:p>
              <a:pPr>
                <a:defRPr/>
              </a:pPr>
              <a:r>
                <a:rPr lang="fr-FR" sz="1600" dirty="0" err="1">
                  <a:solidFill>
                    <a:schemeClr val="bg1">
                      <a:lumMod val="50000"/>
                    </a:schemeClr>
                  </a:solidFill>
                  <a:latin typeface="Arial" pitchFamily="34" charset="0"/>
                  <a:cs typeface="Arial" pitchFamily="34" charset="0"/>
                </a:rPr>
                <a:t>diamond</a:t>
              </a:r>
              <a:r>
                <a:rPr lang="fr-FR" sz="1600" dirty="0">
                  <a:latin typeface="Arial" pitchFamily="34" charset="0"/>
                  <a:cs typeface="Arial" pitchFamily="34" charset="0"/>
                </a:rPr>
                <a:t> </a:t>
              </a:r>
              <a:r>
                <a:rPr lang="fr-FR" sz="1600" dirty="0">
                  <a:solidFill>
                    <a:srgbClr val="FF0000"/>
                  </a:solidFill>
                  <a:latin typeface="Arial" pitchFamily="34" charset="0"/>
                  <a:cs typeface="Arial" pitchFamily="34" charset="0"/>
                </a:rPr>
                <a:t>Fe </a:t>
              </a:r>
              <a:r>
                <a:rPr lang="fr-FR" sz="1600" dirty="0" err="1">
                  <a:solidFill>
                    <a:schemeClr val="bg1">
                      <a:lumMod val="50000"/>
                    </a:schemeClr>
                  </a:solidFill>
                  <a:latin typeface="Arial" pitchFamily="34" charset="0"/>
                  <a:cs typeface="Arial" pitchFamily="34" charset="0"/>
                </a:rPr>
                <a:t>diamond</a:t>
              </a:r>
              <a:r>
                <a:rPr lang="fr-FR" sz="1600" dirty="0">
                  <a:latin typeface="Arial" pitchFamily="34" charset="0"/>
                  <a:cs typeface="Arial" pitchFamily="34" charset="0"/>
                </a:rPr>
                <a:t> </a:t>
              </a:r>
              <a:r>
                <a:rPr lang="fr-FR" sz="1600" dirty="0">
                  <a:solidFill>
                    <a:schemeClr val="tx1">
                      <a:lumMod val="65000"/>
                      <a:lumOff val="35000"/>
                    </a:schemeClr>
                  </a:solidFill>
                  <a:latin typeface="Arial" pitchFamily="34" charset="0"/>
                  <a:cs typeface="Arial" pitchFamily="34" charset="0"/>
                </a:rPr>
                <a:t>CH</a:t>
              </a:r>
            </a:p>
          </p:txBody>
        </p:sp>
      </p:grpSp>
      <p:sp>
        <p:nvSpPr>
          <p:cNvPr id="31" name="TextBox 30"/>
          <p:cNvSpPr txBox="1"/>
          <p:nvPr/>
        </p:nvSpPr>
        <p:spPr>
          <a:xfrm>
            <a:off x="242140" y="3348780"/>
            <a:ext cx="8901860" cy="2031325"/>
          </a:xfrm>
          <a:prstGeom prst="rect">
            <a:avLst/>
          </a:prstGeom>
          <a:noFill/>
        </p:spPr>
        <p:txBody>
          <a:bodyPr wrap="none" rtlCol="0">
            <a:spAutoFit/>
          </a:bodyPr>
          <a:lstStyle/>
          <a:p>
            <a:pPr marL="285750" indent="-285750">
              <a:buFont typeface="Arial" panose="020B0604020202020204" pitchFamily="34" charset="0"/>
              <a:buChar char="•"/>
            </a:pPr>
            <a:r>
              <a:rPr lang="en-GB" dirty="0" smtClean="0"/>
              <a:t>diamond windows: Applied Diamonds  50 of 50 µm + 50 of 25 µm, 8080 euro, 6ws </a:t>
            </a:r>
          </a:p>
          <a:p>
            <a:pPr marL="285750" indent="-285750">
              <a:buFont typeface="Arial" panose="020B0604020202020204" pitchFamily="34" charset="0"/>
              <a:buChar char="•"/>
            </a:pPr>
            <a:r>
              <a:rPr lang="en-GB" dirty="0" smtClean="0"/>
              <a:t>AR deposit: </a:t>
            </a:r>
            <a:r>
              <a:rPr lang="en-GB" dirty="0" err="1" smtClean="0"/>
              <a:t>Fichou</a:t>
            </a:r>
            <a:r>
              <a:rPr lang="en-GB" dirty="0" smtClean="0"/>
              <a:t> company, test and realization, 1639 euro, 3 </a:t>
            </a:r>
            <a:r>
              <a:rPr lang="en-GB" dirty="0" err="1" smtClean="0"/>
              <a:t>ws</a:t>
            </a:r>
            <a:endParaRPr lang="en-GB" dirty="0" smtClean="0"/>
          </a:p>
          <a:p>
            <a:pPr marL="285750" indent="-285750">
              <a:buFont typeface="Arial" panose="020B0604020202020204" pitchFamily="34" charset="0"/>
              <a:buChar char="•"/>
            </a:pPr>
            <a:r>
              <a:rPr lang="en-GB" dirty="0" smtClean="0"/>
              <a:t>4 µm </a:t>
            </a:r>
            <a:r>
              <a:rPr lang="en-GB" dirty="0" err="1" smtClean="0"/>
              <a:t>FeNi</a:t>
            </a:r>
            <a:r>
              <a:rPr lang="en-GB" dirty="0" smtClean="0"/>
              <a:t> deposit, DEPHIS company,  4680 euro, </a:t>
            </a:r>
            <a:r>
              <a:rPr lang="en-GB" dirty="0" smtClean="0">
                <a:solidFill>
                  <a:srgbClr val="FF0000"/>
                </a:solidFill>
              </a:rPr>
              <a:t>9 </a:t>
            </a:r>
            <a:r>
              <a:rPr lang="en-GB" dirty="0" err="1" smtClean="0">
                <a:solidFill>
                  <a:srgbClr val="FF0000"/>
                </a:solidFill>
              </a:rPr>
              <a:t>ws</a:t>
            </a:r>
            <a:endParaRPr lang="en-GB" dirty="0" smtClean="0">
              <a:solidFill>
                <a:srgbClr val="FF0000"/>
              </a:solidFill>
            </a:endParaRPr>
          </a:p>
          <a:p>
            <a:pPr marL="285750" indent="-285750">
              <a:buFont typeface="Arial" panose="020B0604020202020204" pitchFamily="34" charset="0"/>
              <a:buChar char="•"/>
            </a:pPr>
            <a:r>
              <a:rPr lang="en-GB" dirty="0" smtClean="0"/>
              <a:t>CH deposit:  RAL company, 1700 euro, 3ws</a:t>
            </a:r>
          </a:p>
          <a:p>
            <a:pPr marL="285750" indent="-285750">
              <a:buFont typeface="Arial" panose="020B0604020202020204" pitchFamily="34" charset="0"/>
              <a:buChar char="•"/>
            </a:pPr>
            <a:endParaRPr lang="en-GB" dirty="0"/>
          </a:p>
          <a:p>
            <a:endParaRPr lang="en-GB" dirty="0" smtClean="0"/>
          </a:p>
          <a:p>
            <a:r>
              <a:rPr lang="en-GB" dirty="0" smtClean="0"/>
              <a:t> </a:t>
            </a:r>
            <a:endParaRPr lang="en-US" dirty="0"/>
          </a:p>
        </p:txBody>
      </p:sp>
      <p:sp>
        <p:nvSpPr>
          <p:cNvPr id="32" name="TextBox 31"/>
          <p:cNvSpPr txBox="1"/>
          <p:nvPr/>
        </p:nvSpPr>
        <p:spPr>
          <a:xfrm>
            <a:off x="442014" y="5013176"/>
            <a:ext cx="5686172" cy="369332"/>
          </a:xfrm>
          <a:prstGeom prst="rect">
            <a:avLst/>
          </a:prstGeom>
          <a:noFill/>
        </p:spPr>
        <p:txBody>
          <a:bodyPr wrap="none" rtlCol="0">
            <a:spAutoFit/>
          </a:bodyPr>
          <a:lstStyle/>
          <a:p>
            <a:r>
              <a:rPr lang="en-GB" dirty="0" smtClean="0"/>
              <a:t>total:  16100 euro for 50 targets  (25 thin and 25 thick)</a:t>
            </a:r>
            <a:endParaRPr lang="en-US" dirty="0"/>
          </a:p>
        </p:txBody>
      </p:sp>
      <p:cxnSp>
        <p:nvCxnSpPr>
          <p:cNvPr id="5" name="Straight Connector 4"/>
          <p:cNvCxnSpPr/>
          <p:nvPr/>
        </p:nvCxnSpPr>
        <p:spPr>
          <a:xfrm>
            <a:off x="2222139" y="2197847"/>
            <a:ext cx="0" cy="26303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104463" y="2471038"/>
            <a:ext cx="1120820" cy="369332"/>
          </a:xfrm>
          <a:prstGeom prst="rect">
            <a:avLst/>
          </a:prstGeom>
          <a:noFill/>
        </p:spPr>
        <p:txBody>
          <a:bodyPr wrap="none" rtlCol="0">
            <a:spAutoFit/>
          </a:bodyPr>
          <a:lstStyle/>
          <a:p>
            <a:r>
              <a:rPr lang="en-GB" dirty="0" smtClean="0"/>
              <a:t>liquid CH</a:t>
            </a:r>
            <a:endParaRPr lang="en-US" dirty="0"/>
          </a:p>
        </p:txBody>
      </p:sp>
      <p:sp>
        <p:nvSpPr>
          <p:cNvPr id="3" name="TextBox 2"/>
          <p:cNvSpPr txBox="1"/>
          <p:nvPr/>
        </p:nvSpPr>
        <p:spPr>
          <a:xfrm>
            <a:off x="6952061" y="2770831"/>
            <a:ext cx="1864613" cy="369332"/>
          </a:xfrm>
          <a:prstGeom prst="rect">
            <a:avLst/>
          </a:prstGeom>
          <a:noFill/>
        </p:spPr>
        <p:txBody>
          <a:bodyPr wrap="none" rtlCol="0">
            <a:spAutoFit/>
          </a:bodyPr>
          <a:lstStyle/>
          <a:p>
            <a:r>
              <a:rPr lang="en-GB" dirty="0" smtClean="0">
                <a:solidFill>
                  <a:srgbClr val="FF0000"/>
                </a:solidFill>
              </a:rPr>
              <a:t>in the best case!</a:t>
            </a:r>
            <a:endParaRPr lang="en-US" dirty="0">
              <a:solidFill>
                <a:srgbClr val="FF0000"/>
              </a:solidFill>
            </a:endParaRPr>
          </a:p>
        </p:txBody>
      </p:sp>
      <p:cxnSp>
        <p:nvCxnSpPr>
          <p:cNvPr id="8" name="Straight Connector 7"/>
          <p:cNvCxnSpPr>
            <a:endCxn id="3" idx="2"/>
          </p:cNvCxnSpPr>
          <p:nvPr/>
        </p:nvCxnSpPr>
        <p:spPr>
          <a:xfrm flipV="1">
            <a:off x="7884368" y="3140163"/>
            <a:ext cx="0" cy="20861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519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6</a:t>
            </a:fld>
            <a:endParaRPr lang="fr-FR" dirty="0"/>
          </a:p>
        </p:txBody>
      </p:sp>
      <p:grpSp>
        <p:nvGrpSpPr>
          <p:cNvPr id="7" name="Groupe 19"/>
          <p:cNvGrpSpPr/>
          <p:nvPr/>
        </p:nvGrpSpPr>
        <p:grpSpPr>
          <a:xfrm>
            <a:off x="618950" y="1296204"/>
            <a:ext cx="2877611" cy="2455498"/>
            <a:chOff x="4286677" y="4166076"/>
            <a:chExt cx="2877611" cy="2455498"/>
          </a:xfrm>
        </p:grpSpPr>
        <p:pic>
          <p:nvPicPr>
            <p:cNvPr id="11" name="Picture 2" descr="C:\Users\ADM_OCCELLIF\Desktop\Cible EXAFS+GCLT.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6477" t="18098" r="10414" b="18083"/>
            <a:stretch/>
          </p:blipFill>
          <p:spPr bwMode="auto">
            <a:xfrm>
              <a:off x="5031991" y="4389326"/>
              <a:ext cx="2132297" cy="223224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6"/>
            <p:cNvCxnSpPr/>
            <p:nvPr/>
          </p:nvCxnSpPr>
          <p:spPr>
            <a:xfrm>
              <a:off x="5220072" y="4389326"/>
              <a:ext cx="144016" cy="26381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9"/>
            <p:cNvSpPr txBox="1"/>
            <p:nvPr/>
          </p:nvSpPr>
          <p:spPr>
            <a:xfrm>
              <a:off x="4286677" y="4166076"/>
              <a:ext cx="1005403" cy="369332"/>
            </a:xfrm>
            <a:prstGeom prst="rect">
              <a:avLst/>
            </a:prstGeom>
            <a:noFill/>
          </p:spPr>
          <p:txBody>
            <a:bodyPr wrap="none" rtlCol="0">
              <a:spAutoFit/>
            </a:bodyPr>
            <a:lstStyle/>
            <a:p>
              <a:r>
                <a:rPr lang="fr-FR" dirty="0" smtClean="0"/>
                <a:t>Ø14mm</a:t>
              </a:r>
              <a:endParaRPr lang="en-US" dirty="0"/>
            </a:p>
          </p:txBody>
        </p:sp>
      </p:grpSp>
      <p:cxnSp>
        <p:nvCxnSpPr>
          <p:cNvPr id="8" name="Straight Arrow Connector 6"/>
          <p:cNvCxnSpPr/>
          <p:nvPr/>
        </p:nvCxnSpPr>
        <p:spPr>
          <a:xfrm flipH="1">
            <a:off x="2354861" y="2167526"/>
            <a:ext cx="709651" cy="485036"/>
          </a:xfrm>
          <a:prstGeom prst="straightConnector1">
            <a:avLst/>
          </a:prstGeom>
          <a:ln w="9525">
            <a:solidFill>
              <a:schemeClr val="tx2"/>
            </a:solidFill>
            <a:tailEnd type="triangle"/>
          </a:ln>
        </p:spPr>
        <p:style>
          <a:lnRef idx="2">
            <a:schemeClr val="accent1"/>
          </a:lnRef>
          <a:fillRef idx="0">
            <a:schemeClr val="accent1"/>
          </a:fillRef>
          <a:effectRef idx="1">
            <a:schemeClr val="accent1"/>
          </a:effectRef>
          <a:fontRef idx="minor">
            <a:schemeClr val="tx1"/>
          </a:fontRef>
        </p:style>
      </p:cxnSp>
      <p:pic>
        <p:nvPicPr>
          <p:cNvPr id="9" name="Picture 3" descr="C:\Users\ADM_OCCELLIF\Desktop\Cible EXAFS+GCLT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047" t="11539" r="4497" b="6544"/>
          <a:stretch/>
        </p:blipFill>
        <p:spPr bwMode="auto">
          <a:xfrm>
            <a:off x="3064512" y="1015398"/>
            <a:ext cx="1080121" cy="1407430"/>
          </a:xfrm>
          <a:prstGeom prst="rect">
            <a:avLst/>
          </a:prstGeom>
          <a:noFill/>
          <a:ln w="25400">
            <a:solidFill>
              <a:schemeClr val="tx2"/>
            </a:solidFill>
          </a:ln>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11571" t="12608" r="11571" b="21840"/>
          <a:stretch>
            <a:fillRect/>
          </a:stretch>
        </p:blipFill>
        <p:spPr bwMode="auto">
          <a:xfrm>
            <a:off x="6955654" y="3102837"/>
            <a:ext cx="1313210" cy="131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l="22437" t="26201" r="31100" b="9400"/>
          <a:stretch/>
        </p:blipFill>
        <p:spPr>
          <a:xfrm>
            <a:off x="5554408" y="836712"/>
            <a:ext cx="2632186" cy="2052213"/>
          </a:xfrm>
          <a:prstGeom prst="rect">
            <a:avLst/>
          </a:prstGeom>
        </p:spPr>
      </p:pic>
      <p:pic>
        <p:nvPicPr>
          <p:cNvPr id="15" name="Picture 14"/>
          <p:cNvPicPr>
            <a:picLocks noChangeAspect="1"/>
          </p:cNvPicPr>
          <p:nvPr/>
        </p:nvPicPr>
        <p:blipFill rotWithShape="1">
          <a:blip r:embed="rId6" cstate="print">
            <a:extLst>
              <a:ext uri="{28A0092B-C50C-407E-A947-70E740481C1C}">
                <a14:useLocalDpi xmlns:a14="http://schemas.microsoft.com/office/drawing/2010/main" val="0"/>
              </a:ext>
            </a:extLst>
          </a:blip>
          <a:srcRect l="46063" t="41599" r="31887" b="16401"/>
          <a:stretch/>
        </p:blipFill>
        <p:spPr>
          <a:xfrm>
            <a:off x="5554408" y="3068960"/>
            <a:ext cx="1276942" cy="1368152"/>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7200" y="4238957"/>
            <a:ext cx="4067944" cy="2288219"/>
          </a:xfrm>
          <a:prstGeom prst="rect">
            <a:avLst/>
          </a:prstGeom>
        </p:spPr>
      </p:pic>
      <p:sp>
        <p:nvSpPr>
          <p:cNvPr id="17" name="TextBox 16"/>
          <p:cNvSpPr txBox="1"/>
          <p:nvPr/>
        </p:nvSpPr>
        <p:spPr>
          <a:xfrm>
            <a:off x="5554408" y="5027869"/>
            <a:ext cx="1750287" cy="338554"/>
          </a:xfrm>
          <a:prstGeom prst="rect">
            <a:avLst/>
          </a:prstGeom>
          <a:noFill/>
        </p:spPr>
        <p:txBody>
          <a:bodyPr wrap="none" rtlCol="0">
            <a:spAutoFit/>
          </a:bodyPr>
          <a:lstStyle/>
          <a:p>
            <a:r>
              <a:rPr lang="en-GB" sz="1600" dirty="0" smtClean="0"/>
              <a:t>EPOTECNY glue</a:t>
            </a:r>
            <a:endParaRPr lang="en-US" sz="1600" dirty="0"/>
          </a:p>
        </p:txBody>
      </p:sp>
      <p:sp>
        <p:nvSpPr>
          <p:cNvPr id="18" name="TextBox 17"/>
          <p:cNvSpPr txBox="1"/>
          <p:nvPr/>
        </p:nvSpPr>
        <p:spPr>
          <a:xfrm>
            <a:off x="243380" y="3790286"/>
            <a:ext cx="1120884" cy="369332"/>
          </a:xfrm>
          <a:prstGeom prst="rect">
            <a:avLst/>
          </a:prstGeom>
          <a:noFill/>
        </p:spPr>
        <p:txBody>
          <a:bodyPr wrap="none" rtlCol="0">
            <a:spAutoFit/>
          </a:bodyPr>
          <a:lstStyle/>
          <a:p>
            <a:r>
              <a:rPr lang="en-GB" dirty="0" smtClean="0"/>
              <a:t>F. </a:t>
            </a:r>
            <a:r>
              <a:rPr lang="en-GB" dirty="0" err="1" smtClean="0"/>
              <a:t>Occelli</a:t>
            </a:r>
            <a:endParaRPr lang="en-US" dirty="0"/>
          </a:p>
        </p:txBody>
      </p:sp>
      <p:sp>
        <p:nvSpPr>
          <p:cNvPr id="3" name="TextBox 2"/>
          <p:cNvSpPr txBox="1"/>
          <p:nvPr/>
        </p:nvSpPr>
        <p:spPr>
          <a:xfrm>
            <a:off x="5554408" y="5603050"/>
            <a:ext cx="1949573" cy="646331"/>
          </a:xfrm>
          <a:prstGeom prst="rect">
            <a:avLst/>
          </a:prstGeom>
          <a:noFill/>
        </p:spPr>
        <p:txBody>
          <a:bodyPr wrap="none" rtlCol="0">
            <a:spAutoFit/>
          </a:bodyPr>
          <a:lstStyle/>
          <a:p>
            <a:r>
              <a:rPr lang="en-GB" dirty="0" smtClean="0"/>
              <a:t>150 supports</a:t>
            </a:r>
          </a:p>
          <a:p>
            <a:r>
              <a:rPr lang="en-GB" dirty="0" err="1" smtClean="0"/>
              <a:t>FeNi</a:t>
            </a:r>
            <a:r>
              <a:rPr lang="en-GB" dirty="0" smtClean="0"/>
              <a:t>, GeO</a:t>
            </a:r>
            <a:r>
              <a:rPr lang="en-GB" baseline="-25000" dirty="0" smtClean="0"/>
              <a:t>2</a:t>
            </a:r>
            <a:r>
              <a:rPr lang="en-GB" dirty="0" smtClean="0"/>
              <a:t>, Mo?</a:t>
            </a:r>
            <a:endParaRPr lang="en-US" baseline="-25000" dirty="0"/>
          </a:p>
        </p:txBody>
      </p:sp>
    </p:spTree>
    <p:extLst>
      <p:ext uri="{BB962C8B-B14F-4D97-AF65-F5344CB8AC3E}">
        <p14:creationId xmlns:p14="http://schemas.microsoft.com/office/powerpoint/2010/main" val="120334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r>
              <a:rPr lang="fr-FR" smtClean="0"/>
              <a:t>Page </a:t>
            </a:r>
            <a:fld id="{733122C9-A0B9-462F-8757-0847AD287B63}" type="slidenum">
              <a:rPr lang="fr-FR" smtClean="0"/>
              <a:pPr/>
              <a:t>7</a:t>
            </a:fld>
            <a:endParaRPr lang="fr-FR" dirty="0"/>
          </a:p>
        </p:txBody>
      </p:sp>
      <p:sp>
        <p:nvSpPr>
          <p:cNvPr id="5" name="Footer Placeholder 4"/>
          <p:cNvSpPr>
            <a:spLocks noGrp="1"/>
          </p:cNvSpPr>
          <p:nvPr>
            <p:ph type="ftr" sz="quarter" idx="12"/>
          </p:nvPr>
        </p:nvSpPr>
        <p:spPr/>
        <p:txBody>
          <a:bodyPr/>
          <a:lstStyle/>
          <a:p>
            <a:r>
              <a:rPr lang="en-GB" smtClean="0"/>
              <a:t>XAS under extremes l SRI2015 – New-York – 10/07/2015 l O. Mathon</a:t>
            </a:r>
            <a:endParaRPr lang="fr-FR" dirty="0"/>
          </a:p>
        </p:txBody>
      </p:sp>
    </p:spTree>
    <p:extLst>
      <p:ext uri="{BB962C8B-B14F-4D97-AF65-F5344CB8AC3E}">
        <p14:creationId xmlns:p14="http://schemas.microsoft.com/office/powerpoint/2010/main" val="3342512783"/>
      </p:ext>
    </p:extLst>
  </p:cSld>
  <p:clrMapOvr>
    <a:masterClrMapping/>
  </p:clrMapOvr>
</p:sld>
</file>

<file path=ppt/theme/theme1.xml><?xml version="1.0" encoding="utf-8"?>
<a:theme xmlns:a="http://schemas.openxmlformats.org/drawingml/2006/main" name="Blank">
  <a:themeElements>
    <a:clrScheme name="ESRF-LightBlue">
      <a:dk1>
        <a:sysClr val="windowText" lastClr="000000"/>
      </a:dk1>
      <a:lt1>
        <a:sysClr val="window" lastClr="FFFFFF"/>
      </a:lt1>
      <a:dk2>
        <a:srgbClr val="132577"/>
      </a:dk2>
      <a:lt2>
        <a:srgbClr val="51A026"/>
      </a:lt2>
      <a:accent1>
        <a:srgbClr val="132577"/>
      </a:accent1>
      <a:accent2>
        <a:srgbClr val="ED7703"/>
      </a:accent2>
      <a:accent3>
        <a:srgbClr val="F4A300"/>
      </a:accent3>
      <a:accent4>
        <a:srgbClr val="FFDD00"/>
      </a:accent4>
      <a:accent5>
        <a:srgbClr val="AF007C"/>
      </a:accent5>
      <a:accent6>
        <a:srgbClr val="0098D4"/>
      </a:accent6>
      <a:hlink>
        <a:srgbClr val="000000"/>
      </a:hlink>
      <a:folHlink>
        <a:srgbClr val="000000"/>
      </a:folHlink>
    </a:clrScheme>
    <a:fontScheme name="Solocal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67C11CAC-9023-4D7C-A201-0E73168C1C5C}" vid="{657381B9-D2A2-47F3-8C63-832BC456550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8027</TotalTime>
  <Words>610</Words>
  <Application>Microsoft Office PowerPoint</Application>
  <PresentationFormat>On-screen Show (4:3)</PresentationFormat>
  <Paragraphs>86</Paragraphs>
  <Slides>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Calibri</vt:lpstr>
      <vt:lpstr>ITCOfficinaSans LT Book</vt:lpstr>
      <vt:lpstr>Wingdings</vt:lpstr>
      <vt:lpstr>Blank</vt:lpstr>
      <vt:lpstr>Graph</vt:lpstr>
      <vt:lpstr>PowerPoint Presentation</vt:lpstr>
      <vt:lpstr>PowerPoint Presentation</vt:lpstr>
      <vt:lpstr>scientific case</vt:lpstr>
      <vt:lpstr>experiment miniaturization:  target design</vt:lpstr>
      <vt:lpstr>PowerPoint Presentation</vt:lpstr>
      <vt:lpstr>PowerPoint Presentation</vt:lpstr>
      <vt:lpstr>PowerPoint Presentation</vt:lpstr>
    </vt:vector>
  </TitlesOfParts>
  <Company>ESRF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MATHON Olivier</dc:creator>
  <cp:lastModifiedBy>TORCHIO Raffaella</cp:lastModifiedBy>
  <cp:revision>226</cp:revision>
  <dcterms:created xsi:type="dcterms:W3CDTF">2015-06-15T08:11:43Z</dcterms:created>
  <dcterms:modified xsi:type="dcterms:W3CDTF">2016-01-19T11:41:40Z</dcterms:modified>
</cp:coreProperties>
</file>