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342" r:id="rId3"/>
    <p:sldId id="350" r:id="rId4"/>
    <p:sldId id="343" r:id="rId5"/>
    <p:sldId id="344" r:id="rId6"/>
    <p:sldId id="341" r:id="rId7"/>
    <p:sldId id="346" r:id="rId8"/>
    <p:sldId id="347" r:id="rId9"/>
    <p:sldId id="329" r:id="rId10"/>
    <p:sldId id="361" r:id="rId11"/>
    <p:sldId id="330" r:id="rId12"/>
    <p:sldId id="348" r:id="rId13"/>
    <p:sldId id="355" r:id="rId14"/>
    <p:sldId id="351" r:id="rId15"/>
    <p:sldId id="323" r:id="rId16"/>
    <p:sldId id="353" r:id="rId17"/>
    <p:sldId id="359" r:id="rId18"/>
    <p:sldId id="352" r:id="rId19"/>
    <p:sldId id="360" r:id="rId20"/>
    <p:sldId id="357" r:id="rId21"/>
    <p:sldId id="358" r:id="rId22"/>
    <p:sldId id="356" r:id="rId23"/>
  </p:sldIdLst>
  <p:sldSz cx="9906000" cy="6858000" type="A4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2FF37"/>
    <a:srgbClr val="FFCC99"/>
    <a:srgbClr val="CCFFCC"/>
    <a:srgbClr val="FFFF29"/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06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BACD6A-BEDA-4CF4-A9BE-278291E84682}" type="datetimeFigureOut">
              <a:rPr lang="fr-FR"/>
              <a:pPr>
                <a:defRPr/>
              </a:pPr>
              <a:t>19/01/2016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C4F77-A301-4FC1-B36B-4ED1762848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12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6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4289425" y="6305550"/>
            <a:ext cx="1571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7A8E-9370-49AA-A4D7-58B8F77FEEAF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C37F2B46-687A-420B-B749-5BCF544864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888038" y="6305550"/>
            <a:ext cx="2770187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80035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41C5-A9AF-4594-BD23-03D2C984F357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CEA | August 30,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1AD2909-9897-4075-84F3-07C032AEF0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4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C079-7828-4D1A-B6E6-E774E3D6C359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CEA | August 30,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00C3558-2523-4431-AEE3-2D7A2BDBCD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34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BF40-0CDE-4BE5-878E-1B70C91B99E4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CEA | August 30,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29FD9B3-16AE-4414-81D6-A39A7E8452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87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9AAC-74B7-47B3-99DA-30FEB8495CA0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CEA | August 30, 2012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3D3683E-BC63-4B51-8F5A-2C06537B70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0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C34E-B948-4D43-8781-C36365340E05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CEA | August 30, 2012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2512DCC-D817-4C12-9B2A-7268698BB5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11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846138"/>
            <a:ext cx="916463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8" descr="bandeau_page_car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en-US" noProof="0" dirty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66E5-3FB0-45CA-A9D2-9859FEAA910A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DCE96FC-C3C4-4635-8D4F-59EA5E4E7E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57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D5B3-7D89-4922-8303-9387BAB1084B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CEA | August 30, 2012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2AD623FB-BB07-45D2-91B9-6E2E41C840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2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0"/>
            <a:ext cx="6319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8702-14E7-4DDB-9DFB-47B22AA9151C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623888" y="5876925"/>
            <a:ext cx="29257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F61A7744-EED1-44D5-9218-E021B98298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623888" y="5445125"/>
            <a:ext cx="2925762" cy="365125"/>
          </a:xfrm>
        </p:spPr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97966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36713" y="52388"/>
            <a:ext cx="7840662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3888" y="1268413"/>
            <a:ext cx="88534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3888" y="6305550"/>
            <a:ext cx="15716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5C159B8-8E5E-4DA9-BC23-D7DE0A68B278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22500" y="6305550"/>
            <a:ext cx="6435725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CEA | August 30,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3150" y="6303963"/>
            <a:ext cx="1212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2534020D-0E1F-4C45-BA89-52CC521C3A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2" r:id="rId7"/>
    <p:sldLayoutId id="2147483770" r:id="rId8"/>
    <p:sldLayoutId id="2147483773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2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3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5.jpeg"/><Relationship Id="rId5" Type="http://schemas.openxmlformats.org/officeDocument/2006/relationships/image" Target="../media/image41.png"/><Relationship Id="rId10" Type="http://schemas.openxmlformats.org/officeDocument/2006/relationships/image" Target="../media/image44.emf"/><Relationship Id="rId4" Type="http://schemas.openxmlformats.org/officeDocument/2006/relationships/image" Target="../media/image3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/>
          <p:cNvSpPr>
            <a:spLocks noGrp="1"/>
          </p:cNvSpPr>
          <p:nvPr>
            <p:ph type="ctrTitle"/>
          </p:nvPr>
        </p:nvSpPr>
        <p:spPr bwMode="auto">
          <a:xfrm>
            <a:off x="3667125" y="3284538"/>
            <a:ext cx="6121400" cy="12239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cap="none" dirty="0" smtClean="0"/>
              <a:t>GCLT laser &amp; diagnostics </a:t>
            </a:r>
            <a:r>
              <a:rPr lang="fr-FR" altLang="fr-FR" cap="none" dirty="0" err="1" smtClean="0"/>
              <a:t>status</a:t>
            </a:r>
            <a:endParaRPr lang="fr-FR" altLang="fr-FR" cap="none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4100" name="Espace réservé du numéro de diapositive 6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000" smtClean="0">
                <a:solidFill>
                  <a:schemeClr val="bg1"/>
                </a:solidFill>
              </a:rPr>
              <a:t>|  PAGE </a:t>
            </a:r>
            <a:fld id="{AC4462EA-827E-4EEF-8FCB-99D5CDED2CE8}" type="slidenum">
              <a:rPr lang="fr-FR" altLang="fr-FR" sz="10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fr-FR" altLang="fr-FR" sz="1000" smtClean="0">
              <a:solidFill>
                <a:schemeClr val="bg1"/>
              </a:solidFill>
            </a:endParaRPr>
          </a:p>
        </p:txBody>
      </p:sp>
      <p:sp>
        <p:nvSpPr>
          <p:cNvPr id="4101" name="Espace réservé du pied de page 7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000" dirty="0" smtClean="0">
                <a:solidFill>
                  <a:schemeClr val="bg1"/>
                </a:solidFill>
              </a:rPr>
              <a:t>CEA | 10 AVRIL 2012</a:t>
            </a:r>
          </a:p>
        </p:txBody>
      </p:sp>
      <p:sp>
        <p:nvSpPr>
          <p:cNvPr id="4102" name="Sous-titre 9"/>
          <p:cNvSpPr>
            <a:spLocks/>
          </p:cNvSpPr>
          <p:nvPr/>
        </p:nvSpPr>
        <p:spPr bwMode="auto">
          <a:xfrm>
            <a:off x="4289425" y="5805488"/>
            <a:ext cx="51879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500" dirty="0" err="1" smtClean="0">
                <a:solidFill>
                  <a:srgbClr val="666666"/>
                </a:solidFill>
              </a:rPr>
              <a:t>January</a:t>
            </a:r>
            <a:r>
              <a:rPr lang="fr-FR" altLang="fr-FR" sz="1500" dirty="0" smtClean="0">
                <a:solidFill>
                  <a:srgbClr val="666666"/>
                </a:solidFill>
              </a:rPr>
              <a:t> 19</a:t>
            </a:r>
            <a:r>
              <a:rPr lang="fr-FR" altLang="fr-FR" sz="15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fr-FR" sz="1500" dirty="0" smtClean="0">
                <a:solidFill>
                  <a:srgbClr val="666666"/>
                </a:solidFill>
              </a:rPr>
              <a:t>, 2016</a:t>
            </a:r>
            <a:endParaRPr lang="fr-FR" altLang="fr-FR" sz="1500" dirty="0">
              <a:solidFill>
                <a:srgbClr val="666666"/>
              </a:solidFill>
            </a:endParaRPr>
          </a:p>
        </p:txBody>
      </p:sp>
      <p:sp>
        <p:nvSpPr>
          <p:cNvPr id="4103" name="Espace réservé du texte 10"/>
          <p:cNvSpPr>
            <a:spLocks/>
          </p:cNvSpPr>
          <p:nvPr/>
        </p:nvSpPr>
        <p:spPr bwMode="auto">
          <a:xfrm>
            <a:off x="4289425" y="4508500"/>
            <a:ext cx="5187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100" dirty="0">
                <a:solidFill>
                  <a:srgbClr val="666666"/>
                </a:solidFill>
              </a:rPr>
              <a:t>A. </a:t>
            </a:r>
            <a:r>
              <a:rPr lang="fr-FR" altLang="fr-FR" sz="1100" dirty="0" err="1" smtClean="0">
                <a:solidFill>
                  <a:srgbClr val="666666"/>
                </a:solidFill>
              </a:rPr>
              <a:t>Sollier</a:t>
            </a:r>
            <a:r>
              <a:rPr lang="fr-FR" altLang="fr-FR" sz="1100" dirty="0">
                <a:solidFill>
                  <a:srgbClr val="666666"/>
                </a:solidFill>
              </a:rPr>
              <a:t> </a:t>
            </a:r>
            <a:r>
              <a:rPr lang="fr-FR" altLang="fr-FR" sz="1100" dirty="0" smtClean="0">
                <a:solidFill>
                  <a:srgbClr val="666666"/>
                </a:solidFill>
              </a:rPr>
              <a:t>(CEA/DIF/DPTA</a:t>
            </a:r>
            <a:r>
              <a:rPr lang="fr-FR" altLang="fr-FR" sz="1100" dirty="0">
                <a:solidFill>
                  <a:srgbClr val="666666"/>
                </a:solidFill>
              </a:rPr>
              <a:t>) </a:t>
            </a:r>
            <a:r>
              <a:rPr lang="fr-FR" altLang="fr-FR" sz="1100" b="1" dirty="0">
                <a:solidFill>
                  <a:schemeClr val="bg2"/>
                </a:solidFill>
              </a:rPr>
              <a:t>|</a:t>
            </a:r>
            <a:r>
              <a:rPr lang="fr-FR" altLang="fr-FR" sz="1100" dirty="0">
                <a:solidFill>
                  <a:srgbClr val="666666"/>
                </a:solidFill>
              </a:rPr>
              <a:t> </a:t>
            </a:r>
            <a:r>
              <a:rPr lang="en-US" altLang="fr-FR" sz="1100" dirty="0">
                <a:solidFill>
                  <a:srgbClr val="666666"/>
                </a:solidFill>
              </a:rPr>
              <a:t>Preparation meeting for shock experiments on ID24</a:t>
            </a:r>
            <a:endParaRPr lang="fr-FR" altLang="fr-FR" sz="1100" dirty="0">
              <a:solidFill>
                <a:srgbClr val="666666"/>
              </a:solidFill>
            </a:endParaRPr>
          </a:p>
        </p:txBody>
      </p:sp>
      <p:pic>
        <p:nvPicPr>
          <p:cNvPr id="41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196975"/>
            <a:ext cx="3960812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Synchronization</a:t>
            </a:r>
            <a:r>
              <a:rPr lang="fr-FR" altLang="fr-FR" cap="none" dirty="0" smtClean="0"/>
              <a:t> far </a:t>
            </a:r>
            <a:r>
              <a:rPr lang="fr-FR" altLang="fr-FR" cap="none" dirty="0" err="1" smtClean="0"/>
              <a:t>easier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then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expected</a:t>
            </a:r>
            <a:r>
              <a:rPr lang="fr-FR" altLang="fr-FR" cap="none" dirty="0" smtClean="0"/>
              <a:t> !</a:t>
            </a:r>
          </a:p>
        </p:txBody>
      </p:sp>
      <p:sp>
        <p:nvSpPr>
          <p:cNvPr id="9220" name="Espace réservé du numéro de diapositive 8"/>
          <p:cNvSpPr txBox="1">
            <a:spLocks noGrp="1"/>
          </p:cNvSpPr>
          <p:nvPr/>
        </p:nvSpPr>
        <p:spPr bwMode="auto">
          <a:xfrm>
            <a:off x="8693150" y="6303963"/>
            <a:ext cx="1212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1000">
                <a:solidFill>
                  <a:srgbClr val="666666"/>
                </a:solidFill>
              </a:rPr>
              <a:t>|  PAGE </a:t>
            </a:r>
            <a:fld id="{814DEC83-4815-4B9F-B0B9-97035DA31FFE}" type="slidenum">
              <a:rPr lang="fr-FR" altLang="fr-FR" sz="1000">
                <a:solidFill>
                  <a:srgbClr val="666666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10</a:t>
            </a:fld>
            <a:endParaRPr lang="fr-FR" altLang="fr-FR" sz="1000">
              <a:solidFill>
                <a:srgbClr val="666666"/>
              </a:solidFill>
            </a:endParaRPr>
          </a:p>
        </p:txBody>
      </p:sp>
      <p:sp>
        <p:nvSpPr>
          <p:cNvPr id="79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sp>
        <p:nvSpPr>
          <p:cNvPr id="87" name="Espace réservé du contenu 11"/>
          <p:cNvSpPr>
            <a:spLocks/>
          </p:cNvSpPr>
          <p:nvPr/>
        </p:nvSpPr>
        <p:spPr bwMode="auto">
          <a:xfrm>
            <a:off x="661988" y="1052513"/>
            <a:ext cx="9115425" cy="180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 smtClean="0"/>
              <a:t>Delay 0 set wit two fast photodiodes</a:t>
            </a:r>
          </a:p>
          <a:p>
            <a:pPr lvl="1" eaLnBrk="1" hangingPunct="1">
              <a:defRPr/>
            </a:pPr>
            <a:r>
              <a:rPr lang="en-US" altLang="fr-FR" dirty="0" smtClean="0"/>
              <a:t>1 photodiode recording both </a:t>
            </a:r>
            <a:r>
              <a:rPr lang="en-US" altLang="fr-FR" dirty="0" err="1" smtClean="0"/>
              <a:t>Xrays</a:t>
            </a:r>
            <a:r>
              <a:rPr lang="en-US" altLang="fr-FR" dirty="0" smtClean="0"/>
              <a:t> and laser located 30 cm at the back of the target</a:t>
            </a:r>
          </a:p>
          <a:p>
            <a:pPr lvl="1" eaLnBrk="1" hangingPunct="1">
              <a:defRPr/>
            </a:pPr>
            <a:r>
              <a:rPr lang="en-US" altLang="fr-FR" dirty="0"/>
              <a:t>1 Hamamatsu phototube recording the laser ~20 cm before the target</a:t>
            </a:r>
            <a:endParaRPr lang="fr-FR" altLang="fr-FR" dirty="0"/>
          </a:p>
          <a:p>
            <a:pPr lvl="3" eaLnBrk="1" hangingPunct="1">
              <a:defRPr/>
            </a:pPr>
            <a:r>
              <a:rPr lang="en-US" altLang="fr-FR" dirty="0">
                <a:sym typeface="Symbol" pitchFamily="18" charset="2"/>
              </a:rPr>
              <a:t>Delay of ~10 ns expected because of cable length difference (9,19 ns measured).</a:t>
            </a:r>
          </a:p>
          <a:p>
            <a:pPr marL="1019175" lvl="4" indent="0" eaLnBrk="1" hangingPunct="1">
              <a:buNone/>
              <a:defRPr/>
            </a:pPr>
            <a:endParaRPr lang="fr-FR" altLang="fr-FR" dirty="0"/>
          </a:p>
          <a:p>
            <a:pPr lvl="1" eaLnBrk="1" hangingPunct="1">
              <a:defRPr/>
            </a:pPr>
            <a:endParaRPr lang="en-US" altLang="fr-FR" dirty="0" smtClean="0"/>
          </a:p>
          <a:p>
            <a:pPr marL="1019175" lvl="4" indent="0" eaLnBrk="1" hangingPunct="1">
              <a:buFont typeface="Arial" charset="0"/>
              <a:buNone/>
              <a:defRPr/>
            </a:pPr>
            <a:endParaRPr lang="fr-FR" altLang="fr-FR" dirty="0" smtClean="0"/>
          </a:p>
        </p:txBody>
      </p:sp>
      <p:sp>
        <p:nvSpPr>
          <p:cNvPr id="88" name="Espace réservé du contenu 11"/>
          <p:cNvSpPr>
            <a:spLocks/>
          </p:cNvSpPr>
          <p:nvPr/>
        </p:nvSpPr>
        <p:spPr bwMode="auto">
          <a:xfrm>
            <a:off x="662111" y="2708697"/>
            <a:ext cx="9115425" cy="180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 smtClean="0"/>
              <a:t>XH acquisition locked on the right </a:t>
            </a:r>
            <a:r>
              <a:rPr lang="en-US" altLang="fr-FR" dirty="0" err="1" smtClean="0"/>
              <a:t>Xray</a:t>
            </a:r>
            <a:r>
              <a:rPr lang="en-US" altLang="fr-FR" dirty="0" smtClean="0"/>
              <a:t> bunch</a:t>
            </a:r>
          </a:p>
          <a:p>
            <a:pPr lvl="1" eaLnBrk="1" hangingPunct="1">
              <a:defRPr/>
            </a:pPr>
            <a:r>
              <a:rPr lang="en-US" altLang="fr-FR" dirty="0" smtClean="0"/>
              <a:t>Laser </a:t>
            </a:r>
            <a:r>
              <a:rPr lang="en-US" altLang="fr-FR" dirty="0"/>
              <a:t>+ diagnostics delayed of 564 ns (next </a:t>
            </a:r>
            <a:r>
              <a:rPr lang="en-US" altLang="fr-FR" dirty="0" smtClean="0"/>
              <a:t>bunch)</a:t>
            </a:r>
            <a:endParaRPr lang="fr-FR" altLang="fr-FR" dirty="0" smtClean="0"/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Quantum delay A=564 ns</a:t>
            </a: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Quantum delay B=851139 ns</a:t>
            </a:r>
          </a:p>
          <a:p>
            <a:pPr marL="1019175" lvl="4" indent="0" eaLnBrk="1" hangingPunct="1">
              <a:buNone/>
              <a:defRPr/>
            </a:pPr>
            <a:endParaRPr lang="fr-FR" altLang="fr-FR" dirty="0"/>
          </a:p>
          <a:p>
            <a:pPr lvl="1" eaLnBrk="1" hangingPunct="1">
              <a:defRPr/>
            </a:pPr>
            <a:endParaRPr lang="en-US" altLang="fr-FR" dirty="0" smtClean="0"/>
          </a:p>
          <a:p>
            <a:pPr marL="1019175" lvl="4" indent="0" eaLnBrk="1" hangingPunct="1">
              <a:buFont typeface="Arial" charset="0"/>
              <a:buNone/>
              <a:defRPr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4051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Current</a:t>
            </a:r>
            <a:r>
              <a:rPr lang="fr-FR" altLang="fr-FR" cap="none" dirty="0" smtClean="0"/>
              <a:t> configuration</a:t>
            </a:r>
          </a:p>
        </p:txBody>
      </p:sp>
      <p:sp>
        <p:nvSpPr>
          <p:cNvPr id="10245" name="Espace réservé du contenu 11"/>
          <p:cNvSpPr>
            <a:spLocks/>
          </p:cNvSpPr>
          <p:nvPr/>
        </p:nvSpPr>
        <p:spPr bwMode="auto">
          <a:xfrm>
            <a:off x="661988" y="1052513"/>
            <a:ext cx="9115425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 smtClean="0"/>
              <a:t>A few improvements compared to 2014</a:t>
            </a:r>
          </a:p>
          <a:p>
            <a:pPr lvl="1" eaLnBrk="1" hangingPunct="1">
              <a:defRPr/>
            </a:pPr>
            <a:r>
              <a:rPr lang="en-US" altLang="fr-FR" dirty="0" smtClean="0"/>
              <a:t>Laser/optic developments :</a:t>
            </a:r>
            <a:endParaRPr lang="fr-FR" altLang="fr-FR" dirty="0" smtClean="0"/>
          </a:p>
          <a:p>
            <a:pPr lvl="3" eaLnBrk="1" hangingPunct="1">
              <a:defRPr/>
            </a:pPr>
            <a:r>
              <a:rPr lang="en-US" altLang="fr-FR" dirty="0">
                <a:sym typeface="Symbol" pitchFamily="18" charset="2"/>
              </a:rPr>
              <a:t>All the optics have been carefully </a:t>
            </a:r>
            <a:r>
              <a:rPr lang="en-US" altLang="fr-FR" dirty="0" smtClean="0">
                <a:sym typeface="Symbol" pitchFamily="18" charset="2"/>
              </a:rPr>
              <a:t>checked :</a:t>
            </a:r>
            <a:endParaRPr lang="en-US" altLang="fr-FR" dirty="0">
              <a:sym typeface="Symbol" pitchFamily="18" charset="2"/>
            </a:endParaRPr>
          </a:p>
          <a:p>
            <a:pPr lvl="4" eaLnBrk="1" hangingPunct="1">
              <a:defRPr/>
            </a:pPr>
            <a:r>
              <a:rPr lang="en-US" altLang="fr-FR" dirty="0">
                <a:sym typeface="Symbol" pitchFamily="18" charset="2"/>
              </a:rPr>
              <a:t>New </a:t>
            </a:r>
            <a:r>
              <a:rPr lang="en-US" altLang="fr-FR" dirty="0" err="1">
                <a:sym typeface="Symbol" pitchFamily="18" charset="2"/>
              </a:rPr>
              <a:t>flashlamps</a:t>
            </a:r>
            <a:r>
              <a:rPr lang="en-US" altLang="fr-FR" dirty="0">
                <a:sym typeface="Symbol" pitchFamily="18" charset="2"/>
              </a:rPr>
              <a:t> on all the YLF </a:t>
            </a:r>
            <a:r>
              <a:rPr lang="en-US" altLang="fr-FR" dirty="0" smtClean="0">
                <a:sym typeface="Symbol" pitchFamily="18" charset="2"/>
              </a:rPr>
              <a:t>rods.</a:t>
            </a:r>
          </a:p>
          <a:p>
            <a:pPr lvl="4" eaLnBrk="1" hangingPunct="1">
              <a:defRPr/>
            </a:pPr>
            <a:r>
              <a:rPr lang="en-US" altLang="fr-FR" dirty="0">
                <a:sym typeface="Symbol" pitchFamily="18" charset="2"/>
              </a:rPr>
              <a:t>New anti-reflective </a:t>
            </a:r>
            <a:r>
              <a:rPr lang="en-US" altLang="fr-FR" dirty="0" smtClean="0">
                <a:sym typeface="Symbol" pitchFamily="18" charset="2"/>
              </a:rPr>
              <a:t>coating </a:t>
            </a:r>
            <a:r>
              <a:rPr lang="en-US" altLang="fr-FR" dirty="0">
                <a:sym typeface="Symbol" pitchFamily="18" charset="2"/>
              </a:rPr>
              <a:t>on two </a:t>
            </a:r>
            <a:r>
              <a:rPr lang="en-US" altLang="fr-FR" dirty="0" smtClean="0">
                <a:sym typeface="Symbol" pitchFamily="18" charset="2"/>
              </a:rPr>
              <a:t>rods.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Reinforcement of the anti-return system :</a:t>
            </a:r>
          </a:p>
          <a:p>
            <a:pPr lvl="4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We changed the polarizers of the main Faraday rotator.</a:t>
            </a:r>
          </a:p>
          <a:p>
            <a:pPr lvl="4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We added two new polarizers on the Faraday rotator located after the </a:t>
            </a:r>
            <a:r>
              <a:rPr lang="en-US" altLang="fr-FR" dirty="0" err="1" smtClean="0">
                <a:sym typeface="Symbol" pitchFamily="18" charset="2"/>
              </a:rPr>
              <a:t>Pockels</a:t>
            </a:r>
            <a:r>
              <a:rPr lang="en-US" altLang="fr-FR" dirty="0" smtClean="0">
                <a:sym typeface="Symbol" pitchFamily="18" charset="2"/>
              </a:rPr>
              <a:t> cell.</a:t>
            </a:r>
          </a:p>
          <a:p>
            <a:pPr lvl="3" eaLnBrk="1" hangingPunct="1">
              <a:defRPr/>
            </a:pPr>
            <a:r>
              <a:rPr lang="en-US" altLang="fr-FR" dirty="0">
                <a:sym typeface="Symbol" pitchFamily="18" charset="2"/>
              </a:rPr>
              <a:t>Modification of the </a:t>
            </a:r>
            <a:r>
              <a:rPr lang="en-US" altLang="fr-FR" dirty="0" err="1">
                <a:sym typeface="Symbol" pitchFamily="18" charset="2"/>
              </a:rPr>
              <a:t>Pockels</a:t>
            </a:r>
            <a:r>
              <a:rPr lang="en-US" altLang="fr-FR" dirty="0">
                <a:sym typeface="Symbol" pitchFamily="18" charset="2"/>
              </a:rPr>
              <a:t> </a:t>
            </a:r>
            <a:r>
              <a:rPr lang="en-US" altLang="fr-FR" dirty="0" smtClean="0">
                <a:sym typeface="Symbol" pitchFamily="18" charset="2"/>
              </a:rPr>
              <a:t>cell:</a:t>
            </a:r>
            <a:endParaRPr lang="en-US" altLang="fr-FR" dirty="0">
              <a:sym typeface="Symbol" pitchFamily="18" charset="2"/>
            </a:endParaRPr>
          </a:p>
          <a:p>
            <a:pPr lvl="4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Double cell with 100 </a:t>
            </a:r>
            <a:r>
              <a:rPr lang="en-US" altLang="fr-FR" dirty="0">
                <a:sym typeface="Symbol" pitchFamily="18" charset="2"/>
              </a:rPr>
              <a:t>ns electronic shutter opening to limit the return in the laser system</a:t>
            </a:r>
            <a:r>
              <a:rPr lang="en-US" altLang="fr-FR" dirty="0" smtClean="0">
                <a:sym typeface="Symbol" pitchFamily="18" charset="2"/>
              </a:rPr>
              <a:t>.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fr-FR" altLang="fr-FR" dirty="0" smtClean="0">
                <a:sym typeface="Symbol" pitchFamily="18" charset="2"/>
              </a:rPr>
              <a:t>Spatial </a:t>
            </a:r>
            <a:r>
              <a:rPr lang="fr-FR" altLang="fr-FR" dirty="0" err="1" smtClean="0">
                <a:sym typeface="Symbol" pitchFamily="18" charset="2"/>
              </a:rPr>
              <a:t>filtering</a:t>
            </a:r>
            <a:r>
              <a:rPr lang="fr-FR" altLang="fr-FR" dirty="0" smtClean="0">
                <a:sym typeface="Symbol" pitchFamily="18" charset="2"/>
              </a:rPr>
              <a:t> and </a:t>
            </a:r>
            <a:r>
              <a:rPr lang="fr-FR" altLang="fr-FR" dirty="0" err="1" smtClean="0">
                <a:sym typeface="Symbol" pitchFamily="18" charset="2"/>
              </a:rPr>
              <a:t>relay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imaging</a:t>
            </a:r>
            <a:r>
              <a:rPr lang="fr-FR" altLang="fr-FR" dirty="0" smtClean="0">
                <a:sym typeface="Symbol" pitchFamily="18" charset="2"/>
              </a:rPr>
              <a:t> at the output of the laser</a:t>
            </a: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New diffractive optics :</a:t>
            </a:r>
            <a:endParaRPr lang="en-US" altLang="fr-FR" dirty="0">
              <a:sym typeface="Symbol" pitchFamily="18" charset="2"/>
            </a:endParaRPr>
          </a:p>
          <a:p>
            <a:pPr lvl="4" eaLnBrk="1" hangingPunct="1">
              <a:defRPr/>
            </a:pPr>
            <a:r>
              <a:rPr lang="en-US" altLang="fr-FR" dirty="0" smtClean="0">
                <a:solidFill>
                  <a:srgbClr val="00B0F0"/>
                </a:solidFill>
                <a:sym typeface="Symbol" pitchFamily="18" charset="2"/>
              </a:rPr>
              <a:t>Ø=100 </a:t>
            </a:r>
            <a:r>
              <a:rPr lang="en-US" altLang="fr-FR" dirty="0" smtClean="0">
                <a:solidFill>
                  <a:srgbClr val="00B0F0"/>
                </a:solidFill>
                <a:sym typeface="Symbol"/>
              </a:rPr>
              <a:t>m for f=350 mm</a:t>
            </a:r>
          </a:p>
          <a:p>
            <a:pPr lvl="4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Ø=250 </a:t>
            </a:r>
            <a:r>
              <a:rPr lang="en-US" altLang="fr-FR" dirty="0">
                <a:sym typeface="Symbol"/>
              </a:rPr>
              <a:t>m for </a:t>
            </a:r>
            <a:r>
              <a:rPr lang="en-US" altLang="fr-FR" dirty="0" smtClean="0">
                <a:sym typeface="Symbol"/>
              </a:rPr>
              <a:t>f=300 </a:t>
            </a:r>
            <a:r>
              <a:rPr lang="en-US" altLang="fr-FR" dirty="0">
                <a:sym typeface="Symbol"/>
              </a:rPr>
              <a:t>mm</a:t>
            </a:r>
          </a:p>
          <a:p>
            <a:pPr lvl="4" eaLnBrk="1" hangingPunct="1">
              <a:defRPr/>
            </a:pPr>
            <a:r>
              <a:rPr lang="en-US" altLang="fr-FR" dirty="0" smtClean="0">
                <a:solidFill>
                  <a:srgbClr val="00B0F0"/>
                </a:solidFill>
                <a:sym typeface="Symbol" pitchFamily="18" charset="2"/>
              </a:rPr>
              <a:t>Ø=500 </a:t>
            </a:r>
            <a:r>
              <a:rPr lang="en-US" altLang="fr-FR" dirty="0">
                <a:solidFill>
                  <a:srgbClr val="00B0F0"/>
                </a:solidFill>
                <a:sym typeface="Symbol"/>
              </a:rPr>
              <a:t>m for f=350 mm</a:t>
            </a:r>
          </a:p>
          <a:p>
            <a:pPr lvl="4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Ø=1 </a:t>
            </a:r>
            <a:r>
              <a:rPr lang="en-US" altLang="fr-FR" dirty="0" smtClean="0">
                <a:sym typeface="Symbol"/>
              </a:rPr>
              <a:t>mm </a:t>
            </a:r>
            <a:r>
              <a:rPr lang="en-US" altLang="fr-FR" dirty="0">
                <a:sym typeface="Symbol"/>
              </a:rPr>
              <a:t>for </a:t>
            </a:r>
            <a:r>
              <a:rPr lang="en-US" altLang="fr-FR" dirty="0" smtClean="0">
                <a:sym typeface="Symbol"/>
              </a:rPr>
              <a:t>f=300 mm (2)</a:t>
            </a:r>
            <a:endParaRPr lang="en-US" altLang="fr-FR" dirty="0">
              <a:sym typeface="Symbol"/>
            </a:endParaRPr>
          </a:p>
          <a:p>
            <a:pPr lvl="4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Ø=2.5 m</a:t>
            </a:r>
            <a:r>
              <a:rPr lang="en-US" altLang="fr-FR" dirty="0" smtClean="0">
                <a:sym typeface="Symbol"/>
              </a:rPr>
              <a:t>m </a:t>
            </a:r>
            <a:r>
              <a:rPr lang="en-US" altLang="fr-FR" dirty="0">
                <a:sym typeface="Symbol"/>
              </a:rPr>
              <a:t>for f=350 </a:t>
            </a:r>
            <a:r>
              <a:rPr lang="en-US" altLang="fr-FR" dirty="0" smtClean="0">
                <a:sym typeface="Symbol"/>
              </a:rPr>
              <a:t>mm</a:t>
            </a: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New spare parts to avoid any delay :</a:t>
            </a:r>
          </a:p>
          <a:p>
            <a:pPr lvl="4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We have at least one spare part for each of the major optical components of the laser.</a:t>
            </a:r>
          </a:p>
          <a:p>
            <a:pPr marL="1019175" lvl="4" indent="0" eaLnBrk="1" hangingPunct="1">
              <a:buFont typeface="Arial" charset="0"/>
              <a:buNone/>
              <a:defRPr/>
            </a:pPr>
            <a:endParaRPr lang="fr-FR" altLang="fr-FR" dirty="0" smtClean="0"/>
          </a:p>
        </p:txBody>
      </p:sp>
      <p:sp>
        <p:nvSpPr>
          <p:cNvPr id="7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1288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Expected</a:t>
            </a:r>
            <a:r>
              <a:rPr lang="fr-FR" altLang="fr-FR" cap="none" dirty="0" smtClean="0"/>
              <a:t> configuration for 2016 </a:t>
            </a:r>
            <a:r>
              <a:rPr lang="fr-FR" altLang="fr-FR" cap="none" dirty="0" err="1" smtClean="0"/>
              <a:t>shock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experiment</a:t>
            </a:r>
            <a:endParaRPr lang="fr-FR" altLang="fr-FR" cap="none" dirty="0" smtClean="0"/>
          </a:p>
        </p:txBody>
      </p:sp>
      <p:sp>
        <p:nvSpPr>
          <p:cNvPr id="10245" name="Espace réservé du contenu 11"/>
          <p:cNvSpPr>
            <a:spLocks/>
          </p:cNvSpPr>
          <p:nvPr/>
        </p:nvSpPr>
        <p:spPr bwMode="auto">
          <a:xfrm>
            <a:off x="661988" y="1052513"/>
            <a:ext cx="9115425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 smtClean="0"/>
              <a:t>Major mechanical refurbishment</a:t>
            </a:r>
          </a:p>
          <a:p>
            <a:pPr lvl="1" eaLnBrk="1" hangingPunct="1">
              <a:defRPr/>
            </a:pPr>
            <a:r>
              <a:rPr lang="en-US" altLang="fr-FR" dirty="0" smtClean="0"/>
              <a:t>New all integrated configuration :</a:t>
            </a:r>
            <a:endParaRPr lang="fr-FR" altLang="fr-FR" dirty="0" smtClean="0"/>
          </a:p>
          <a:p>
            <a:pPr lvl="3" eaLnBrk="1" hangingPunct="1">
              <a:defRPr/>
            </a:pPr>
            <a:r>
              <a:rPr lang="fr-FR" altLang="fr-FR" dirty="0" smtClean="0">
                <a:sym typeface="Symbol" pitchFamily="18" charset="2"/>
              </a:rPr>
              <a:t>Most of the </a:t>
            </a:r>
            <a:r>
              <a:rPr lang="fr-FR" altLang="fr-FR" dirty="0" err="1" smtClean="0">
                <a:sym typeface="Symbol" pitchFamily="18" charset="2"/>
              </a:rPr>
              <a:t>electronic</a:t>
            </a:r>
            <a:r>
              <a:rPr lang="fr-FR" altLang="fr-FR" dirty="0" smtClean="0">
                <a:sym typeface="Symbol" pitchFamily="18" charset="2"/>
              </a:rPr>
              <a:t> and the </a:t>
            </a:r>
            <a:r>
              <a:rPr lang="fr-FR" altLang="fr-FR" dirty="0" err="1" smtClean="0">
                <a:sym typeface="Symbol" pitchFamily="18" charset="2"/>
              </a:rPr>
              <a:t>optical</a:t>
            </a:r>
            <a:r>
              <a:rPr lang="fr-FR" altLang="fr-FR" dirty="0" smtClean="0">
                <a:sym typeface="Symbol" pitchFamily="18" charset="2"/>
              </a:rPr>
              <a:t> table are all in a sigle </a:t>
            </a:r>
            <a:r>
              <a:rPr lang="fr-FR" altLang="fr-FR" dirty="0" err="1" smtClean="0">
                <a:sym typeface="Symbol" pitchFamily="18" charset="2"/>
              </a:rPr>
              <a:t>mechanical</a:t>
            </a:r>
            <a:r>
              <a:rPr lang="fr-FR" altLang="fr-FR" dirty="0" smtClean="0">
                <a:sym typeface="Symbol" pitchFamily="18" charset="2"/>
              </a:rPr>
              <a:t> </a:t>
            </a:r>
          </a:p>
          <a:p>
            <a:pPr lvl="3" eaLnBrk="1" hangingPunct="1">
              <a:defRPr/>
            </a:pPr>
            <a:r>
              <a:rPr lang="fr-FR" altLang="fr-FR" dirty="0" err="1" smtClean="0">
                <a:sym typeface="Symbol" pitchFamily="18" charset="2"/>
              </a:rPr>
              <a:t>Only</a:t>
            </a:r>
            <a:r>
              <a:rPr lang="fr-FR" altLang="fr-FR" dirty="0" smtClean="0">
                <a:sym typeface="Symbol" pitchFamily="18" charset="2"/>
              </a:rPr>
              <a:t> 3 </a:t>
            </a:r>
            <a:r>
              <a:rPr lang="fr-FR" altLang="fr-FR" dirty="0" err="1" smtClean="0">
                <a:sym typeface="Symbol" pitchFamily="18" charset="2"/>
              </a:rPr>
              <a:t>external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electonic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units</a:t>
            </a:r>
            <a:r>
              <a:rPr lang="fr-FR" altLang="fr-FR" dirty="0" smtClean="0">
                <a:sym typeface="Symbol" pitchFamily="18" charset="2"/>
              </a:rPr>
              <a:t> (2×24U + 1×16 U) </a:t>
            </a:r>
            <a:r>
              <a:rPr lang="fr-FR" altLang="fr-FR" dirty="0" err="1" smtClean="0">
                <a:sym typeface="Symbol" pitchFamily="18" charset="2"/>
              </a:rPr>
              <a:t>containing</a:t>
            </a:r>
            <a:r>
              <a:rPr lang="fr-FR" altLang="fr-FR" dirty="0" smtClean="0">
                <a:sym typeface="Symbol" pitchFamily="18" charset="2"/>
              </a:rPr>
              <a:t> all the CB </a:t>
            </a:r>
          </a:p>
          <a:p>
            <a:pPr lvl="3" eaLnBrk="1" hangingPunct="1">
              <a:defRPr/>
            </a:pPr>
            <a:r>
              <a:rPr lang="fr-FR" altLang="fr-FR" dirty="0" smtClean="0">
                <a:sym typeface="Symbol" pitchFamily="18" charset="2"/>
              </a:rPr>
              <a:t>1 </a:t>
            </a:r>
            <a:r>
              <a:rPr lang="fr-FR" altLang="fr-FR" dirty="0" err="1" smtClean="0">
                <a:sym typeface="Symbol" pitchFamily="18" charset="2"/>
              </a:rPr>
              <a:t>external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chiller</a:t>
            </a:r>
            <a:r>
              <a:rPr lang="fr-FR" altLang="fr-FR" dirty="0" smtClean="0">
                <a:sym typeface="Symbol" pitchFamily="18" charset="2"/>
              </a:rPr>
              <a:t> </a:t>
            </a: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endParaRPr lang="fr-FR" altLang="fr-FR" dirty="0" smtClean="0">
              <a:sym typeface="Symbol" pitchFamily="18" charset="2"/>
            </a:endParaRPr>
          </a:p>
          <a:p>
            <a:pPr lvl="1" eaLnBrk="1" hangingPunct="1">
              <a:defRPr/>
            </a:pPr>
            <a:endParaRPr lang="fr-FR" altLang="fr-FR" dirty="0" smtClean="0">
              <a:sym typeface="Symbol" pitchFamily="18" charset="2"/>
            </a:endParaRPr>
          </a:p>
          <a:p>
            <a:pPr lvl="1" eaLnBrk="1" hangingPunct="1">
              <a:defRPr/>
            </a:pPr>
            <a:endParaRPr lang="fr-FR" altLang="fr-FR" dirty="0">
              <a:sym typeface="Symbol" pitchFamily="18" charset="2"/>
            </a:endParaRPr>
          </a:p>
          <a:p>
            <a:pPr lvl="1" eaLnBrk="1" hangingPunct="1">
              <a:defRPr/>
            </a:pPr>
            <a:endParaRPr lang="fr-FR" altLang="fr-FR" dirty="0" smtClean="0">
              <a:sym typeface="Symbol" pitchFamily="18" charset="2"/>
            </a:endParaRPr>
          </a:p>
          <a:p>
            <a:pPr lvl="1" eaLnBrk="1" hangingPunct="1">
              <a:defRPr/>
            </a:pPr>
            <a:endParaRPr lang="fr-FR" altLang="fr-FR" dirty="0">
              <a:sym typeface="Symbol" pitchFamily="18" charset="2"/>
            </a:endParaRPr>
          </a:p>
          <a:p>
            <a:pPr lvl="1" eaLnBrk="1" hangingPunct="1">
              <a:defRPr/>
            </a:pPr>
            <a:endParaRPr lang="en-US" altLang="fr-FR" dirty="0">
              <a:sym typeface="Symbol" pitchFamily="18" charset="2"/>
            </a:endParaRPr>
          </a:p>
          <a:p>
            <a:pPr lvl="1" eaLnBrk="1" hangingPunct="1">
              <a:defRPr/>
            </a:pPr>
            <a:endParaRPr lang="en-US" altLang="fr-FR" dirty="0" smtClean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altLang="fr-FR" dirty="0"/>
              <a:t>Easier to handle and to transport</a:t>
            </a:r>
            <a:r>
              <a:rPr lang="en-US" altLang="fr-FR" dirty="0">
                <a:sym typeface="Symbol" pitchFamily="18" charset="2"/>
              </a:rPr>
              <a:t>:</a:t>
            </a:r>
          </a:p>
          <a:p>
            <a:pPr lvl="3" eaLnBrk="1" hangingPunct="1">
              <a:defRPr/>
            </a:pPr>
            <a:r>
              <a:rPr lang="en-US" altLang="fr-FR" dirty="0">
                <a:sym typeface="Symbol" pitchFamily="18" charset="2"/>
              </a:rPr>
              <a:t>Faster installation (no need to unplug/</a:t>
            </a:r>
            <a:r>
              <a:rPr lang="en-US" altLang="fr-FR" dirty="0" err="1">
                <a:sym typeface="Symbol" pitchFamily="18" charset="2"/>
              </a:rPr>
              <a:t>replug</a:t>
            </a:r>
            <a:r>
              <a:rPr lang="en-US" altLang="fr-FR" dirty="0">
                <a:sym typeface="Symbol" pitchFamily="18" charset="2"/>
              </a:rPr>
              <a:t> everything)</a:t>
            </a:r>
          </a:p>
          <a:p>
            <a:pPr lvl="3" eaLnBrk="1" hangingPunct="1">
              <a:defRPr/>
            </a:pPr>
            <a:r>
              <a:rPr lang="en-US" altLang="fr-FR" dirty="0">
                <a:sym typeface="Symbol" pitchFamily="18" charset="2"/>
              </a:rPr>
              <a:t>Cheaper transport </a:t>
            </a:r>
          </a:p>
          <a:p>
            <a:pPr marL="0" lvl="1" indent="0" eaLnBrk="1" hangingPunct="1">
              <a:buNone/>
              <a:defRPr/>
            </a:pPr>
            <a:endParaRPr lang="en-US" altLang="fr-FR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altLang="fr-FR" dirty="0" smtClean="0"/>
              <a:t>On order, delivery expected on April 15</a:t>
            </a:r>
            <a:r>
              <a:rPr lang="en-US" altLang="fr-FR" baseline="30000" dirty="0" smtClean="0"/>
              <a:t>th</a:t>
            </a:r>
            <a:r>
              <a:rPr lang="en-US" altLang="fr-FR" dirty="0" smtClean="0"/>
              <a:t>.</a:t>
            </a:r>
          </a:p>
        </p:txBody>
      </p:sp>
      <p:sp>
        <p:nvSpPr>
          <p:cNvPr id="7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697742"/>
            <a:ext cx="3096344" cy="232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19" y="2741117"/>
            <a:ext cx="2952557" cy="22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2473163"/>
            <a:ext cx="2294158" cy="27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smtClean="0"/>
              <a:t>GCLT laser </a:t>
            </a:r>
            <a:r>
              <a:rPr lang="fr-FR" altLang="fr-FR" cap="none" dirty="0" err="1" smtClean="0"/>
              <a:t>status</a:t>
            </a:r>
            <a:r>
              <a:rPr lang="fr-FR" altLang="fr-FR" cap="none" dirty="0" smtClean="0"/>
              <a:t> conclusion</a:t>
            </a:r>
          </a:p>
        </p:txBody>
      </p:sp>
      <p:sp>
        <p:nvSpPr>
          <p:cNvPr id="10245" name="Espace réservé du contenu 11"/>
          <p:cNvSpPr>
            <a:spLocks/>
          </p:cNvSpPr>
          <p:nvPr/>
        </p:nvSpPr>
        <p:spPr bwMode="auto">
          <a:xfrm>
            <a:off x="661988" y="1052513"/>
            <a:ext cx="9115425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 smtClean="0"/>
              <a:t>The laser is 100 % operational</a:t>
            </a:r>
          </a:p>
          <a:p>
            <a:pPr marL="0" lvl="1" indent="0" eaLnBrk="1" hangingPunct="1">
              <a:buNone/>
              <a:defRPr/>
            </a:pPr>
            <a:endParaRPr lang="en-US" altLang="fr-FR" dirty="0" smtClean="0"/>
          </a:p>
          <a:p>
            <a:pPr lvl="1" eaLnBrk="1" hangingPunct="1">
              <a:defRPr/>
            </a:pPr>
            <a:r>
              <a:rPr lang="en-US" altLang="fr-FR" dirty="0" smtClean="0"/>
              <a:t>Pick up at CEA on </a:t>
            </a:r>
            <a:r>
              <a:rPr lang="en-US" altLang="fr-FR" dirty="0"/>
              <a:t>April </a:t>
            </a:r>
            <a:r>
              <a:rPr lang="en-US" altLang="fr-FR" dirty="0" smtClean="0"/>
              <a:t>25</a:t>
            </a:r>
            <a:r>
              <a:rPr lang="en-US" altLang="fr-FR" baseline="30000" dirty="0" smtClean="0"/>
              <a:t>th</a:t>
            </a:r>
            <a:endParaRPr lang="en-US" altLang="fr-FR" dirty="0">
              <a:sym typeface="Symbol" pitchFamily="18" charset="2"/>
            </a:endParaRPr>
          </a:p>
          <a:p>
            <a:pPr lvl="1" eaLnBrk="1" hangingPunct="1">
              <a:defRPr/>
            </a:pPr>
            <a:endParaRPr lang="en-US" altLang="fr-FR" dirty="0" smtClean="0"/>
          </a:p>
          <a:p>
            <a:pPr lvl="1" eaLnBrk="1" hangingPunct="1">
              <a:defRPr/>
            </a:pPr>
            <a:r>
              <a:rPr lang="en-US" altLang="fr-FR" dirty="0" smtClean="0"/>
              <a:t>Delivery </a:t>
            </a:r>
            <a:r>
              <a:rPr lang="en-US" altLang="fr-FR" dirty="0"/>
              <a:t>at </a:t>
            </a:r>
            <a:r>
              <a:rPr lang="en-US" altLang="fr-FR" dirty="0" smtClean="0"/>
              <a:t>ESRF on </a:t>
            </a:r>
            <a:r>
              <a:rPr lang="en-US" altLang="fr-FR" dirty="0"/>
              <a:t>April </a:t>
            </a:r>
            <a:r>
              <a:rPr lang="en-US" altLang="fr-FR" dirty="0" smtClean="0"/>
              <a:t>26</a:t>
            </a:r>
            <a:r>
              <a:rPr lang="en-US" altLang="fr-FR" baseline="30000" dirty="0" smtClean="0"/>
              <a:t>th</a:t>
            </a:r>
            <a:endParaRPr lang="en-US" altLang="fr-FR" dirty="0">
              <a:sym typeface="Symbol" pitchFamily="18" charset="2"/>
            </a:endParaRPr>
          </a:p>
          <a:p>
            <a:pPr lvl="1" eaLnBrk="1" hangingPunct="1">
              <a:defRPr/>
            </a:pPr>
            <a:endParaRPr lang="en-US" altLang="fr-FR" dirty="0" smtClean="0"/>
          </a:p>
          <a:p>
            <a:pPr lvl="1" eaLnBrk="1" hangingPunct="1">
              <a:defRPr/>
            </a:pPr>
            <a:r>
              <a:rPr lang="en-US" altLang="fr-FR" dirty="0"/>
              <a:t>Installation inside the hutch and plugging on April </a:t>
            </a:r>
            <a:r>
              <a:rPr lang="en-US" altLang="fr-FR" dirty="0" smtClean="0"/>
              <a:t>27</a:t>
            </a:r>
            <a:r>
              <a:rPr lang="en-US" altLang="fr-FR" baseline="30000" dirty="0" smtClean="0"/>
              <a:t>th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>
                <a:sym typeface="Symbol" pitchFamily="18" charset="2"/>
              </a:rPr>
              <a:t>ESRF main travelling crane required !</a:t>
            </a:r>
          </a:p>
          <a:p>
            <a:pPr marL="0" lvl="1" indent="0" eaLnBrk="1" hangingPunct="1">
              <a:buNone/>
              <a:defRPr/>
            </a:pPr>
            <a:endParaRPr lang="en-US" altLang="fr-FR" baseline="30000" dirty="0"/>
          </a:p>
          <a:p>
            <a:pPr lvl="1" eaLnBrk="1" hangingPunct="1">
              <a:defRPr/>
            </a:pPr>
            <a:r>
              <a:rPr lang="en-US" altLang="fr-FR" dirty="0" smtClean="0"/>
              <a:t>Checking &amp; alignment by </a:t>
            </a:r>
            <a:r>
              <a:rPr lang="en-US" altLang="fr-FR" dirty="0" err="1" smtClean="0"/>
              <a:t>Quantel</a:t>
            </a:r>
            <a:r>
              <a:rPr lang="en-US" altLang="fr-FR" dirty="0" smtClean="0"/>
              <a:t> from </a:t>
            </a:r>
            <a:r>
              <a:rPr lang="en-US" altLang="fr-FR" dirty="0"/>
              <a:t>April </a:t>
            </a:r>
            <a:r>
              <a:rPr lang="en-US" altLang="fr-FR" dirty="0" smtClean="0"/>
              <a:t>27</a:t>
            </a:r>
            <a:r>
              <a:rPr lang="en-US" altLang="fr-FR" baseline="30000" dirty="0" smtClean="0"/>
              <a:t>th </a:t>
            </a:r>
            <a:r>
              <a:rPr lang="en-US" altLang="fr-FR" dirty="0" smtClean="0"/>
              <a:t>to </a:t>
            </a:r>
            <a:r>
              <a:rPr lang="en-US" altLang="fr-FR" dirty="0"/>
              <a:t>April </a:t>
            </a:r>
            <a:r>
              <a:rPr lang="en-US" altLang="fr-FR" dirty="0" smtClean="0"/>
              <a:t>29</a:t>
            </a:r>
            <a:r>
              <a:rPr lang="en-US" altLang="fr-FR" baseline="30000" dirty="0" smtClean="0"/>
              <a:t>th 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Also from May 2</a:t>
            </a:r>
            <a:r>
              <a:rPr lang="en-US" altLang="fr-FR" baseline="30000" dirty="0" smtClean="0">
                <a:sym typeface="Symbol" pitchFamily="18" charset="2"/>
              </a:rPr>
              <a:t>nd</a:t>
            </a:r>
            <a:r>
              <a:rPr lang="en-US" altLang="fr-FR" dirty="0" smtClean="0">
                <a:sym typeface="Symbol" pitchFamily="18" charset="2"/>
              </a:rPr>
              <a:t> to May 4</a:t>
            </a:r>
            <a:r>
              <a:rPr lang="en-US" altLang="fr-FR" baseline="30000" dirty="0" smtClean="0">
                <a:sym typeface="Symbol" pitchFamily="18" charset="2"/>
              </a:rPr>
              <a:t>th</a:t>
            </a:r>
            <a:r>
              <a:rPr lang="en-US" altLang="fr-FR" dirty="0" smtClean="0">
                <a:sym typeface="Symbol" pitchFamily="18" charset="2"/>
              </a:rPr>
              <a:t> if required</a:t>
            </a:r>
          </a:p>
          <a:p>
            <a:pPr marL="771525" lvl="3" indent="0" eaLnBrk="1" hangingPunct="1">
              <a:buNone/>
              <a:defRPr/>
            </a:pPr>
            <a:endParaRPr lang="en-US" altLang="fr-FR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altLang="fr-FR" dirty="0" smtClean="0">
                <a:solidFill>
                  <a:srgbClr val="FF0000"/>
                </a:solidFill>
              </a:rPr>
              <a:t>Operational on May 11</a:t>
            </a:r>
            <a:r>
              <a:rPr lang="en-US" altLang="fr-FR" baseline="30000" dirty="0" smtClean="0">
                <a:solidFill>
                  <a:srgbClr val="FF0000"/>
                </a:solidFill>
              </a:rPr>
              <a:t>th </a:t>
            </a:r>
            <a:r>
              <a:rPr lang="en-US" altLang="fr-FR" dirty="0" smtClean="0">
                <a:solidFill>
                  <a:srgbClr val="FF0000"/>
                </a:solidFill>
              </a:rPr>
              <a:t>for tests in 16B mode</a:t>
            </a:r>
          </a:p>
          <a:p>
            <a:pPr lvl="1" eaLnBrk="1" hangingPunct="1">
              <a:defRPr/>
            </a:pPr>
            <a:endParaRPr lang="fr-FR" altLang="fr-FR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altLang="fr-FR" dirty="0" smtClean="0">
                <a:solidFill>
                  <a:srgbClr val="FF0000"/>
                </a:solidFill>
              </a:rPr>
              <a:t>STOP = June16</a:t>
            </a:r>
            <a:r>
              <a:rPr lang="en-US" altLang="fr-FR" baseline="30000" dirty="0" smtClean="0">
                <a:solidFill>
                  <a:srgbClr val="FF0000"/>
                </a:solidFill>
              </a:rPr>
              <a:t>th </a:t>
            </a:r>
            <a:endParaRPr lang="en-US" altLang="fr-FR" dirty="0">
              <a:solidFill>
                <a:srgbClr val="FF0000"/>
              </a:solidFill>
              <a:sym typeface="Symbol" pitchFamily="18" charset="2"/>
            </a:endParaRPr>
          </a:p>
          <a:p>
            <a:pPr marL="0" lvl="1" indent="0" eaLnBrk="1" hangingPunct="1">
              <a:buNone/>
              <a:defRPr/>
            </a:pPr>
            <a:endParaRPr lang="fr-FR" altLang="fr-FR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altLang="fr-FR" dirty="0" smtClean="0"/>
              <a:t>Preparation for transport back home on June 17</a:t>
            </a:r>
            <a:r>
              <a:rPr lang="en-US" altLang="fr-FR" baseline="30000" dirty="0" smtClean="0"/>
              <a:t>th </a:t>
            </a: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ESRF main travelling crane required !</a:t>
            </a:r>
          </a:p>
          <a:p>
            <a:pPr lvl="1" eaLnBrk="1" hangingPunct="1">
              <a:defRPr/>
            </a:pPr>
            <a:endParaRPr lang="en-US" altLang="fr-FR" dirty="0"/>
          </a:p>
          <a:p>
            <a:pPr lvl="1" eaLnBrk="1" hangingPunct="1">
              <a:defRPr/>
            </a:pPr>
            <a:r>
              <a:rPr lang="en-US" altLang="fr-FR" dirty="0" smtClean="0"/>
              <a:t>Pick </a:t>
            </a:r>
            <a:r>
              <a:rPr lang="en-US" altLang="fr-FR" dirty="0"/>
              <a:t>up at </a:t>
            </a:r>
            <a:r>
              <a:rPr lang="en-US" altLang="fr-FR" dirty="0" smtClean="0"/>
              <a:t>ESRF on June 20</a:t>
            </a:r>
            <a:r>
              <a:rPr lang="en-US" altLang="fr-FR" baseline="30000" dirty="0" smtClean="0"/>
              <a:t>th</a:t>
            </a:r>
            <a:endParaRPr lang="en-US" altLang="fr-FR" dirty="0">
              <a:sym typeface="Symbol" pitchFamily="18" charset="2"/>
            </a:endParaRPr>
          </a:p>
          <a:p>
            <a:pPr marL="0" lvl="1" indent="0" eaLnBrk="1" hangingPunct="1">
              <a:buNone/>
              <a:defRPr/>
            </a:pP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endParaRPr lang="en-US" altLang="fr-FR" dirty="0" smtClean="0">
              <a:solidFill>
                <a:srgbClr val="FF0000"/>
              </a:solidFill>
            </a:endParaRPr>
          </a:p>
        </p:txBody>
      </p:sp>
      <p:sp>
        <p:nvSpPr>
          <p:cNvPr id="7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275540"/>
            <a:ext cx="2204932" cy="600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85248" y="5126995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62FF37"/>
                </a:solidFill>
              </a:rPr>
              <a:t>ARRIVA</a:t>
            </a:r>
            <a:r>
              <a:rPr lang="fr-FR" sz="800" b="1" dirty="0" smtClean="0">
                <a:solidFill>
                  <a:srgbClr val="62FF37"/>
                </a:solidFill>
              </a:rPr>
              <a:t>L</a:t>
            </a:r>
            <a:endParaRPr lang="en-US" sz="800" b="1" dirty="0">
              <a:solidFill>
                <a:srgbClr val="62FF37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5400000">
            <a:off x="7589208" y="5240524"/>
            <a:ext cx="16242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NOTHING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13440" y="548680"/>
            <a:ext cx="396044" cy="360040"/>
          </a:xfrm>
          <a:prstGeom prst="rect">
            <a:avLst/>
          </a:prstGeom>
          <a:solidFill>
            <a:srgbClr val="FF0000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93360" y="2420888"/>
            <a:ext cx="392636" cy="216024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13440" y="908720"/>
            <a:ext cx="392636" cy="2555993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8625408" y="328498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62FF37"/>
                </a:solidFill>
              </a:rPr>
              <a:t>STOP</a:t>
            </a:r>
            <a:endParaRPr lang="en-US" sz="1000" b="1" dirty="0">
              <a:solidFill>
                <a:srgbClr val="62F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9"/>
          <p:cNvSpPr>
            <a:spLocks noGrp="1"/>
          </p:cNvSpPr>
          <p:nvPr>
            <p:ph type="title"/>
          </p:nvPr>
        </p:nvSpPr>
        <p:spPr bwMode="auto">
          <a:xfrm>
            <a:off x="3978275" y="2741538"/>
            <a:ext cx="5810250" cy="2055614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sz="2400" cap="none" dirty="0" smtClean="0"/>
              <a:t>Diagnostics </a:t>
            </a:r>
            <a:r>
              <a:rPr lang="fr-FR" altLang="fr-FR" sz="2400" cap="none" dirty="0" err="1" smtClean="0"/>
              <a:t>status</a:t>
            </a:r>
            <a:endParaRPr lang="fr-FR" altLang="fr-FR" sz="2400" cap="none" dirty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14340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000" smtClean="0">
                <a:solidFill>
                  <a:schemeClr val="bg1"/>
                </a:solidFill>
              </a:rPr>
              <a:t>|  PAGE </a:t>
            </a:r>
            <a:fld id="{FCB6B56D-65EE-46CE-A439-2F8AF1190D63}" type="slidenum">
              <a:rPr lang="fr-FR" altLang="fr-FR" sz="10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fr-FR" altLang="fr-FR" sz="1000" smtClean="0">
              <a:solidFill>
                <a:schemeClr val="bg1"/>
              </a:solidFill>
            </a:endParaRPr>
          </a:p>
        </p:txBody>
      </p:sp>
      <p:sp>
        <p:nvSpPr>
          <p:cNvPr id="14341" name="Espace réservé du pied de page 9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000" smtClean="0">
                <a:solidFill>
                  <a:schemeClr val="bg1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1425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What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we</a:t>
            </a:r>
            <a:r>
              <a:rPr lang="fr-FR" altLang="fr-FR" cap="none" dirty="0" smtClean="0"/>
              <a:t> have </a:t>
            </a:r>
            <a:r>
              <a:rPr lang="fr-FR" altLang="fr-FR" cap="none" dirty="0" err="1" smtClean="0"/>
              <a:t>currently</a:t>
            </a:r>
            <a:r>
              <a:rPr lang="fr-FR" altLang="fr-FR" cap="none" dirty="0" smtClean="0"/>
              <a:t> </a:t>
            </a:r>
          </a:p>
        </p:txBody>
      </p:sp>
      <p:sp>
        <p:nvSpPr>
          <p:cNvPr id="10245" name="Espace réservé du contenu 11"/>
          <p:cNvSpPr>
            <a:spLocks/>
          </p:cNvSpPr>
          <p:nvPr/>
        </p:nvSpPr>
        <p:spPr bwMode="auto">
          <a:xfrm>
            <a:off x="661988" y="1052513"/>
            <a:ext cx="91154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/>
              <a:t>F</a:t>
            </a:r>
            <a:r>
              <a:rPr lang="en-US" altLang="fr-FR" dirty="0" smtClean="0"/>
              <a:t>ew investments over 2014/2015 period …</a:t>
            </a:r>
          </a:p>
          <a:p>
            <a:pPr lvl="1" eaLnBrk="1" hangingPunct="1">
              <a:defRPr/>
            </a:pPr>
            <a:endParaRPr lang="en-US" altLang="fr-FR" dirty="0" smtClean="0"/>
          </a:p>
          <a:p>
            <a:pPr lvl="1" eaLnBrk="1" hangingPunct="1">
              <a:defRPr/>
            </a:pPr>
            <a:r>
              <a:rPr lang="en-US" altLang="fr-FR" dirty="0"/>
              <a:t>VALYN DOUBLE-DUTY </a:t>
            </a:r>
            <a:r>
              <a:rPr lang="en-US" altLang="fr-FR" dirty="0" smtClean="0"/>
              <a:t>ORB VISAR:</a:t>
            </a:r>
            <a:endParaRPr lang="fr-FR" altLang="fr-FR" dirty="0" smtClean="0"/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Dual PM + streak output</a:t>
            </a:r>
          </a:p>
          <a:p>
            <a:pPr lvl="3" eaLnBrk="1" hangingPunct="1">
              <a:defRPr/>
            </a:pPr>
            <a:r>
              <a:rPr lang="fr-FR" altLang="fr-FR" dirty="0" err="1" smtClean="0">
                <a:sym typeface="Symbol" pitchFamily="18" charset="2"/>
              </a:rPr>
              <a:t>Coupled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with</a:t>
            </a:r>
            <a:r>
              <a:rPr lang="fr-FR" altLang="fr-FR" dirty="0" smtClean="0">
                <a:sym typeface="Symbol" pitchFamily="18" charset="2"/>
              </a:rPr>
              <a:t> a Hamamatsu C7700 </a:t>
            </a:r>
            <a:r>
              <a:rPr lang="fr-FR" altLang="fr-FR" dirty="0" err="1" smtClean="0">
                <a:sym typeface="Symbol" pitchFamily="18" charset="2"/>
              </a:rPr>
              <a:t>streak</a:t>
            </a:r>
            <a:r>
              <a:rPr lang="fr-FR" altLang="fr-FR" dirty="0" smtClean="0">
                <a:sym typeface="Symbol" pitchFamily="18" charset="2"/>
              </a:rPr>
              <a:t> + PLP10 diode</a:t>
            </a: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fr-FR" altLang="fr-FR" dirty="0" smtClean="0">
                <a:sym typeface="Symbol" pitchFamily="18" charset="2"/>
              </a:rPr>
              <a:t>6 W Continuum Verdi laser or </a:t>
            </a:r>
            <a:endParaRPr lang="en-US" altLang="fr-FR" dirty="0" smtClean="0">
              <a:sym typeface="Symbol" pitchFamily="18" charset="2"/>
            </a:endParaRPr>
          </a:p>
          <a:p>
            <a:pPr marL="0" lvl="1" indent="0" eaLnBrk="1" hangingPunct="1">
              <a:buNone/>
              <a:defRPr/>
            </a:pPr>
            <a:endParaRPr lang="fr-FR" altLang="fr-FR" dirty="0" smtClean="0"/>
          </a:p>
          <a:p>
            <a:pPr lvl="1" eaLnBrk="1" hangingPunct="1">
              <a:defRPr/>
            </a:pPr>
            <a:r>
              <a:rPr lang="en-US" altLang="fr-FR" dirty="0" smtClean="0"/>
              <a:t>4 channels PDV system</a:t>
            </a:r>
            <a:r>
              <a:rPr lang="en-US" altLang="fr-FR" dirty="0" smtClean="0">
                <a:sym typeface="Symbol" pitchFamily="18" charset="2"/>
              </a:rPr>
              <a:t>: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>
                <a:sym typeface="Symbol" pitchFamily="18" charset="2"/>
              </a:rPr>
              <a:t>8 </a:t>
            </a:r>
            <a:r>
              <a:rPr lang="en-US" altLang="fr-FR" dirty="0" smtClean="0">
                <a:sym typeface="Symbol" pitchFamily="18" charset="2"/>
              </a:rPr>
              <a:t>channels with time multiplexing</a:t>
            </a:r>
            <a:endParaRPr lang="en-US" altLang="fr-FR" dirty="0">
              <a:sym typeface="Symbol" pitchFamily="18" charset="2"/>
            </a:endParaRPr>
          </a:p>
          <a:p>
            <a:pPr lvl="1" eaLnBrk="1" hangingPunct="1">
              <a:defRPr/>
            </a:pPr>
            <a:endParaRPr lang="en-US" altLang="fr-FR" dirty="0" smtClean="0"/>
          </a:p>
          <a:p>
            <a:pPr lvl="1" eaLnBrk="1" hangingPunct="1">
              <a:defRPr/>
            </a:pPr>
            <a:r>
              <a:rPr lang="en-US" altLang="fr-FR" dirty="0" err="1" smtClean="0"/>
              <a:t>Specialised</a:t>
            </a:r>
            <a:r>
              <a:rPr lang="en-US" altLang="fr-FR" dirty="0" smtClean="0"/>
              <a:t> </a:t>
            </a:r>
            <a:r>
              <a:rPr lang="en-US" altLang="fr-FR" dirty="0"/>
              <a:t>Imaging SIMD ICCD </a:t>
            </a:r>
            <a:r>
              <a:rPr lang="en-US" altLang="fr-FR" dirty="0" smtClean="0"/>
              <a:t>camera</a:t>
            </a:r>
            <a:r>
              <a:rPr lang="en-US" altLang="fr-FR" dirty="0" smtClean="0">
                <a:sym typeface="Symbol" pitchFamily="18" charset="2"/>
              </a:rPr>
              <a:t>:</a:t>
            </a: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8 channels, 16 frames (3 ns minimum gate)</a:t>
            </a:r>
            <a:endParaRPr lang="en-US" altLang="fr-FR" dirty="0">
              <a:sym typeface="Symbol" pitchFamily="18" charset="2"/>
            </a:endParaRPr>
          </a:p>
          <a:p>
            <a:pPr marL="1019175" lvl="4" indent="0" eaLnBrk="1" hangingPunct="1">
              <a:buFont typeface="Arial" charset="0"/>
              <a:buNone/>
              <a:defRPr/>
            </a:pPr>
            <a:endParaRPr lang="fr-FR" altLang="fr-FR" dirty="0" smtClean="0"/>
          </a:p>
          <a:p>
            <a:pPr lvl="1" eaLnBrk="1" hangingPunct="1">
              <a:defRPr/>
            </a:pPr>
            <a:r>
              <a:rPr lang="en-US" altLang="fr-FR" dirty="0" err="1" smtClean="0"/>
              <a:t>Andor</a:t>
            </a:r>
            <a:r>
              <a:rPr lang="en-US" altLang="fr-FR" dirty="0" smtClean="0"/>
              <a:t> Shamrock 303iB, </a:t>
            </a:r>
            <a:r>
              <a:rPr lang="en-US" altLang="fr-FR" dirty="0"/>
              <a:t>303 mm focal length, </a:t>
            </a:r>
            <a:r>
              <a:rPr lang="en-US" altLang="fr-FR" dirty="0" smtClean="0"/>
              <a:t>motorized, Czerny-Turner </a:t>
            </a:r>
            <a:r>
              <a:rPr lang="en-US" altLang="fr-FR" dirty="0"/>
              <a:t>Spectrograph</a:t>
            </a:r>
            <a:r>
              <a:rPr lang="en-US" altLang="fr-FR" dirty="0" smtClean="0">
                <a:sym typeface="Symbol" pitchFamily="18" charset="2"/>
              </a:rPr>
              <a:t>:</a:t>
            </a: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Triple </a:t>
            </a:r>
            <a:r>
              <a:rPr lang="en-US" altLang="fr-FR" dirty="0">
                <a:sym typeface="Symbol" pitchFamily="18" charset="2"/>
              </a:rPr>
              <a:t>grating </a:t>
            </a:r>
            <a:r>
              <a:rPr lang="en-US" altLang="fr-FR" dirty="0" smtClean="0">
                <a:sym typeface="Symbol" pitchFamily="18" charset="2"/>
              </a:rPr>
              <a:t>turret with 300, 1200 and 2400(</a:t>
            </a:r>
            <a:r>
              <a:rPr lang="en-US" altLang="fr-FR" dirty="0" err="1" smtClean="0">
                <a:sym typeface="Symbol" pitchFamily="18" charset="2"/>
              </a:rPr>
              <a:t>Holo</a:t>
            </a:r>
            <a:r>
              <a:rPr lang="en-US" altLang="fr-FR" dirty="0" smtClean="0">
                <a:sym typeface="Symbol" pitchFamily="18" charset="2"/>
              </a:rPr>
              <a:t>) l/mm gratings</a:t>
            </a:r>
          </a:p>
          <a:p>
            <a:pPr lvl="3" eaLnBrk="1" hangingPunct="1">
              <a:defRPr/>
            </a:pPr>
            <a:r>
              <a:rPr lang="en-US" altLang="fr-FR" dirty="0" err="1" smtClean="0">
                <a:sym typeface="Symbol" pitchFamily="18" charset="2"/>
              </a:rPr>
              <a:t>Istar</a:t>
            </a:r>
            <a:r>
              <a:rPr lang="en-US" altLang="fr-FR" dirty="0" smtClean="0">
                <a:sym typeface="Symbol" pitchFamily="18" charset="2"/>
              </a:rPr>
              <a:t> ICCD camera</a:t>
            </a:r>
          </a:p>
          <a:p>
            <a:pPr lvl="3" eaLnBrk="1" hangingPunct="1">
              <a:defRPr/>
            </a:pPr>
            <a:r>
              <a:rPr lang="en-US" altLang="fr-FR" dirty="0">
                <a:sym typeface="Symbol" pitchFamily="18" charset="2"/>
              </a:rPr>
              <a:t>C7700 </a:t>
            </a:r>
            <a:r>
              <a:rPr lang="en-US" altLang="fr-FR" dirty="0" smtClean="0">
                <a:sym typeface="Symbol" pitchFamily="18" charset="2"/>
              </a:rPr>
              <a:t>Hamamatsu + PLP10 diode</a:t>
            </a:r>
          </a:p>
          <a:p>
            <a:pPr lvl="3" eaLnBrk="1" hangingPunct="1">
              <a:defRPr/>
            </a:pPr>
            <a:endParaRPr lang="en-US" altLang="fr-FR" dirty="0" smtClean="0">
              <a:sym typeface="Symbol" pitchFamily="18" charset="2"/>
            </a:endParaRPr>
          </a:p>
        </p:txBody>
      </p:sp>
      <p:sp>
        <p:nvSpPr>
          <p:cNvPr id="7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What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we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would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like</a:t>
            </a:r>
            <a:r>
              <a:rPr lang="fr-FR" altLang="fr-FR" cap="none" dirty="0" smtClean="0"/>
              <a:t> to do</a:t>
            </a:r>
          </a:p>
        </p:txBody>
      </p:sp>
      <p:sp>
        <p:nvSpPr>
          <p:cNvPr id="7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sp>
        <p:nvSpPr>
          <p:cNvPr id="33" name="Espace réservé du contenu 11"/>
          <p:cNvSpPr>
            <a:spLocks/>
          </p:cNvSpPr>
          <p:nvPr/>
        </p:nvSpPr>
        <p:spPr bwMode="auto">
          <a:xfrm>
            <a:off x="661988" y="1052513"/>
            <a:ext cx="9115425" cy="187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/>
              <a:t>Online VISAR + temperature measurement  </a:t>
            </a:r>
            <a:r>
              <a:rPr lang="en-US" altLang="fr-FR" dirty="0" smtClean="0"/>
              <a:t>+ … </a:t>
            </a:r>
            <a:r>
              <a:rPr lang="en-US" altLang="fr-FR" dirty="0"/>
              <a:t>?</a:t>
            </a:r>
          </a:p>
          <a:p>
            <a:pPr lvl="1" eaLnBrk="1" hangingPunct="1">
              <a:defRPr/>
            </a:pPr>
            <a:r>
              <a:rPr lang="fr-FR" altLang="fr-FR" dirty="0" smtClean="0"/>
              <a:t>Modifications </a:t>
            </a:r>
            <a:r>
              <a:rPr lang="fr-FR" altLang="fr-FR" dirty="0"/>
              <a:t>of the vacuum </a:t>
            </a:r>
            <a:r>
              <a:rPr lang="fr-FR" altLang="fr-FR" dirty="0" err="1" smtClean="0"/>
              <a:t>chamber</a:t>
            </a:r>
            <a:r>
              <a:rPr lang="fr-FR" altLang="fr-FR" dirty="0" smtClean="0"/>
              <a:t>:</a:t>
            </a: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2 microscopes (front/back)</a:t>
            </a:r>
          </a:p>
          <a:p>
            <a:pPr lvl="3" eaLnBrk="1" hangingPunct="1">
              <a:defRPr/>
            </a:pPr>
            <a:r>
              <a:rPr lang="fr-FR" altLang="fr-FR" dirty="0" smtClean="0">
                <a:sym typeface="Symbol" pitchFamily="18" charset="2"/>
              </a:rPr>
              <a:t>New </a:t>
            </a:r>
            <a:r>
              <a:rPr lang="fr-FR" altLang="fr-FR" dirty="0" err="1" smtClean="0">
                <a:sym typeface="Symbol" pitchFamily="18" charset="2"/>
              </a:rPr>
              <a:t>target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holder</a:t>
            </a: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New optical feedthrough on one side (VISAR)</a:t>
            </a:r>
          </a:p>
          <a:p>
            <a:pPr lvl="3" eaLnBrk="1" hangingPunct="1">
              <a:defRPr/>
            </a:pPr>
            <a:r>
              <a:rPr lang="fr-FR" altLang="fr-FR" dirty="0" err="1">
                <a:sym typeface="Symbol" pitchFamily="18" charset="2"/>
              </a:rPr>
              <a:t>Thin</a:t>
            </a:r>
            <a:r>
              <a:rPr lang="fr-FR" altLang="fr-FR" dirty="0">
                <a:sym typeface="Symbol" pitchFamily="18" charset="2"/>
              </a:rPr>
              <a:t> 45° </a:t>
            </a:r>
            <a:r>
              <a:rPr lang="fr-FR" altLang="fr-FR" dirty="0" err="1" smtClean="0">
                <a:sym typeface="Symbol" pitchFamily="18" charset="2"/>
              </a:rPr>
              <a:t>reflector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>
                <a:sym typeface="Symbol" pitchFamily="18" charset="2"/>
              </a:rPr>
              <a:t>in the XR </a:t>
            </a:r>
            <a:r>
              <a:rPr lang="fr-FR" altLang="fr-FR" dirty="0" err="1" smtClean="0">
                <a:sym typeface="Symbol" pitchFamily="18" charset="2"/>
              </a:rPr>
              <a:t>beam</a:t>
            </a:r>
            <a:r>
              <a:rPr lang="fr-FR" altLang="fr-FR" dirty="0" smtClean="0">
                <a:sym typeface="Symbol" pitchFamily="18" charset="2"/>
              </a:rPr>
              <a:t> (VISAR)</a:t>
            </a: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fr-FR" altLang="fr-FR" dirty="0" smtClean="0">
                <a:sym typeface="Symbol" pitchFamily="18" charset="2"/>
              </a:rPr>
              <a:t>Multiple SMA </a:t>
            </a:r>
            <a:r>
              <a:rPr lang="fr-FR" altLang="fr-FR" dirty="0" smtClean="0">
                <a:sym typeface="Symbol" pitchFamily="18" charset="2"/>
              </a:rPr>
              <a:t>or </a:t>
            </a:r>
            <a:r>
              <a:rPr lang="fr-FR" altLang="fr-FR" dirty="0" err="1" smtClean="0">
                <a:sym typeface="Symbol" pitchFamily="18" charset="2"/>
              </a:rPr>
              <a:t>optical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feedthrough</a:t>
            </a:r>
            <a:r>
              <a:rPr lang="fr-FR" altLang="fr-FR" dirty="0" smtClean="0">
                <a:sym typeface="Symbol" pitchFamily="18" charset="2"/>
              </a:rPr>
              <a:t> (T°)</a:t>
            </a:r>
            <a:endParaRPr lang="en-US" altLang="fr-FR" dirty="0" smtClean="0">
              <a:sym typeface="Symbol" pitchFamily="18" charset="2"/>
            </a:endParaRPr>
          </a:p>
          <a:p>
            <a:pPr marL="771525" lvl="3" indent="0" eaLnBrk="1" hangingPunct="1">
              <a:buNone/>
              <a:defRPr/>
            </a:pPr>
            <a:endParaRPr lang="en-US" altLang="fr-FR" dirty="0" smtClean="0">
              <a:sym typeface="Symbol" pitchFamily="18" charset="2"/>
            </a:endParaRPr>
          </a:p>
          <a:p>
            <a:pPr marL="771525" lvl="3" indent="0" eaLnBrk="1" hangingPunct="1">
              <a:buNone/>
              <a:defRPr/>
            </a:pPr>
            <a:endParaRPr lang="en-US" altLang="fr-FR" dirty="0" smtClean="0">
              <a:sym typeface="Symbol" pitchFamily="18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/>
          <a:stretch/>
        </p:blipFill>
        <p:spPr>
          <a:xfrm>
            <a:off x="168158" y="3099271"/>
            <a:ext cx="5263448" cy="34260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10000" r="11014" b="8055"/>
          <a:stretch/>
        </p:blipFill>
        <p:spPr>
          <a:xfrm>
            <a:off x="5772300" y="1628800"/>
            <a:ext cx="4131739" cy="46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10000" r="11014" b="8055"/>
          <a:stretch/>
        </p:blipFill>
        <p:spPr>
          <a:xfrm>
            <a:off x="0" y="980728"/>
            <a:ext cx="3692750" cy="414994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smtClean="0"/>
              <a:t>Point VISAR </a:t>
            </a:r>
            <a:r>
              <a:rPr lang="fr-FR" altLang="fr-FR" cap="none" dirty="0" err="1" smtClean="0"/>
              <a:t>measurement</a:t>
            </a:r>
            <a:endParaRPr lang="fr-FR" altLang="fr-FR" cap="none" dirty="0" smtClean="0"/>
          </a:p>
        </p:txBody>
      </p:sp>
      <p:sp>
        <p:nvSpPr>
          <p:cNvPr id="8" name="Rectangle 7"/>
          <p:cNvSpPr/>
          <p:nvPr/>
        </p:nvSpPr>
        <p:spPr>
          <a:xfrm rot="8210150">
            <a:off x="3819568" y="3169694"/>
            <a:ext cx="576064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847518" y="3140967"/>
            <a:ext cx="2961466" cy="1"/>
          </a:xfrm>
          <a:prstGeom prst="straightConnector1">
            <a:avLst/>
          </a:prstGeom>
          <a:ln w="25400">
            <a:solidFill>
              <a:srgbClr val="62FF3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847517" y="3031071"/>
            <a:ext cx="0" cy="109896"/>
          </a:xfrm>
          <a:prstGeom prst="straightConnector1">
            <a:avLst/>
          </a:prstGeom>
          <a:ln w="25400">
            <a:solidFill>
              <a:srgbClr val="62FF3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847517" y="3031071"/>
            <a:ext cx="369179" cy="109896"/>
          </a:xfrm>
          <a:prstGeom prst="line">
            <a:avLst/>
          </a:prstGeom>
          <a:ln w="12700">
            <a:solidFill>
              <a:srgbClr val="62F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360712" y="3027561"/>
            <a:ext cx="1800200" cy="0"/>
          </a:xfrm>
          <a:prstGeom prst="line">
            <a:avLst/>
          </a:prstGeom>
          <a:ln w="12700">
            <a:solidFill>
              <a:srgbClr val="62F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360712" y="3284984"/>
            <a:ext cx="1584176" cy="0"/>
          </a:xfrm>
          <a:prstGeom prst="line">
            <a:avLst/>
          </a:prstGeom>
          <a:ln w="12700">
            <a:solidFill>
              <a:srgbClr val="62F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855901" y="3140968"/>
            <a:ext cx="360795" cy="135633"/>
          </a:xfrm>
          <a:prstGeom prst="line">
            <a:avLst/>
          </a:prstGeom>
          <a:ln w="12700">
            <a:solidFill>
              <a:srgbClr val="62F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60912" y="2348880"/>
            <a:ext cx="8384" cy="687065"/>
          </a:xfrm>
          <a:prstGeom prst="line">
            <a:avLst/>
          </a:prstGeom>
          <a:ln w="12700">
            <a:solidFill>
              <a:srgbClr val="62F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944888" y="2348880"/>
            <a:ext cx="0" cy="927721"/>
          </a:xfrm>
          <a:prstGeom prst="line">
            <a:avLst/>
          </a:prstGeom>
          <a:ln w="12700">
            <a:solidFill>
              <a:srgbClr val="62F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3946061" y="1988840"/>
            <a:ext cx="85686" cy="360040"/>
          </a:xfrm>
          <a:prstGeom prst="line">
            <a:avLst/>
          </a:prstGeom>
          <a:ln w="12700">
            <a:solidFill>
              <a:srgbClr val="62F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4050228" y="1993992"/>
            <a:ext cx="109557" cy="360040"/>
          </a:xfrm>
          <a:prstGeom prst="line">
            <a:avLst/>
          </a:prstGeom>
          <a:ln w="12700">
            <a:solidFill>
              <a:srgbClr val="62FF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800872" y="234888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e libre 33"/>
          <p:cNvSpPr/>
          <p:nvPr/>
        </p:nvSpPr>
        <p:spPr>
          <a:xfrm>
            <a:off x="4033899" y="1488460"/>
            <a:ext cx="735894" cy="511800"/>
          </a:xfrm>
          <a:custGeom>
            <a:avLst/>
            <a:gdLst>
              <a:gd name="connsiteX0" fmla="*/ 5465 w 599825"/>
              <a:gd name="connsiteY0" fmla="*/ 594360 h 594360"/>
              <a:gd name="connsiteX1" fmla="*/ 20705 w 599825"/>
              <a:gd name="connsiteY1" fmla="*/ 312420 h 594360"/>
              <a:gd name="connsiteX2" fmla="*/ 173105 w 599825"/>
              <a:gd name="connsiteY2" fmla="*/ 137160 h 594360"/>
              <a:gd name="connsiteX3" fmla="*/ 599825 w 599825"/>
              <a:gd name="connsiteY3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825" h="594360">
                <a:moveTo>
                  <a:pt x="5465" y="594360"/>
                </a:moveTo>
                <a:cubicBezTo>
                  <a:pt x="-885" y="491490"/>
                  <a:pt x="-7235" y="388620"/>
                  <a:pt x="20705" y="312420"/>
                </a:cubicBezTo>
                <a:cubicBezTo>
                  <a:pt x="48645" y="236220"/>
                  <a:pt x="76585" y="189230"/>
                  <a:pt x="173105" y="137160"/>
                </a:cubicBezTo>
                <a:cubicBezTo>
                  <a:pt x="269625" y="85090"/>
                  <a:pt x="434725" y="42545"/>
                  <a:pt x="59982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13" y="2780928"/>
            <a:ext cx="936103" cy="73340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8"/>
          <a:stretch/>
        </p:blipFill>
        <p:spPr>
          <a:xfrm>
            <a:off x="4868004" y="1072486"/>
            <a:ext cx="1492193" cy="792088"/>
          </a:xfrm>
          <a:prstGeom prst="rect">
            <a:avLst/>
          </a:prstGeom>
        </p:spPr>
      </p:pic>
      <p:sp>
        <p:nvSpPr>
          <p:cNvPr id="33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5" y="1946709"/>
            <a:ext cx="1194259" cy="1194259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6398297" y="2104331"/>
            <a:ext cx="387720" cy="27865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6398297" y="1340768"/>
            <a:ext cx="387720" cy="31002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11"/>
          <p:cNvSpPr>
            <a:spLocks/>
          </p:cNvSpPr>
          <p:nvPr/>
        </p:nvSpPr>
        <p:spPr bwMode="auto">
          <a:xfrm>
            <a:off x="4140392" y="3933056"/>
            <a:ext cx="5421120" cy="237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7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8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/>
            <a:r>
              <a:rPr lang="en-US" altLang="en-US" sz="1200" dirty="0"/>
              <a:t>The point VISAR is fully operational </a:t>
            </a:r>
            <a:r>
              <a:rPr lang="en-US" altLang="en-US" sz="1200" dirty="0" smtClean="0"/>
              <a:t>but:</a:t>
            </a:r>
            <a:endParaRPr lang="en-US" altLang="en-US" sz="1200" dirty="0"/>
          </a:p>
          <a:p>
            <a:pPr lvl="3"/>
            <a:r>
              <a:rPr lang="en-US" altLang="en-US" sz="1200" dirty="0"/>
              <a:t>Do we use PM only </a:t>
            </a:r>
            <a:r>
              <a:rPr lang="en-US" altLang="en-US" sz="1200" dirty="0" smtClean="0"/>
              <a:t>(~1 ns) or </a:t>
            </a:r>
            <a:r>
              <a:rPr lang="en-US" altLang="en-US" sz="1200" dirty="0" err="1"/>
              <a:t>PM+streak</a:t>
            </a:r>
            <a:r>
              <a:rPr lang="en-US" altLang="en-US" sz="1200" dirty="0"/>
              <a:t> </a:t>
            </a:r>
            <a:r>
              <a:rPr lang="en-US" altLang="en-US" sz="1200" dirty="0">
                <a:latin typeface="Tahoma" pitchFamily="34" charset="0"/>
              </a:rPr>
              <a:t>(&lt; 1ns</a:t>
            </a:r>
            <a:r>
              <a:rPr lang="en-US" altLang="en-US" sz="1200" dirty="0" smtClean="0">
                <a:latin typeface="Tahoma" pitchFamily="34" charset="0"/>
              </a:rPr>
              <a:t>)</a:t>
            </a:r>
            <a:r>
              <a:rPr lang="en-US" altLang="en-US" sz="1200" dirty="0" smtClean="0"/>
              <a:t> ? </a:t>
            </a:r>
            <a:endParaRPr lang="en-US" altLang="en-US" sz="1200" dirty="0"/>
          </a:p>
          <a:p>
            <a:pPr lvl="3"/>
            <a:r>
              <a:rPr lang="en-US" altLang="en-US" sz="1200" dirty="0">
                <a:latin typeface="Tahoma" pitchFamily="34" charset="0"/>
              </a:rPr>
              <a:t>Do we use </a:t>
            </a:r>
            <a:r>
              <a:rPr lang="en-US" altLang="en-US" sz="1200" dirty="0" smtClean="0">
                <a:latin typeface="Tahoma" pitchFamily="34" charset="0"/>
              </a:rPr>
              <a:t>a </a:t>
            </a:r>
            <a:r>
              <a:rPr lang="en-US" altLang="en-US" sz="1200" dirty="0">
                <a:latin typeface="Tahoma" pitchFamily="34" charset="0"/>
              </a:rPr>
              <a:t>VERDI or a pulsed laser ?</a:t>
            </a:r>
          </a:p>
          <a:p>
            <a:pPr lvl="3"/>
            <a:r>
              <a:rPr lang="en-US" altLang="en-US" sz="1200" dirty="0">
                <a:latin typeface="Tahoma" pitchFamily="34" charset="0"/>
              </a:rPr>
              <a:t>Strongly  </a:t>
            </a:r>
            <a:r>
              <a:rPr lang="en-US" altLang="en-US" sz="1200" dirty="0" smtClean="0">
                <a:latin typeface="Tahoma" pitchFamily="34" charset="0"/>
              </a:rPr>
              <a:t>depends </a:t>
            </a:r>
            <a:r>
              <a:rPr lang="en-US" altLang="en-US" sz="1200" dirty="0">
                <a:latin typeface="Tahoma" pitchFamily="34" charset="0"/>
              </a:rPr>
              <a:t>on the 45° reflector </a:t>
            </a:r>
            <a:r>
              <a:rPr lang="en-US" altLang="en-US" sz="1200" dirty="0" smtClean="0">
                <a:latin typeface="Tahoma" pitchFamily="34" charset="0"/>
              </a:rPr>
              <a:t>properties</a:t>
            </a:r>
            <a:endParaRPr lang="fr-FR" altLang="en-US" sz="1200" dirty="0" smtClean="0">
              <a:latin typeface="Tahoma" pitchFamily="34" charset="0"/>
            </a:endParaRPr>
          </a:p>
          <a:p>
            <a:pPr lvl="1"/>
            <a:r>
              <a:rPr lang="en-US" altLang="en-US" sz="1200" dirty="0" smtClean="0"/>
              <a:t>Preliminary tests required before the experiment: </a:t>
            </a:r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Check the properties of the reflector </a:t>
            </a:r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Enough signal with VERDI ?</a:t>
            </a:r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Quality of the target assembly</a:t>
            </a:r>
          </a:p>
          <a:p>
            <a:pPr lvl="3"/>
            <a:r>
              <a:rPr lang="fr-FR" altLang="en-US" sz="1200" dirty="0" err="1" smtClean="0">
                <a:latin typeface="Tahoma" pitchFamily="34" charset="0"/>
              </a:rPr>
              <a:t>Diamond</a:t>
            </a:r>
            <a:r>
              <a:rPr lang="fr-FR" altLang="en-US" sz="1200" dirty="0" smtClean="0">
                <a:latin typeface="Tahoma" pitchFamily="34" charset="0"/>
              </a:rPr>
              <a:t> opacification</a:t>
            </a:r>
            <a:endParaRPr lang="en-US" altLang="en-US" sz="1200" dirty="0" smtClean="0">
              <a:latin typeface="Tahoma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953369" y="1566166"/>
            <a:ext cx="36004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2" y="1217958"/>
            <a:ext cx="355460" cy="3554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4" y="990350"/>
            <a:ext cx="1194260" cy="95636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/>
          <a:stretch/>
        </p:blipFill>
        <p:spPr>
          <a:xfrm>
            <a:off x="4871453" y="1864574"/>
            <a:ext cx="1488744" cy="88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10000" r="11014" b="8055"/>
          <a:stretch/>
        </p:blipFill>
        <p:spPr>
          <a:xfrm>
            <a:off x="56456" y="1511300"/>
            <a:ext cx="3692750" cy="414994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Temperature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measurement</a:t>
            </a:r>
            <a:r>
              <a:rPr lang="fr-FR" altLang="fr-FR" cap="none" dirty="0" smtClean="0"/>
              <a:t>: option 1</a:t>
            </a:r>
          </a:p>
        </p:txBody>
      </p:sp>
      <p:sp>
        <p:nvSpPr>
          <p:cNvPr id="10245" name="Espace réservé du contenu 11"/>
          <p:cNvSpPr>
            <a:spLocks/>
          </p:cNvSpPr>
          <p:nvPr/>
        </p:nvSpPr>
        <p:spPr bwMode="auto">
          <a:xfrm>
            <a:off x="661988" y="1052513"/>
            <a:ext cx="9115425" cy="50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 smtClean="0"/>
              <a:t>SOP (Streaked Optical Pyrometer)</a:t>
            </a:r>
          </a:p>
          <a:p>
            <a:pPr marL="0" lvl="1" indent="0" eaLnBrk="1" hangingPunct="1">
              <a:buNone/>
              <a:defRPr/>
            </a:pPr>
            <a:endParaRPr lang="en-US" altLang="fr-FR" dirty="0">
              <a:sym typeface="Symbol" pitchFamily="18" charset="2"/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2922652" y="4608665"/>
            <a:ext cx="1598300" cy="708622"/>
          </a:xfrm>
          <a:custGeom>
            <a:avLst/>
            <a:gdLst>
              <a:gd name="connsiteX0" fmla="*/ 0 w 1645920"/>
              <a:gd name="connsiteY0" fmla="*/ 0 h 466616"/>
              <a:gd name="connsiteX1" fmla="*/ 312420 w 1645920"/>
              <a:gd name="connsiteY1" fmla="*/ 289560 h 466616"/>
              <a:gd name="connsiteX2" fmla="*/ 731520 w 1645920"/>
              <a:gd name="connsiteY2" fmla="*/ 464820 h 466616"/>
              <a:gd name="connsiteX3" fmla="*/ 1242060 w 1645920"/>
              <a:gd name="connsiteY3" fmla="*/ 381000 h 466616"/>
              <a:gd name="connsiteX4" fmla="*/ 1645920 w 1645920"/>
              <a:gd name="connsiteY4" fmla="*/ 388620 h 4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466616">
                <a:moveTo>
                  <a:pt x="0" y="0"/>
                </a:moveTo>
                <a:cubicBezTo>
                  <a:pt x="95250" y="106045"/>
                  <a:pt x="190500" y="212090"/>
                  <a:pt x="312420" y="289560"/>
                </a:cubicBezTo>
                <a:cubicBezTo>
                  <a:pt x="434340" y="367030"/>
                  <a:pt x="576580" y="449580"/>
                  <a:pt x="731520" y="464820"/>
                </a:cubicBezTo>
                <a:cubicBezTo>
                  <a:pt x="886460" y="480060"/>
                  <a:pt x="1089660" y="393700"/>
                  <a:pt x="1242060" y="381000"/>
                </a:cubicBezTo>
                <a:cubicBezTo>
                  <a:pt x="1394460" y="368300"/>
                  <a:pt x="1520190" y="378460"/>
                  <a:pt x="1645920" y="3886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33792" r="13333"/>
          <a:stretch/>
        </p:blipFill>
        <p:spPr>
          <a:xfrm>
            <a:off x="4496564" y="4745159"/>
            <a:ext cx="1752580" cy="1225937"/>
          </a:xfrm>
          <a:prstGeom prst="rect">
            <a:avLst/>
          </a:prstGeom>
        </p:spPr>
      </p:pic>
      <p:cxnSp>
        <p:nvCxnSpPr>
          <p:cNvPr id="45" name="Connecteur droit 44"/>
          <p:cNvCxnSpPr/>
          <p:nvPr/>
        </p:nvCxnSpPr>
        <p:spPr>
          <a:xfrm>
            <a:off x="1919525" y="3659884"/>
            <a:ext cx="441187" cy="559005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919525" y="3642825"/>
            <a:ext cx="585203" cy="432048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2377514" y="4227273"/>
            <a:ext cx="545138" cy="381392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2504728" y="4074873"/>
            <a:ext cx="441187" cy="559005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2" b="9558"/>
          <a:stretch/>
        </p:blipFill>
        <p:spPr>
          <a:xfrm>
            <a:off x="6249144" y="4867080"/>
            <a:ext cx="1194259" cy="889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70" y="5805264"/>
            <a:ext cx="893278" cy="755564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2846452" y="4700104"/>
            <a:ext cx="378356" cy="1234367"/>
          </a:xfrm>
          <a:custGeom>
            <a:avLst/>
            <a:gdLst>
              <a:gd name="connsiteX0" fmla="*/ 0 w 826366"/>
              <a:gd name="connsiteY0" fmla="*/ 0 h 1169502"/>
              <a:gd name="connsiteX1" fmla="*/ 342900 w 826366"/>
              <a:gd name="connsiteY1" fmla="*/ 365760 h 1169502"/>
              <a:gd name="connsiteX2" fmla="*/ 266700 w 826366"/>
              <a:gd name="connsiteY2" fmla="*/ 807720 h 1169502"/>
              <a:gd name="connsiteX3" fmla="*/ 777240 w 826366"/>
              <a:gd name="connsiteY3" fmla="*/ 1135380 h 1169502"/>
              <a:gd name="connsiteX4" fmla="*/ 777240 w 826366"/>
              <a:gd name="connsiteY4" fmla="*/ 1143000 h 116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66" h="1169502">
                <a:moveTo>
                  <a:pt x="0" y="0"/>
                </a:moveTo>
                <a:cubicBezTo>
                  <a:pt x="149225" y="115570"/>
                  <a:pt x="298450" y="231140"/>
                  <a:pt x="342900" y="365760"/>
                </a:cubicBezTo>
                <a:cubicBezTo>
                  <a:pt x="387350" y="500380"/>
                  <a:pt x="194310" y="679450"/>
                  <a:pt x="266700" y="807720"/>
                </a:cubicBezTo>
                <a:cubicBezTo>
                  <a:pt x="339090" y="935990"/>
                  <a:pt x="692150" y="1079500"/>
                  <a:pt x="777240" y="1135380"/>
                </a:cubicBezTo>
                <a:cubicBezTo>
                  <a:pt x="862330" y="1191260"/>
                  <a:pt x="819785" y="1167130"/>
                  <a:pt x="77724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e libre 9"/>
          <p:cNvSpPr/>
          <p:nvPr/>
        </p:nvSpPr>
        <p:spPr>
          <a:xfrm>
            <a:off x="1924432" y="3343745"/>
            <a:ext cx="922689" cy="1143000"/>
          </a:xfrm>
          <a:custGeom>
            <a:avLst/>
            <a:gdLst>
              <a:gd name="connsiteX0" fmla="*/ 739140 w 922689"/>
              <a:gd name="connsiteY0" fmla="*/ 1143000 h 1143000"/>
              <a:gd name="connsiteX1" fmla="*/ 693420 w 922689"/>
              <a:gd name="connsiteY1" fmla="*/ 960120 h 1143000"/>
              <a:gd name="connsiteX2" fmla="*/ 891540 w 922689"/>
              <a:gd name="connsiteY2" fmla="*/ 777240 h 1143000"/>
              <a:gd name="connsiteX3" fmla="*/ 883920 w 922689"/>
              <a:gd name="connsiteY3" fmla="*/ 114300 h 1143000"/>
              <a:gd name="connsiteX4" fmla="*/ 525780 w 922689"/>
              <a:gd name="connsiteY4" fmla="*/ 0 h 1143000"/>
              <a:gd name="connsiteX5" fmla="*/ 99060 w 922689"/>
              <a:gd name="connsiteY5" fmla="*/ 45720 h 1143000"/>
              <a:gd name="connsiteX6" fmla="*/ 0 w 922689"/>
              <a:gd name="connsiteY6" fmla="*/ 25146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689" h="1143000">
                <a:moveTo>
                  <a:pt x="739140" y="1143000"/>
                </a:moveTo>
                <a:cubicBezTo>
                  <a:pt x="703580" y="1082040"/>
                  <a:pt x="668020" y="1021080"/>
                  <a:pt x="693420" y="960120"/>
                </a:cubicBezTo>
                <a:cubicBezTo>
                  <a:pt x="718820" y="899160"/>
                  <a:pt x="859790" y="918210"/>
                  <a:pt x="891540" y="777240"/>
                </a:cubicBezTo>
                <a:cubicBezTo>
                  <a:pt x="923290" y="636270"/>
                  <a:pt x="944880" y="243840"/>
                  <a:pt x="883920" y="114300"/>
                </a:cubicBezTo>
                <a:cubicBezTo>
                  <a:pt x="822960" y="-15240"/>
                  <a:pt x="656590" y="11430"/>
                  <a:pt x="525780" y="0"/>
                </a:cubicBezTo>
                <a:cubicBezTo>
                  <a:pt x="394970" y="-11430"/>
                  <a:pt x="186690" y="3810"/>
                  <a:pt x="99060" y="45720"/>
                </a:cubicBezTo>
                <a:cubicBezTo>
                  <a:pt x="11430" y="87630"/>
                  <a:pt x="5715" y="169545"/>
                  <a:pt x="0" y="2514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sp>
        <p:nvSpPr>
          <p:cNvPr id="42" name="Espace réservé du contenu 11"/>
          <p:cNvSpPr>
            <a:spLocks/>
          </p:cNvSpPr>
          <p:nvPr/>
        </p:nvSpPr>
        <p:spPr bwMode="auto">
          <a:xfrm>
            <a:off x="3944888" y="1556792"/>
            <a:ext cx="529912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/>
            <a:r>
              <a:rPr lang="en-US" altLang="en-US" sz="1200" dirty="0" smtClean="0"/>
              <a:t>Advantages:</a:t>
            </a:r>
            <a:endParaRPr lang="en-US" altLang="en-US" sz="1200" dirty="0"/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Good time resolution (&lt; 1ns)</a:t>
            </a:r>
          </a:p>
          <a:p>
            <a:pPr lvl="3"/>
            <a:r>
              <a:rPr lang="fr-FR" altLang="en-US" sz="1200" dirty="0" smtClean="0">
                <a:latin typeface="Tahoma" pitchFamily="34" charset="0"/>
              </a:rPr>
              <a:t>Good </a:t>
            </a:r>
            <a:r>
              <a:rPr lang="fr-FR" altLang="en-US" sz="1200" dirty="0" err="1" smtClean="0">
                <a:latin typeface="Tahoma" pitchFamily="34" charset="0"/>
              </a:rPr>
              <a:t>precision</a:t>
            </a:r>
            <a:r>
              <a:rPr lang="fr-FR" altLang="en-US" sz="1200" dirty="0" smtClean="0">
                <a:latin typeface="Tahoma" pitchFamily="34" charset="0"/>
              </a:rPr>
              <a:t> if large spectral range and </a:t>
            </a:r>
            <a:r>
              <a:rPr lang="fr-FR" altLang="en-US" sz="1200" dirty="0" err="1" smtClean="0">
                <a:latin typeface="Tahoma" pitchFamily="34" charset="0"/>
              </a:rPr>
              <a:t>well</a:t>
            </a:r>
            <a:r>
              <a:rPr lang="fr-FR" altLang="en-US" sz="1200" dirty="0" smtClean="0">
                <a:latin typeface="Tahoma" pitchFamily="34" charset="0"/>
              </a:rPr>
              <a:t> </a:t>
            </a:r>
            <a:r>
              <a:rPr lang="fr-FR" altLang="en-US" sz="1200" dirty="0" err="1" smtClean="0">
                <a:latin typeface="Tahoma" pitchFamily="34" charset="0"/>
              </a:rPr>
              <a:t>calibrated</a:t>
            </a:r>
            <a:endParaRPr lang="fr-FR" altLang="en-US" sz="1200" dirty="0" smtClean="0">
              <a:latin typeface="Tahoma" pitchFamily="34" charset="0"/>
            </a:endParaRPr>
          </a:p>
          <a:p>
            <a:pPr lvl="3"/>
            <a:r>
              <a:rPr lang="fr-FR" altLang="en-US" sz="1200" dirty="0" smtClean="0"/>
              <a:t>On </a:t>
            </a:r>
            <a:r>
              <a:rPr lang="fr-FR" altLang="en-US" sz="1200" dirty="0" err="1" smtClean="0"/>
              <a:t>shelf</a:t>
            </a:r>
            <a:r>
              <a:rPr lang="fr-FR" altLang="en-US" sz="1200" dirty="0" smtClean="0"/>
              <a:t> </a:t>
            </a:r>
            <a:r>
              <a:rPr lang="fr-FR" altLang="en-US" sz="1200" dirty="0" err="1" smtClean="0"/>
              <a:t>except</a:t>
            </a:r>
            <a:r>
              <a:rPr lang="fr-FR" altLang="en-US" sz="1200" dirty="0" smtClean="0"/>
              <a:t> calibration source</a:t>
            </a:r>
            <a:endParaRPr lang="en-US" altLang="en-US" sz="1200" dirty="0"/>
          </a:p>
          <a:p>
            <a:pPr lvl="1"/>
            <a:r>
              <a:rPr lang="en-US" altLang="en-US" sz="1200" dirty="0" smtClean="0"/>
              <a:t>Drawbacks</a:t>
            </a:r>
            <a:r>
              <a:rPr lang="en-US" altLang="en-US" sz="1200" dirty="0"/>
              <a:t>:</a:t>
            </a:r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Difficult to perform online on multiple shots</a:t>
            </a:r>
            <a:endParaRPr lang="en-US" altLang="en-US" sz="1200" dirty="0">
              <a:latin typeface="Tahoma" pitchFamily="34" charset="0"/>
            </a:endParaRPr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Enough signal ?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025377" y="2140031"/>
            <a:ext cx="36004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0" y="1791823"/>
            <a:ext cx="355460" cy="35546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160912" y="591966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Andor</a:t>
            </a:r>
            <a:r>
              <a:rPr lang="en-US" sz="1200" dirty="0"/>
              <a:t> Shamrock </a:t>
            </a:r>
            <a:r>
              <a:rPr lang="en-US" sz="1200" dirty="0" smtClean="0"/>
              <a:t>303iB Czerny-Turner </a:t>
            </a:r>
            <a:r>
              <a:rPr lang="en-US" sz="1200" dirty="0"/>
              <a:t>Spectrograph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84548" y="58052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of known spectral radiance for </a:t>
            </a:r>
            <a:r>
              <a:rPr lang="en-US" sz="1200" dirty="0" smtClean="0"/>
              <a:t>calibration or shot on Quartz standard</a:t>
            </a:r>
            <a:endParaRPr lang="en-US" sz="1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321152" y="591966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Hamamatsu</a:t>
            </a:r>
          </a:p>
          <a:p>
            <a:r>
              <a:rPr lang="en-US" sz="1200" dirty="0" smtClean="0"/>
              <a:t> </a:t>
            </a:r>
            <a:r>
              <a:rPr lang="en-US" sz="1200" dirty="0"/>
              <a:t>C7700 </a:t>
            </a:r>
            <a:r>
              <a:rPr lang="en-US" sz="1200" dirty="0" smtClean="0"/>
              <a:t>streak</a:t>
            </a:r>
            <a:endParaRPr lang="en-US" sz="1200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10215"/>
              </p:ext>
            </p:extLst>
          </p:nvPr>
        </p:nvGraphicFramePr>
        <p:xfrm>
          <a:off x="4660399" y="3501008"/>
          <a:ext cx="4901113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668953"/>
                <a:gridCol w="597185"/>
                <a:gridCol w="667905"/>
                <a:gridCol w="668428"/>
                <a:gridCol w="742816"/>
                <a:gridCol w="667905"/>
                <a:gridCol w="887921"/>
              </a:tblGrid>
              <a:tr h="555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Lines/mm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Blaze (nm)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dispersion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(nm/mm)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Bandpass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(nm)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Resolution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(nm)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Peak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efficiency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(%)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Maximum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recommended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wavelength (nm)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21.70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600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0.88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73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6910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5000"/>
                      </a:schemeClr>
                    </a:solidFill>
                  </a:tcPr>
                </a:tc>
              </a:tr>
              <a:tr h="13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300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10.73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297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0.43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81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3455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1200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2.41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67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81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865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2400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1.04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73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430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Flèche courbée vers la gauche 19"/>
          <p:cNvSpPr/>
          <p:nvPr/>
        </p:nvSpPr>
        <p:spPr>
          <a:xfrm>
            <a:off x="9417496" y="2060849"/>
            <a:ext cx="359917" cy="1599036"/>
          </a:xfrm>
          <a:prstGeom prst="curvedLef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496564" y="4700104"/>
            <a:ext cx="1680572" cy="175149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4669160" y="4663713"/>
            <a:ext cx="1287760" cy="190389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1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10000" r="11014" b="8055"/>
          <a:stretch/>
        </p:blipFill>
        <p:spPr>
          <a:xfrm>
            <a:off x="56456" y="1511300"/>
            <a:ext cx="3692750" cy="414994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Temperature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measurement</a:t>
            </a:r>
            <a:r>
              <a:rPr lang="fr-FR" altLang="fr-FR" cap="none" dirty="0" smtClean="0"/>
              <a:t>: option 2</a:t>
            </a:r>
          </a:p>
        </p:txBody>
      </p:sp>
      <p:sp>
        <p:nvSpPr>
          <p:cNvPr id="10245" name="Espace réservé du contenu 11"/>
          <p:cNvSpPr>
            <a:spLocks/>
          </p:cNvSpPr>
          <p:nvPr/>
        </p:nvSpPr>
        <p:spPr bwMode="auto">
          <a:xfrm>
            <a:off x="661988" y="1052513"/>
            <a:ext cx="9115425" cy="50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 smtClean="0"/>
              <a:t>n colors Pyrometer</a:t>
            </a:r>
          </a:p>
          <a:p>
            <a:pPr marL="0" lvl="1" indent="0" eaLnBrk="1" hangingPunct="1">
              <a:buNone/>
              <a:defRPr/>
            </a:pPr>
            <a:endParaRPr lang="en-US" altLang="fr-FR" dirty="0">
              <a:sym typeface="Symbol" pitchFamily="18" charset="2"/>
            </a:endParaRPr>
          </a:p>
        </p:txBody>
      </p:sp>
      <p:sp>
        <p:nvSpPr>
          <p:cNvPr id="33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39846" y="4417969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 × (IF + detector)</a:t>
            </a:r>
            <a:endParaRPr lang="en-US" sz="1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5817096" y="55172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2.5 GHz digital oscilloscope</a:t>
            </a:r>
            <a:endParaRPr lang="en-US" sz="12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919525" y="3659884"/>
            <a:ext cx="441187" cy="559005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919525" y="3642825"/>
            <a:ext cx="585203" cy="432048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377514" y="4227273"/>
            <a:ext cx="545138" cy="381392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504728" y="4074873"/>
            <a:ext cx="441187" cy="559005"/>
          </a:xfrm>
          <a:prstGeom prst="line">
            <a:avLst/>
          </a:prstGeom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70" y="5805264"/>
            <a:ext cx="893278" cy="755564"/>
          </a:xfrm>
          <a:prstGeom prst="rect">
            <a:avLst/>
          </a:prstGeom>
        </p:spPr>
      </p:pic>
      <p:sp>
        <p:nvSpPr>
          <p:cNvPr id="31" name="Forme libre 30"/>
          <p:cNvSpPr/>
          <p:nvPr/>
        </p:nvSpPr>
        <p:spPr>
          <a:xfrm>
            <a:off x="2846452" y="4700104"/>
            <a:ext cx="378356" cy="1234367"/>
          </a:xfrm>
          <a:custGeom>
            <a:avLst/>
            <a:gdLst>
              <a:gd name="connsiteX0" fmla="*/ 0 w 826366"/>
              <a:gd name="connsiteY0" fmla="*/ 0 h 1169502"/>
              <a:gd name="connsiteX1" fmla="*/ 342900 w 826366"/>
              <a:gd name="connsiteY1" fmla="*/ 365760 h 1169502"/>
              <a:gd name="connsiteX2" fmla="*/ 266700 w 826366"/>
              <a:gd name="connsiteY2" fmla="*/ 807720 h 1169502"/>
              <a:gd name="connsiteX3" fmla="*/ 777240 w 826366"/>
              <a:gd name="connsiteY3" fmla="*/ 1135380 h 1169502"/>
              <a:gd name="connsiteX4" fmla="*/ 777240 w 826366"/>
              <a:gd name="connsiteY4" fmla="*/ 1143000 h 116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66" h="1169502">
                <a:moveTo>
                  <a:pt x="0" y="0"/>
                </a:moveTo>
                <a:cubicBezTo>
                  <a:pt x="149225" y="115570"/>
                  <a:pt x="298450" y="231140"/>
                  <a:pt x="342900" y="365760"/>
                </a:cubicBezTo>
                <a:cubicBezTo>
                  <a:pt x="387350" y="500380"/>
                  <a:pt x="194310" y="679450"/>
                  <a:pt x="266700" y="807720"/>
                </a:cubicBezTo>
                <a:cubicBezTo>
                  <a:pt x="339090" y="935990"/>
                  <a:pt x="692150" y="1079500"/>
                  <a:pt x="777240" y="1135380"/>
                </a:cubicBezTo>
                <a:cubicBezTo>
                  <a:pt x="862330" y="1191260"/>
                  <a:pt x="819785" y="1167130"/>
                  <a:pt x="77724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rme libre 31"/>
          <p:cNvSpPr/>
          <p:nvPr/>
        </p:nvSpPr>
        <p:spPr>
          <a:xfrm>
            <a:off x="1924432" y="3343745"/>
            <a:ext cx="922689" cy="1143000"/>
          </a:xfrm>
          <a:custGeom>
            <a:avLst/>
            <a:gdLst>
              <a:gd name="connsiteX0" fmla="*/ 739140 w 922689"/>
              <a:gd name="connsiteY0" fmla="*/ 1143000 h 1143000"/>
              <a:gd name="connsiteX1" fmla="*/ 693420 w 922689"/>
              <a:gd name="connsiteY1" fmla="*/ 960120 h 1143000"/>
              <a:gd name="connsiteX2" fmla="*/ 891540 w 922689"/>
              <a:gd name="connsiteY2" fmla="*/ 777240 h 1143000"/>
              <a:gd name="connsiteX3" fmla="*/ 883920 w 922689"/>
              <a:gd name="connsiteY3" fmla="*/ 114300 h 1143000"/>
              <a:gd name="connsiteX4" fmla="*/ 525780 w 922689"/>
              <a:gd name="connsiteY4" fmla="*/ 0 h 1143000"/>
              <a:gd name="connsiteX5" fmla="*/ 99060 w 922689"/>
              <a:gd name="connsiteY5" fmla="*/ 45720 h 1143000"/>
              <a:gd name="connsiteX6" fmla="*/ 0 w 922689"/>
              <a:gd name="connsiteY6" fmla="*/ 25146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689" h="1143000">
                <a:moveTo>
                  <a:pt x="739140" y="1143000"/>
                </a:moveTo>
                <a:cubicBezTo>
                  <a:pt x="703580" y="1082040"/>
                  <a:pt x="668020" y="1021080"/>
                  <a:pt x="693420" y="960120"/>
                </a:cubicBezTo>
                <a:cubicBezTo>
                  <a:pt x="718820" y="899160"/>
                  <a:pt x="859790" y="918210"/>
                  <a:pt x="891540" y="777240"/>
                </a:cubicBezTo>
                <a:cubicBezTo>
                  <a:pt x="923290" y="636270"/>
                  <a:pt x="944880" y="243840"/>
                  <a:pt x="883920" y="114300"/>
                </a:cubicBezTo>
                <a:cubicBezTo>
                  <a:pt x="822960" y="-15240"/>
                  <a:pt x="656590" y="11430"/>
                  <a:pt x="525780" y="0"/>
                </a:cubicBezTo>
                <a:cubicBezTo>
                  <a:pt x="394970" y="-11430"/>
                  <a:pt x="186690" y="3810"/>
                  <a:pt x="99060" y="45720"/>
                </a:cubicBezTo>
                <a:cubicBezTo>
                  <a:pt x="11430" y="87630"/>
                  <a:pt x="5715" y="169545"/>
                  <a:pt x="0" y="2514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025377" y="2140031"/>
            <a:ext cx="36004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0" y="1791823"/>
            <a:ext cx="355460" cy="35546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992560" y="59492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of known spectral radiance for calibration</a:t>
            </a:r>
            <a:endParaRPr lang="en-US" sz="1200" dirty="0"/>
          </a:p>
        </p:txBody>
      </p:sp>
      <p:sp>
        <p:nvSpPr>
          <p:cNvPr id="37" name="Forme libre 36"/>
          <p:cNvSpPr/>
          <p:nvPr/>
        </p:nvSpPr>
        <p:spPr>
          <a:xfrm>
            <a:off x="2928894" y="4604485"/>
            <a:ext cx="2034540" cy="266700"/>
          </a:xfrm>
          <a:custGeom>
            <a:avLst/>
            <a:gdLst>
              <a:gd name="connsiteX0" fmla="*/ 0 w 2034540"/>
              <a:gd name="connsiteY0" fmla="*/ 0 h 266700"/>
              <a:gd name="connsiteX1" fmla="*/ 563880 w 2034540"/>
              <a:gd name="connsiteY1" fmla="*/ 198120 h 266700"/>
              <a:gd name="connsiteX2" fmla="*/ 1318260 w 2034540"/>
              <a:gd name="connsiteY2" fmla="*/ 160020 h 266700"/>
              <a:gd name="connsiteX3" fmla="*/ 2034540 w 203454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540" h="266700">
                <a:moveTo>
                  <a:pt x="0" y="0"/>
                </a:moveTo>
                <a:cubicBezTo>
                  <a:pt x="172085" y="85725"/>
                  <a:pt x="344170" y="171450"/>
                  <a:pt x="563880" y="198120"/>
                </a:cubicBezTo>
                <a:cubicBezTo>
                  <a:pt x="783590" y="224790"/>
                  <a:pt x="1073150" y="148590"/>
                  <a:pt x="1318260" y="160020"/>
                </a:cubicBezTo>
                <a:cubicBezTo>
                  <a:pt x="1563370" y="171450"/>
                  <a:pt x="1798955" y="219075"/>
                  <a:pt x="2034540" y="2667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e libre 37"/>
          <p:cNvSpPr/>
          <p:nvPr/>
        </p:nvSpPr>
        <p:spPr>
          <a:xfrm>
            <a:off x="2906034" y="4596865"/>
            <a:ext cx="2080260" cy="678180"/>
          </a:xfrm>
          <a:custGeom>
            <a:avLst/>
            <a:gdLst>
              <a:gd name="connsiteX0" fmla="*/ 0 w 2080260"/>
              <a:gd name="connsiteY0" fmla="*/ 0 h 678180"/>
              <a:gd name="connsiteX1" fmla="*/ 266700 w 2080260"/>
              <a:gd name="connsiteY1" fmla="*/ 198120 h 678180"/>
              <a:gd name="connsiteX2" fmla="*/ 868680 w 2080260"/>
              <a:gd name="connsiteY2" fmla="*/ 556260 h 678180"/>
              <a:gd name="connsiteX3" fmla="*/ 1615440 w 2080260"/>
              <a:gd name="connsiteY3" fmla="*/ 487680 h 678180"/>
              <a:gd name="connsiteX4" fmla="*/ 2080260 w 2080260"/>
              <a:gd name="connsiteY4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260" h="678180">
                <a:moveTo>
                  <a:pt x="0" y="0"/>
                </a:moveTo>
                <a:cubicBezTo>
                  <a:pt x="60960" y="52705"/>
                  <a:pt x="121920" y="105410"/>
                  <a:pt x="266700" y="198120"/>
                </a:cubicBezTo>
                <a:cubicBezTo>
                  <a:pt x="411480" y="290830"/>
                  <a:pt x="643890" y="508000"/>
                  <a:pt x="868680" y="556260"/>
                </a:cubicBezTo>
                <a:cubicBezTo>
                  <a:pt x="1093470" y="604520"/>
                  <a:pt x="1413510" y="467360"/>
                  <a:pt x="1615440" y="487680"/>
                </a:cubicBezTo>
                <a:cubicBezTo>
                  <a:pt x="1817370" y="508000"/>
                  <a:pt x="1948815" y="593090"/>
                  <a:pt x="2080260" y="6781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onnecteur droit 38"/>
          <p:cNvCxnSpPr/>
          <p:nvPr/>
        </p:nvCxnSpPr>
        <p:spPr>
          <a:xfrm>
            <a:off x="4986294" y="4737835"/>
            <a:ext cx="0" cy="28153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86294" y="5134276"/>
            <a:ext cx="0" cy="28153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72" y="4632880"/>
            <a:ext cx="1194260" cy="95636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5056382" y="4738795"/>
            <a:ext cx="360040" cy="280578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056382" y="5143589"/>
            <a:ext cx="360040" cy="280578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necteur droit 49"/>
          <p:cNvCxnSpPr/>
          <p:nvPr/>
        </p:nvCxnSpPr>
        <p:spPr>
          <a:xfrm>
            <a:off x="5459252" y="4880044"/>
            <a:ext cx="533234" cy="43534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5462640" y="5274819"/>
            <a:ext cx="673862" cy="1393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contenu 11"/>
          <p:cNvSpPr>
            <a:spLocks/>
          </p:cNvSpPr>
          <p:nvPr/>
        </p:nvSpPr>
        <p:spPr bwMode="auto">
          <a:xfrm>
            <a:off x="3946164" y="1564780"/>
            <a:ext cx="5299123" cy="19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/>
            <a:r>
              <a:rPr lang="en-US" altLang="en-US" sz="1200" dirty="0" smtClean="0"/>
              <a:t>Advantages:</a:t>
            </a:r>
            <a:endParaRPr lang="en-US" altLang="en-US" sz="1200" dirty="0"/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“Easy” </a:t>
            </a:r>
            <a:r>
              <a:rPr lang="en-US" altLang="en-US" sz="1200" dirty="0">
                <a:latin typeface="Tahoma" pitchFamily="34" charset="0"/>
              </a:rPr>
              <a:t>to perform online on multiple shots</a:t>
            </a:r>
          </a:p>
          <a:p>
            <a:pPr lvl="1"/>
            <a:r>
              <a:rPr lang="en-US" altLang="en-US" sz="1200" dirty="0" smtClean="0"/>
              <a:t>Drawbacks</a:t>
            </a:r>
            <a:r>
              <a:rPr lang="en-US" altLang="en-US" sz="1200" dirty="0"/>
              <a:t>:</a:t>
            </a:r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Limited </a:t>
            </a:r>
            <a:r>
              <a:rPr lang="en-US" altLang="en-US" sz="1200" dirty="0">
                <a:latin typeface="Tahoma" pitchFamily="34" charset="0"/>
              </a:rPr>
              <a:t>time resolution </a:t>
            </a:r>
            <a:r>
              <a:rPr lang="en-US" altLang="en-US" sz="1200" dirty="0" smtClean="0">
                <a:latin typeface="Tahoma" pitchFamily="34" charset="0"/>
              </a:rPr>
              <a:t>(~ 1 ns)</a:t>
            </a:r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Limited precision</a:t>
            </a:r>
            <a:endParaRPr lang="en-US" altLang="en-US" sz="1200" dirty="0"/>
          </a:p>
          <a:p>
            <a:pPr lvl="3"/>
            <a:r>
              <a:rPr lang="en-US" altLang="en-US" sz="1200" dirty="0" smtClean="0">
                <a:latin typeface="Tahoma" pitchFamily="34" charset="0"/>
              </a:rPr>
              <a:t>Enough signal ?</a:t>
            </a:r>
          </a:p>
          <a:p>
            <a:pPr lvl="3"/>
            <a:r>
              <a:rPr lang="fr-FR" altLang="en-US" sz="1200" dirty="0" err="1" smtClean="0">
                <a:latin typeface="Tahoma" pitchFamily="34" charset="0"/>
              </a:rPr>
              <a:t>Almost</a:t>
            </a:r>
            <a:r>
              <a:rPr lang="fr-FR" altLang="en-US" sz="1200" dirty="0" smtClean="0">
                <a:latin typeface="Tahoma" pitchFamily="34" charset="0"/>
              </a:rPr>
              <a:t> </a:t>
            </a:r>
            <a:r>
              <a:rPr lang="fr-FR" altLang="en-US" sz="1200" dirty="0" err="1" smtClean="0">
                <a:latin typeface="Tahoma" pitchFamily="34" charset="0"/>
              </a:rPr>
              <a:t>nothing</a:t>
            </a:r>
            <a:r>
              <a:rPr lang="fr-FR" altLang="en-US" sz="1200" dirty="0" smtClean="0">
                <a:latin typeface="Tahoma" pitchFamily="34" charset="0"/>
              </a:rPr>
              <a:t> on </a:t>
            </a:r>
            <a:r>
              <a:rPr lang="fr-FR" altLang="en-US" sz="1200" dirty="0" err="1" smtClean="0">
                <a:latin typeface="Tahoma" pitchFamily="34" charset="0"/>
              </a:rPr>
              <a:t>shelf</a:t>
            </a:r>
            <a:endParaRPr lang="en-US" altLang="en-US" sz="1200" dirty="0" smtClean="0">
              <a:latin typeface="Tahoma" pitchFamily="34" charset="0"/>
            </a:endParaRPr>
          </a:p>
        </p:txBody>
      </p:sp>
      <p:sp>
        <p:nvSpPr>
          <p:cNvPr id="5" name="Flèche courbée vers le haut 4"/>
          <p:cNvSpPr/>
          <p:nvPr/>
        </p:nvSpPr>
        <p:spPr>
          <a:xfrm>
            <a:off x="5169024" y="5589240"/>
            <a:ext cx="3456384" cy="716310"/>
          </a:xfrm>
          <a:prstGeom prst="curved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76" y="2924944"/>
            <a:ext cx="870132" cy="870132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4070"/>
          <a:stretch/>
        </p:blipFill>
        <p:spPr>
          <a:xfrm>
            <a:off x="7847932" y="3660868"/>
            <a:ext cx="705468" cy="488212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8553400" y="3193231"/>
            <a:ext cx="63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PMT</a:t>
            </a:r>
            <a:endParaRPr lang="en-US" sz="1400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18" y="4867478"/>
            <a:ext cx="365366" cy="5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8561925" y="3717032"/>
            <a:ext cx="63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BPT</a:t>
            </a:r>
            <a:endParaRPr lang="en-US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8553400" y="4293096"/>
            <a:ext cx="63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APD</a:t>
            </a:r>
            <a:endParaRPr lang="en-US" sz="1400" dirty="0"/>
          </a:p>
        </p:txBody>
      </p:sp>
      <p:sp>
        <p:nvSpPr>
          <p:cNvPr id="62" name="ZoneTexte 61"/>
          <p:cNvSpPr txBox="1"/>
          <p:nvPr/>
        </p:nvSpPr>
        <p:spPr>
          <a:xfrm>
            <a:off x="8553400" y="4941168"/>
            <a:ext cx="63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PPD</a:t>
            </a:r>
            <a:endParaRPr lang="en-US" sz="1400" dirty="0"/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73" y="4192633"/>
            <a:ext cx="676527" cy="676527"/>
          </a:xfrm>
          <a:prstGeom prst="rect">
            <a:avLst/>
          </a:prstGeom>
        </p:spPr>
      </p:pic>
      <p:sp>
        <p:nvSpPr>
          <p:cNvPr id="64" name="ZoneTexte 63"/>
          <p:cNvSpPr txBox="1"/>
          <p:nvPr/>
        </p:nvSpPr>
        <p:spPr>
          <a:xfrm>
            <a:off x="4520952" y="356430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Which detector ?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How </a:t>
            </a:r>
            <a:r>
              <a:rPr lang="fr-FR" sz="1600" dirty="0" err="1" smtClean="0">
                <a:solidFill>
                  <a:srgbClr val="FF0000"/>
                </a:solidFill>
              </a:rPr>
              <a:t>many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channels</a:t>
            </a:r>
            <a:r>
              <a:rPr lang="fr-FR" sz="1600" dirty="0" smtClean="0">
                <a:solidFill>
                  <a:srgbClr val="FF0000"/>
                </a:solidFill>
              </a:rPr>
              <a:t> 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cap="none" dirty="0" smtClean="0"/>
              <a:t>OULTINE</a:t>
            </a:r>
          </a:p>
        </p:txBody>
      </p:sp>
      <p:sp>
        <p:nvSpPr>
          <p:cNvPr id="103427" name="Espace réservé du numéro de diapositive 8"/>
          <p:cNvSpPr txBox="1">
            <a:spLocks noGrp="1"/>
          </p:cNvSpPr>
          <p:nvPr/>
        </p:nvSpPr>
        <p:spPr bwMode="auto">
          <a:xfrm>
            <a:off x="8693150" y="6303963"/>
            <a:ext cx="1212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z="1000">
                <a:solidFill>
                  <a:srgbClr val="666666"/>
                </a:solidFill>
              </a:rPr>
              <a:t>|  PAGE </a:t>
            </a:r>
            <a:fld id="{88BF4766-228E-43F5-ABDD-E569BBF75B46}" type="slidenum">
              <a:rPr lang="fr-FR" altLang="en-US" sz="1000">
                <a:solidFill>
                  <a:srgbClr val="666666"/>
                </a:solidFill>
              </a:rPr>
              <a:pPr/>
              <a:t>2</a:t>
            </a:fld>
            <a:endParaRPr lang="fr-FR" altLang="en-US" sz="1000">
              <a:solidFill>
                <a:srgbClr val="66666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2339975" y="-674688"/>
            <a:ext cx="2339975" cy="10302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Pour insérer une image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Menu « Insertion  / Image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latin typeface="+mn-lt"/>
              </a:rPr>
              <a:t>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Cliquer sur l’icône de la zone image </a:t>
            </a:r>
          </a:p>
        </p:txBody>
      </p:sp>
      <p:sp>
        <p:nvSpPr>
          <p:cNvPr id="103543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sp>
        <p:nvSpPr>
          <p:cNvPr id="16" name="Espace réservé du contenu 11"/>
          <p:cNvSpPr>
            <a:spLocks/>
          </p:cNvSpPr>
          <p:nvPr/>
        </p:nvSpPr>
        <p:spPr bwMode="auto">
          <a:xfrm>
            <a:off x="661988" y="1052513"/>
            <a:ext cx="56594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fr-FR" altLang="en-US" dirty="0" smtClean="0"/>
              <a:t>GCLT Laser </a:t>
            </a:r>
            <a:r>
              <a:rPr lang="fr-FR" altLang="en-US" dirty="0" err="1" smtClean="0"/>
              <a:t>status</a:t>
            </a:r>
            <a:endParaRPr lang="fr-FR" altLang="en-US" dirty="0"/>
          </a:p>
          <a:p>
            <a:pPr lvl="1"/>
            <a:r>
              <a:rPr lang="en-US" altLang="en-US" dirty="0" smtClean="0"/>
              <a:t>GCLT characteristics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Feedback from 2014 shock experiment on ID24</a:t>
            </a:r>
          </a:p>
          <a:p>
            <a:pPr lvl="1"/>
            <a:endParaRPr lang="fr-FR" altLang="en-US" dirty="0"/>
          </a:p>
          <a:p>
            <a:pPr lvl="1"/>
            <a:r>
              <a:rPr lang="fr-FR" altLang="en-US" dirty="0" err="1" smtClean="0"/>
              <a:t>Current</a:t>
            </a:r>
            <a:r>
              <a:rPr lang="fr-FR" altLang="en-US" dirty="0" smtClean="0"/>
              <a:t> configuration</a:t>
            </a:r>
          </a:p>
          <a:p>
            <a:pPr lvl="1"/>
            <a:endParaRPr lang="fr-FR" altLang="en-US" dirty="0"/>
          </a:p>
          <a:p>
            <a:pPr lvl="1"/>
            <a:r>
              <a:rPr lang="fr-FR" altLang="en-US" dirty="0" err="1" smtClean="0"/>
              <a:t>Expected</a:t>
            </a:r>
            <a:r>
              <a:rPr lang="fr-FR" altLang="en-US" dirty="0" smtClean="0"/>
              <a:t> configuration </a:t>
            </a:r>
            <a:endParaRPr lang="en-US" altLang="en-US" dirty="0"/>
          </a:p>
          <a:p>
            <a:pPr lvl="3"/>
            <a:endParaRPr lang="en-US" altLang="en-US" dirty="0">
              <a:latin typeface="Tahoma" pitchFamily="34" charset="0"/>
              <a:sym typeface="Symbol" pitchFamily="18" charset="2"/>
            </a:endParaRPr>
          </a:p>
          <a:p>
            <a:pPr lvl="3"/>
            <a:endParaRPr lang="en-US" altLang="en-US" dirty="0">
              <a:latin typeface="Tahoma" pitchFamily="34" charset="0"/>
              <a:sym typeface="Symbol" pitchFamily="18" charset="2"/>
            </a:endParaRPr>
          </a:p>
        </p:txBody>
      </p:sp>
      <p:sp>
        <p:nvSpPr>
          <p:cNvPr id="17" name="Espace réservé du contenu 11"/>
          <p:cNvSpPr>
            <a:spLocks/>
          </p:cNvSpPr>
          <p:nvPr/>
        </p:nvSpPr>
        <p:spPr bwMode="auto">
          <a:xfrm>
            <a:off x="661715" y="3932833"/>
            <a:ext cx="5659437" cy="194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Diagnostics status</a:t>
            </a:r>
            <a:endParaRPr lang="fr-FR" altLang="en-US" dirty="0"/>
          </a:p>
          <a:p>
            <a:pPr lvl="1"/>
            <a:r>
              <a:rPr lang="en-US" altLang="en-US" dirty="0" smtClean="0"/>
              <a:t>What we have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What we would like to do</a:t>
            </a:r>
          </a:p>
          <a:p>
            <a:pPr lvl="1"/>
            <a:endParaRPr lang="fr-FR" altLang="en-US" dirty="0"/>
          </a:p>
          <a:p>
            <a:pPr lvl="1"/>
            <a:r>
              <a:rPr lang="fr-FR" altLang="en-US" dirty="0" smtClean="0"/>
              <a:t>Possible </a:t>
            </a:r>
            <a:r>
              <a:rPr lang="fr-FR" altLang="en-US" dirty="0" err="1" smtClean="0"/>
              <a:t>experimental</a:t>
            </a:r>
            <a:r>
              <a:rPr lang="fr-FR" altLang="en-US" dirty="0" smtClean="0"/>
              <a:t> configurations</a:t>
            </a:r>
            <a:endParaRPr lang="en-US" altLang="en-US" dirty="0"/>
          </a:p>
          <a:p>
            <a:pPr marL="771525" lvl="3" indent="0">
              <a:buNone/>
            </a:pPr>
            <a:endParaRPr lang="en-US" altLang="en-US" dirty="0">
              <a:latin typeface="Tahoma" pitchFamily="34" charset="0"/>
              <a:sym typeface="Symbol" pitchFamily="18" charset="2"/>
            </a:endParaRPr>
          </a:p>
          <a:p>
            <a:pPr lvl="3"/>
            <a:endParaRPr lang="en-US" altLang="en-US" dirty="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15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What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kind</a:t>
            </a:r>
            <a:r>
              <a:rPr lang="fr-FR" altLang="fr-FR" cap="none" dirty="0" smtClean="0"/>
              <a:t> of detector do </a:t>
            </a:r>
            <a:r>
              <a:rPr lang="fr-FR" altLang="fr-FR" cap="none" dirty="0" err="1" smtClean="0"/>
              <a:t>we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need</a:t>
            </a:r>
            <a:r>
              <a:rPr lang="fr-FR" altLang="fr-FR" cap="none" dirty="0" smtClean="0"/>
              <a:t> ?</a:t>
            </a:r>
          </a:p>
        </p:txBody>
      </p:sp>
      <p:sp>
        <p:nvSpPr>
          <p:cNvPr id="33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858964"/>
              </p:ext>
            </p:extLst>
          </p:nvPr>
        </p:nvGraphicFramePr>
        <p:xfrm>
          <a:off x="171249" y="1791481"/>
          <a:ext cx="2434710" cy="39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Équation" r:id="rId3" imgW="1485720" imgH="241200" progId="Equation.3">
                  <p:embed/>
                </p:oleObj>
              </mc:Choice>
              <mc:Fallback>
                <p:oleObj name="Équation" r:id="rId3" imgW="1485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249" y="1791481"/>
                        <a:ext cx="2434710" cy="39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28464" y="146678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WIEN </a:t>
            </a:r>
            <a:r>
              <a:rPr lang="en-US" sz="1400" dirty="0" smtClean="0"/>
              <a:t>DISPLACEMENT LAW</a:t>
            </a:r>
            <a:endParaRPr lang="en-US" sz="1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111696" y="2834352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5000 K </a:t>
            </a:r>
            <a:r>
              <a:rPr lang="en-US" sz="1400" dirty="0" smtClean="0">
                <a:sym typeface="Symbol"/>
              </a:rPr>
              <a:t> 579,6 nm</a:t>
            </a:r>
          </a:p>
          <a:p>
            <a:r>
              <a:rPr lang="en-US" sz="1400" dirty="0" smtClean="0"/>
              <a:t>10000 </a:t>
            </a:r>
            <a:r>
              <a:rPr lang="en-US" sz="1400" dirty="0"/>
              <a:t>K </a:t>
            </a:r>
            <a:r>
              <a:rPr lang="en-US" sz="1400" dirty="0">
                <a:sym typeface="Symbol"/>
              </a:rPr>
              <a:t> </a:t>
            </a:r>
            <a:r>
              <a:rPr lang="en-US" sz="1400" dirty="0" smtClean="0">
                <a:sym typeface="Symbol"/>
              </a:rPr>
              <a:t>289,8 </a:t>
            </a:r>
            <a:r>
              <a:rPr lang="en-US" sz="1400" dirty="0">
                <a:sym typeface="Symbol"/>
              </a:rPr>
              <a:t>nm</a:t>
            </a:r>
          </a:p>
          <a:p>
            <a:r>
              <a:rPr lang="en-US" sz="1400" dirty="0" smtClean="0"/>
              <a:t>20000 </a:t>
            </a:r>
            <a:r>
              <a:rPr lang="en-US" sz="1400" dirty="0"/>
              <a:t>K </a:t>
            </a:r>
            <a:r>
              <a:rPr lang="en-US" sz="1400" dirty="0">
                <a:sym typeface="Symbol"/>
              </a:rPr>
              <a:t> </a:t>
            </a:r>
            <a:r>
              <a:rPr lang="en-US" sz="1400" dirty="0" smtClean="0">
                <a:sym typeface="Symbol"/>
              </a:rPr>
              <a:t>144,9 nm</a:t>
            </a:r>
            <a:endParaRPr lang="en-US" sz="1400" dirty="0">
              <a:sym typeface="Symbol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1237438" y="2230505"/>
            <a:ext cx="268796" cy="36004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èche vers le bas 69"/>
          <p:cNvSpPr/>
          <p:nvPr/>
        </p:nvSpPr>
        <p:spPr>
          <a:xfrm>
            <a:off x="1237438" y="3843045"/>
            <a:ext cx="268796" cy="36004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ZoneTexte 70"/>
          <p:cNvSpPr txBox="1"/>
          <p:nvPr/>
        </p:nvSpPr>
        <p:spPr>
          <a:xfrm>
            <a:off x="56456" y="4275093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need fast detectors (</a:t>
            </a:r>
            <a:r>
              <a:rPr lang="en-US" sz="1400" dirty="0" smtClean="0">
                <a:sym typeface="Symbol"/>
              </a:rPr>
              <a:t>1 ns) with a large active area and a VIS-UV spectral range</a:t>
            </a:r>
            <a:endParaRPr lang="en-US" sz="1400" dirty="0"/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77989"/>
              </p:ext>
            </p:extLst>
          </p:nvPr>
        </p:nvGraphicFramePr>
        <p:xfrm>
          <a:off x="3152800" y="1608544"/>
          <a:ext cx="6665595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900430"/>
                <a:gridCol w="900430"/>
                <a:gridCol w="733425"/>
                <a:gridCol w="796290"/>
                <a:gridCol w="900430"/>
                <a:gridCol w="900430"/>
                <a:gridCol w="810260"/>
                <a:gridCol w="7239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Type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Model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Material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Rise time (ps)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Spectral range (nm)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Quantum efficiency @ peak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Sensitive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Area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(Dia. μm /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mm</a:t>
                      </a:r>
                      <a:r>
                        <a:rPr lang="en-US" sz="1000" b="1" baseline="300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Dark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Current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(nA)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PMT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Hamamatsu H3695-10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C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160-650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10000 / 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2-50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Thorlabs PMTSS2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Multi-alkali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185-900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~35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3.7*13 mm/ 48.1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2-10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BPT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Hamamatsu R12290U-52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Sb-Cs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185-650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20000 / 314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Large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Hamamatsu R1328U-52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Sb-Cs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185-650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10000 / 78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Large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APD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Hamamatsu C5658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-1000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500 / 0.196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16 nW rms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Thorlabs APD210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C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  <a:endParaRPr lang="en-US" sz="11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-1000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500 / 0.196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Alphalas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UPD-200-UP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&lt;175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170-1100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400 / 0.126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Alphalas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UPD-300-UP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&lt;300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170-1100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600 / 0.283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Alphalas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UPD-500-UP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C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170-1100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800 / 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Thorlabs Det10A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200-1100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1000 / 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0.3-2.5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Newport 818-BB-21A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Pin Si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C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&lt;500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300</a:t>
                      </a: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-1100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400 / 0.126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" name="Flèche vers le bas 76"/>
          <p:cNvSpPr/>
          <p:nvPr/>
        </p:nvSpPr>
        <p:spPr>
          <a:xfrm rot="1581939">
            <a:off x="2450272" y="2779251"/>
            <a:ext cx="356226" cy="959531"/>
          </a:xfrm>
          <a:prstGeom prst="downArrow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ZoneTexte 77"/>
          <p:cNvSpPr txBox="1"/>
          <p:nvPr/>
        </p:nvSpPr>
        <p:spPr>
          <a:xfrm>
            <a:off x="2648744" y="257593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VIS</a:t>
            </a:r>
            <a:endParaRPr lang="en-US" sz="1200" dirty="0"/>
          </a:p>
        </p:txBody>
      </p:sp>
      <p:sp>
        <p:nvSpPr>
          <p:cNvPr id="79" name="ZoneTexte 78"/>
          <p:cNvSpPr txBox="1"/>
          <p:nvPr/>
        </p:nvSpPr>
        <p:spPr>
          <a:xfrm>
            <a:off x="2144688" y="364502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09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What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kind</a:t>
            </a:r>
            <a:r>
              <a:rPr lang="fr-FR" altLang="fr-FR" cap="none" dirty="0" smtClean="0"/>
              <a:t> of calibration source do </a:t>
            </a:r>
            <a:r>
              <a:rPr lang="fr-FR" altLang="fr-FR" cap="none" dirty="0" err="1" smtClean="0"/>
              <a:t>we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need</a:t>
            </a:r>
            <a:r>
              <a:rPr lang="fr-FR" altLang="fr-FR" cap="none" dirty="0" smtClean="0"/>
              <a:t> ?</a:t>
            </a:r>
          </a:p>
        </p:txBody>
      </p:sp>
      <p:sp>
        <p:nvSpPr>
          <p:cNvPr id="33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635890"/>
              </p:ext>
            </p:extLst>
          </p:nvPr>
        </p:nvGraphicFramePr>
        <p:xfrm>
          <a:off x="171249" y="1791481"/>
          <a:ext cx="2434710" cy="39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Équation" r:id="rId3" imgW="1485720" imgH="241200" progId="Equation.3">
                  <p:embed/>
                </p:oleObj>
              </mc:Choice>
              <mc:Fallback>
                <p:oleObj name="Équation" r:id="rId3" imgW="1485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249" y="1791481"/>
                        <a:ext cx="2434710" cy="39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28464" y="146678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WIEN </a:t>
            </a:r>
            <a:r>
              <a:rPr lang="en-US" sz="1400" dirty="0" smtClean="0"/>
              <a:t>DISPLACEMENT LAW</a:t>
            </a:r>
            <a:endParaRPr lang="en-US" sz="1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111696" y="2834352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5000 K </a:t>
            </a:r>
            <a:r>
              <a:rPr lang="en-US" sz="1400" dirty="0" smtClean="0">
                <a:sym typeface="Symbol"/>
              </a:rPr>
              <a:t> 579,6 nm</a:t>
            </a:r>
          </a:p>
          <a:p>
            <a:r>
              <a:rPr lang="en-US" sz="1400" dirty="0" smtClean="0"/>
              <a:t>10000 </a:t>
            </a:r>
            <a:r>
              <a:rPr lang="en-US" sz="1400" dirty="0"/>
              <a:t>K </a:t>
            </a:r>
            <a:r>
              <a:rPr lang="en-US" sz="1400" dirty="0">
                <a:sym typeface="Symbol"/>
              </a:rPr>
              <a:t> </a:t>
            </a:r>
            <a:r>
              <a:rPr lang="en-US" sz="1400" dirty="0" smtClean="0">
                <a:sym typeface="Symbol"/>
              </a:rPr>
              <a:t>289,8 </a:t>
            </a:r>
            <a:r>
              <a:rPr lang="en-US" sz="1400" dirty="0">
                <a:sym typeface="Symbol"/>
              </a:rPr>
              <a:t>nm</a:t>
            </a:r>
          </a:p>
          <a:p>
            <a:r>
              <a:rPr lang="en-US" sz="1400" dirty="0" smtClean="0"/>
              <a:t>20000 </a:t>
            </a:r>
            <a:r>
              <a:rPr lang="en-US" sz="1400" dirty="0"/>
              <a:t>K </a:t>
            </a:r>
            <a:r>
              <a:rPr lang="en-US" sz="1400" dirty="0">
                <a:sym typeface="Symbol"/>
              </a:rPr>
              <a:t> </a:t>
            </a:r>
            <a:r>
              <a:rPr lang="en-US" sz="1400" dirty="0" smtClean="0">
                <a:sym typeface="Symbol"/>
              </a:rPr>
              <a:t>144,9 nm</a:t>
            </a:r>
            <a:endParaRPr lang="en-US" sz="1400" dirty="0">
              <a:sym typeface="Symbol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1237438" y="2230505"/>
            <a:ext cx="268796" cy="36004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èche vers le bas 69"/>
          <p:cNvSpPr/>
          <p:nvPr/>
        </p:nvSpPr>
        <p:spPr>
          <a:xfrm>
            <a:off x="1237438" y="3843045"/>
            <a:ext cx="268796" cy="36004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ZoneTexte 70"/>
          <p:cNvSpPr txBox="1"/>
          <p:nvPr/>
        </p:nvSpPr>
        <p:spPr>
          <a:xfrm>
            <a:off x="56456" y="427509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need a source covering the</a:t>
            </a:r>
            <a:r>
              <a:rPr lang="en-US" sz="1400" dirty="0" smtClean="0">
                <a:sym typeface="Symbol"/>
              </a:rPr>
              <a:t> VIS-UV spectral range</a:t>
            </a:r>
            <a:endParaRPr lang="en-US" sz="1400" dirty="0"/>
          </a:p>
        </p:txBody>
      </p:sp>
      <p:sp>
        <p:nvSpPr>
          <p:cNvPr id="77" name="Flèche vers le bas 76"/>
          <p:cNvSpPr/>
          <p:nvPr/>
        </p:nvSpPr>
        <p:spPr>
          <a:xfrm rot="1581939">
            <a:off x="2450272" y="2779251"/>
            <a:ext cx="356226" cy="959531"/>
          </a:xfrm>
          <a:prstGeom prst="downArrow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ZoneTexte 77"/>
          <p:cNvSpPr txBox="1"/>
          <p:nvPr/>
        </p:nvSpPr>
        <p:spPr>
          <a:xfrm>
            <a:off x="2648744" y="257593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VIS</a:t>
            </a:r>
            <a:endParaRPr lang="en-US" sz="1200" dirty="0"/>
          </a:p>
        </p:txBody>
      </p:sp>
      <p:sp>
        <p:nvSpPr>
          <p:cNvPr id="79" name="ZoneTexte 78"/>
          <p:cNvSpPr txBox="1"/>
          <p:nvPr/>
        </p:nvSpPr>
        <p:spPr>
          <a:xfrm>
            <a:off x="2144688" y="364502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UV</a:t>
            </a:r>
            <a:endParaRPr lang="en-US" sz="1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6558"/>
              </p:ext>
            </p:extLst>
          </p:nvPr>
        </p:nvGraphicFramePr>
        <p:xfrm>
          <a:off x="3944888" y="1556792"/>
          <a:ext cx="5311140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990600"/>
                <a:gridCol w="810260"/>
                <a:gridCol w="796290"/>
                <a:gridCol w="900430"/>
                <a:gridCol w="810260"/>
                <a:gridCol w="10033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Model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Material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Spectral range (nm)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Output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Ocean Optics       DH-2000-CAL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Deuterium &amp; Tungsten Halogen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220-1050 (2400)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25 W (D)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20 W (W)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Absolute irradiance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SMA 905 fiber or CC3 cosine corrector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Ocean Optics DH-3plus-CAL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Deuterium &amp; Tungsten Halogen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210-1050 (2400)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25 W (D)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 W (W)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Times New Roman"/>
                        </a:rPr>
                        <a:t>Absolute irradiance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SMA 905 fiber or CC3 or 6.35 mm barrel for cosine corrector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241032" y="358323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Both NIST traceable with SMA fiber output</a:t>
            </a:r>
            <a:endParaRPr lang="en-US" sz="1400" dirty="0"/>
          </a:p>
        </p:txBody>
      </p:sp>
      <p:sp>
        <p:nvSpPr>
          <p:cNvPr id="21" name="Flèche vers le bas 20"/>
          <p:cNvSpPr/>
          <p:nvPr/>
        </p:nvSpPr>
        <p:spPr>
          <a:xfrm>
            <a:off x="6438782" y="4291276"/>
            <a:ext cx="268796" cy="36004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4864583" y="4941168"/>
            <a:ext cx="341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400 </a:t>
            </a:r>
            <a:r>
              <a:rPr lang="en-US" sz="1400" dirty="0" smtClean="0">
                <a:sym typeface="Symbol"/>
              </a:rPr>
              <a:t>m core multimode fiber to mimic the sample during calibration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52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16D0BF-2BB5-4859-85D3-F7D9A474B70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smtClean="0"/>
              <a:t>Diagnostics </a:t>
            </a:r>
            <a:r>
              <a:rPr lang="fr-FR" altLang="fr-FR" cap="none" dirty="0" err="1" smtClean="0"/>
              <a:t>status</a:t>
            </a:r>
            <a:r>
              <a:rPr lang="fr-FR" altLang="fr-FR" cap="none" dirty="0" smtClean="0"/>
              <a:t> conclusion</a:t>
            </a:r>
          </a:p>
        </p:txBody>
      </p:sp>
      <p:sp>
        <p:nvSpPr>
          <p:cNvPr id="10245" name="Espace réservé du contenu 11"/>
          <p:cNvSpPr>
            <a:spLocks/>
          </p:cNvSpPr>
          <p:nvPr/>
        </p:nvSpPr>
        <p:spPr bwMode="auto">
          <a:xfrm>
            <a:off x="661988" y="1052513"/>
            <a:ext cx="9115425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 smtClean="0"/>
              <a:t>Still many </a:t>
            </a:r>
            <a:r>
              <a:rPr lang="en-US" altLang="fr-FR" dirty="0"/>
              <a:t>t</a:t>
            </a:r>
            <a:r>
              <a:rPr lang="en-US" altLang="fr-FR" dirty="0" smtClean="0"/>
              <a:t>hings to decide …</a:t>
            </a:r>
          </a:p>
          <a:p>
            <a:pPr marL="0" lvl="1" indent="0" eaLnBrk="1" hangingPunct="1">
              <a:buNone/>
              <a:defRPr/>
            </a:pPr>
            <a:endParaRPr lang="en-US" altLang="fr-FR" dirty="0" smtClean="0"/>
          </a:p>
          <a:p>
            <a:pPr lvl="1" eaLnBrk="1" hangingPunct="1">
              <a:defRPr/>
            </a:pPr>
            <a:r>
              <a:rPr lang="en-US" altLang="fr-FR" dirty="0" smtClean="0"/>
              <a:t>The point VISAR is fully operational but:</a:t>
            </a:r>
            <a:r>
              <a:rPr lang="en-US" altLang="fr-FR" baseline="30000" dirty="0" smtClean="0"/>
              <a:t> 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Do we use PM only or </a:t>
            </a:r>
            <a:r>
              <a:rPr lang="en-US" altLang="fr-FR" dirty="0" err="1" smtClean="0">
                <a:sym typeface="Symbol" pitchFamily="18" charset="2"/>
              </a:rPr>
              <a:t>PM+streak</a:t>
            </a:r>
            <a:r>
              <a:rPr lang="en-US" altLang="fr-FR" dirty="0" smtClean="0">
                <a:sym typeface="Symbol" pitchFamily="18" charset="2"/>
              </a:rPr>
              <a:t> ? </a:t>
            </a: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Do we use our VERDI or a pulsed laser ?</a:t>
            </a:r>
          </a:p>
          <a:p>
            <a:pPr lvl="3" eaLnBrk="1" hangingPunct="1">
              <a:defRPr/>
            </a:pPr>
            <a:r>
              <a:rPr lang="fr-FR" altLang="fr-FR" dirty="0" err="1" smtClean="0">
                <a:sym typeface="Symbol" pitchFamily="18" charset="2"/>
              </a:rPr>
              <a:t>Strongly</a:t>
            </a:r>
            <a:r>
              <a:rPr lang="fr-FR" altLang="fr-FR" dirty="0" smtClean="0">
                <a:sym typeface="Symbol" pitchFamily="18" charset="2"/>
              </a:rPr>
              <a:t>  </a:t>
            </a:r>
            <a:r>
              <a:rPr lang="fr-FR" altLang="fr-FR" dirty="0" err="1" smtClean="0">
                <a:sym typeface="Symbol" pitchFamily="18" charset="2"/>
              </a:rPr>
              <a:t>depends</a:t>
            </a:r>
            <a:r>
              <a:rPr lang="fr-FR" altLang="fr-FR" dirty="0" smtClean="0">
                <a:sym typeface="Symbol" pitchFamily="18" charset="2"/>
              </a:rPr>
              <a:t> on the 45° </a:t>
            </a:r>
            <a:r>
              <a:rPr lang="fr-FR" altLang="fr-FR" dirty="0" err="1" smtClean="0">
                <a:sym typeface="Symbol" pitchFamily="18" charset="2"/>
              </a:rPr>
              <a:t>reflector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properties</a:t>
            </a:r>
            <a:endParaRPr lang="en-US" altLang="fr-FR" dirty="0" smtClean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Test required with the final targets (diamond opacification, gluing quality) </a:t>
            </a:r>
          </a:p>
          <a:p>
            <a:pPr marL="771525" lvl="3" indent="0" eaLnBrk="1" hangingPunct="1">
              <a:buNone/>
              <a:defRPr/>
            </a:pPr>
            <a:endParaRPr lang="en-US" altLang="fr-FR" dirty="0" smtClean="0"/>
          </a:p>
          <a:p>
            <a:pPr lvl="1" eaLnBrk="1" hangingPunct="1">
              <a:defRPr/>
            </a:pPr>
            <a:r>
              <a:rPr lang="en-US" altLang="fr-FR" dirty="0"/>
              <a:t>Do we set a temperature </a:t>
            </a:r>
            <a:r>
              <a:rPr lang="en-US" altLang="fr-FR" dirty="0" smtClean="0"/>
              <a:t>measurement ? 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Which one ? 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Who runs it ?</a:t>
            </a: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Calibration required before the XR experiment with the final setup</a:t>
            </a:r>
          </a:p>
          <a:p>
            <a:pPr lvl="3" eaLnBrk="1" hangingPunct="1">
              <a:defRPr/>
            </a:pPr>
            <a:r>
              <a:rPr lang="fr-FR" altLang="fr-FR" dirty="0" err="1" smtClean="0">
                <a:sym typeface="Symbol" pitchFamily="18" charset="2"/>
              </a:rPr>
              <a:t>Many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things</a:t>
            </a:r>
            <a:r>
              <a:rPr lang="fr-FR" altLang="fr-FR" dirty="0" smtClean="0">
                <a:sym typeface="Symbol" pitchFamily="18" charset="2"/>
              </a:rPr>
              <a:t> to </a:t>
            </a:r>
            <a:r>
              <a:rPr lang="fr-FR" altLang="fr-FR" dirty="0" err="1" smtClean="0">
                <a:sym typeface="Symbol" pitchFamily="18" charset="2"/>
              </a:rPr>
              <a:t>order</a:t>
            </a:r>
            <a:r>
              <a:rPr lang="fr-FR" altLang="fr-FR" dirty="0" smtClean="0">
                <a:sym typeface="Symbol" pitchFamily="18" charset="2"/>
              </a:rPr>
              <a:t> (€€€€)</a:t>
            </a:r>
            <a:endParaRPr lang="en-US" altLang="fr-FR" dirty="0" smtClean="0">
              <a:sym typeface="Symbol" pitchFamily="18" charset="2"/>
            </a:endParaRPr>
          </a:p>
          <a:p>
            <a:pPr marL="0" lvl="1" indent="0" eaLnBrk="1" hangingPunct="1">
              <a:buNone/>
              <a:defRPr/>
            </a:pPr>
            <a:r>
              <a:rPr lang="fr-FR" altLang="fr-FR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altLang="fr-FR" dirty="0" smtClean="0"/>
              <a:t>Post shock observations on some shots?</a:t>
            </a:r>
            <a:r>
              <a:rPr lang="en-US" altLang="fr-FR" baseline="30000" dirty="0" smtClean="0"/>
              <a:t> 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en-US" altLang="fr-FR" dirty="0" smtClean="0">
                <a:sym typeface="Symbol" pitchFamily="18" charset="2"/>
              </a:rPr>
              <a:t>Hex-</a:t>
            </a:r>
            <a:r>
              <a:rPr lang="en-US" altLang="fr-FR" dirty="0" smtClean="0">
                <a:sym typeface="Symbol"/>
              </a:rPr>
              <a:t> phase in Ta around 70 </a:t>
            </a:r>
            <a:r>
              <a:rPr lang="en-US" altLang="fr-FR" dirty="0" err="1" smtClean="0">
                <a:sym typeface="Symbol"/>
              </a:rPr>
              <a:t>GPa</a:t>
            </a:r>
            <a:r>
              <a:rPr lang="en-US" altLang="fr-FR" dirty="0" smtClean="0">
                <a:sym typeface="Symbol"/>
              </a:rPr>
              <a:t> ?</a:t>
            </a:r>
            <a:r>
              <a:rPr lang="en-US" altLang="fr-FR" dirty="0" smtClean="0">
                <a:sym typeface="Symbol" pitchFamily="18" charset="2"/>
              </a:rPr>
              <a:t> </a:t>
            </a:r>
            <a:endParaRPr lang="en-US" altLang="fr-FR" dirty="0">
              <a:sym typeface="Symbol" pitchFamily="18" charset="2"/>
            </a:endParaRPr>
          </a:p>
          <a:p>
            <a:pPr lvl="3" eaLnBrk="1" hangingPunct="1">
              <a:defRPr/>
            </a:pPr>
            <a:r>
              <a:rPr lang="fr-FR" altLang="fr-FR" dirty="0" smtClean="0">
                <a:sym typeface="Symbol" pitchFamily="18" charset="2"/>
              </a:rPr>
              <a:t>Can </a:t>
            </a:r>
            <a:r>
              <a:rPr lang="fr-FR" altLang="fr-FR" dirty="0" err="1" smtClean="0">
                <a:sym typeface="Symbol" pitchFamily="18" charset="2"/>
              </a:rPr>
              <a:t>be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performed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later</a:t>
            </a:r>
            <a:r>
              <a:rPr lang="fr-FR" altLang="fr-FR" dirty="0" smtClean="0">
                <a:sym typeface="Symbol" pitchFamily="18" charset="2"/>
              </a:rPr>
              <a:t> at CEA on </a:t>
            </a:r>
            <a:r>
              <a:rPr lang="fr-FR" altLang="fr-FR" dirty="0" err="1" smtClean="0">
                <a:sym typeface="Symbol" pitchFamily="18" charset="2"/>
              </a:rPr>
              <a:t>remaining</a:t>
            </a:r>
            <a:r>
              <a:rPr lang="fr-FR" altLang="fr-FR" dirty="0" smtClean="0">
                <a:sym typeface="Symbol" pitchFamily="18" charset="2"/>
              </a:rPr>
              <a:t> </a:t>
            </a:r>
            <a:r>
              <a:rPr lang="fr-FR" altLang="fr-FR" dirty="0" err="1" smtClean="0">
                <a:sym typeface="Symbol" pitchFamily="18" charset="2"/>
              </a:rPr>
              <a:t>samples</a:t>
            </a:r>
            <a:r>
              <a:rPr lang="fr-FR" altLang="fr-FR" dirty="0" smtClean="0">
                <a:sym typeface="Symbol" pitchFamily="18" charset="2"/>
              </a:rPr>
              <a:t>…</a:t>
            </a:r>
            <a:endParaRPr lang="en-US" altLang="fr-FR" dirty="0">
              <a:sym typeface="Symbol" pitchFamily="18" charset="2"/>
            </a:endParaRPr>
          </a:p>
          <a:p>
            <a:pPr marL="0" lvl="1" indent="0" eaLnBrk="1" hangingPunct="1">
              <a:buNone/>
              <a:defRPr/>
            </a:pPr>
            <a:endParaRPr lang="en-US" altLang="fr-FR" dirty="0" smtClean="0">
              <a:solidFill>
                <a:srgbClr val="FF0000"/>
              </a:solidFill>
            </a:endParaRPr>
          </a:p>
        </p:txBody>
      </p:sp>
      <p:sp>
        <p:nvSpPr>
          <p:cNvPr id="7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1440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9"/>
          <p:cNvSpPr>
            <a:spLocks noGrp="1"/>
          </p:cNvSpPr>
          <p:nvPr>
            <p:ph type="title"/>
          </p:nvPr>
        </p:nvSpPr>
        <p:spPr bwMode="auto">
          <a:xfrm>
            <a:off x="3978275" y="2741538"/>
            <a:ext cx="5810250" cy="2055614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sz="2400" cap="none" dirty="0" smtClean="0"/>
              <a:t>GCLT laser </a:t>
            </a:r>
            <a:r>
              <a:rPr lang="fr-FR" altLang="fr-FR" sz="2400" cap="none" dirty="0" err="1" smtClean="0"/>
              <a:t>status</a:t>
            </a:r>
            <a:endParaRPr lang="fr-FR" altLang="fr-FR" sz="2400" cap="none" dirty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19 janvier 2016</a:t>
            </a:fld>
            <a:endParaRPr lang="fr-FR" dirty="0"/>
          </a:p>
        </p:txBody>
      </p:sp>
      <p:sp>
        <p:nvSpPr>
          <p:cNvPr id="14340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000" smtClean="0">
                <a:solidFill>
                  <a:schemeClr val="bg1"/>
                </a:solidFill>
              </a:rPr>
              <a:t>|  PAGE </a:t>
            </a:r>
            <a:fld id="{FCB6B56D-65EE-46CE-A439-2F8AF1190D63}" type="slidenum">
              <a:rPr lang="fr-FR" altLang="fr-FR" sz="10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fr-FR" altLang="fr-FR" sz="1000" smtClean="0">
              <a:solidFill>
                <a:schemeClr val="bg1"/>
              </a:solidFill>
            </a:endParaRPr>
          </a:p>
        </p:txBody>
      </p:sp>
      <p:sp>
        <p:nvSpPr>
          <p:cNvPr id="14341" name="Espace réservé du pied de page 9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000" smtClean="0">
                <a:solidFill>
                  <a:schemeClr val="bg1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29214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cap="none" smtClean="0"/>
              <a:t>Reminder of GCLT laser system characteristics</a:t>
            </a:r>
          </a:p>
        </p:txBody>
      </p:sp>
      <p:sp>
        <p:nvSpPr>
          <p:cNvPr id="103427" name="Espace réservé du numéro de diapositive 8"/>
          <p:cNvSpPr txBox="1">
            <a:spLocks noGrp="1"/>
          </p:cNvSpPr>
          <p:nvPr/>
        </p:nvSpPr>
        <p:spPr bwMode="auto">
          <a:xfrm>
            <a:off x="8693150" y="6303963"/>
            <a:ext cx="1212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z="1000">
                <a:solidFill>
                  <a:srgbClr val="666666"/>
                </a:solidFill>
              </a:rPr>
              <a:t>|  PAGE </a:t>
            </a:r>
            <a:fld id="{88BF4766-228E-43F5-ABDD-E569BBF75B46}" type="slidenum">
              <a:rPr lang="fr-FR" altLang="en-US" sz="1000">
                <a:solidFill>
                  <a:srgbClr val="666666"/>
                </a:solidFill>
              </a:rPr>
              <a:pPr/>
              <a:t>4</a:t>
            </a:fld>
            <a:endParaRPr lang="fr-FR" altLang="en-US" sz="1000">
              <a:solidFill>
                <a:srgbClr val="66666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2339975" y="-674688"/>
            <a:ext cx="2339975" cy="10302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Pour insérer une image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Menu « Insertion  / Image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latin typeface="+mn-lt"/>
              </a:rPr>
              <a:t>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Cliquer sur l’icône de la zone image </a:t>
            </a:r>
          </a:p>
        </p:txBody>
      </p:sp>
      <p:sp>
        <p:nvSpPr>
          <p:cNvPr id="103545" name="Espace réservé du contenu 11"/>
          <p:cNvSpPr>
            <a:spLocks/>
          </p:cNvSpPr>
          <p:nvPr/>
        </p:nvSpPr>
        <p:spPr bwMode="auto">
          <a:xfrm>
            <a:off x="661988" y="1052513"/>
            <a:ext cx="565943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Custom laser system built by </a:t>
            </a:r>
            <a:r>
              <a:rPr lang="en-US" altLang="en-US" dirty="0" err="1"/>
              <a:t>Quantel</a:t>
            </a:r>
            <a:endParaRPr lang="fr-FR" altLang="en-US" dirty="0"/>
          </a:p>
          <a:p>
            <a:pPr lvl="1"/>
            <a:r>
              <a:rPr lang="en-US" altLang="en-US" dirty="0"/>
              <a:t>Square Pulse oscillator (SPO)</a:t>
            </a:r>
          </a:p>
          <a:p>
            <a:pPr lvl="3"/>
            <a:r>
              <a:rPr lang="en-US" altLang="en-US" dirty="0">
                <a:latin typeface="Tahoma" pitchFamily="34" charset="0"/>
              </a:rPr>
              <a:t>Fiber laser (200 ns; 5 Hz)</a:t>
            </a:r>
            <a:endParaRPr lang="en-US" altLang="en-US" dirty="0"/>
          </a:p>
          <a:p>
            <a:pPr lvl="1"/>
            <a:r>
              <a:rPr lang="en-US" altLang="en-US" dirty="0"/>
              <a:t>Pulse shaping capability</a:t>
            </a:r>
          </a:p>
          <a:p>
            <a:pPr lvl="3"/>
            <a:r>
              <a:rPr lang="en-US" altLang="en-US" dirty="0"/>
              <a:t>Programmable Optical Pulse Shaper (POPS)</a:t>
            </a:r>
          </a:p>
          <a:p>
            <a:pPr lvl="3"/>
            <a:r>
              <a:rPr lang="en-US" altLang="en-US" dirty="0">
                <a:latin typeface="Tahoma" pitchFamily="34" charset="0"/>
                <a:sym typeface="Symbol" pitchFamily="18" charset="2"/>
              </a:rPr>
              <a:t>4-100 ns FWHM (800 steps of 125 </a:t>
            </a:r>
            <a:r>
              <a:rPr lang="en-US" altLang="en-US" dirty="0" err="1">
                <a:latin typeface="Tahoma" pitchFamily="34" charset="0"/>
                <a:sym typeface="Symbol" pitchFamily="18" charset="2"/>
              </a:rPr>
              <a:t>ps</a:t>
            </a:r>
            <a:r>
              <a:rPr lang="en-US" altLang="en-US" dirty="0">
                <a:latin typeface="Tahoma" pitchFamily="34" charset="0"/>
                <a:sym typeface="Symbol" pitchFamily="18" charset="2"/>
              </a:rPr>
              <a:t>)</a:t>
            </a:r>
          </a:p>
          <a:p>
            <a:pPr lvl="3"/>
            <a:endParaRPr lang="en-US" altLang="en-US" dirty="0">
              <a:latin typeface="Tahoma" pitchFamily="34" charset="0"/>
              <a:sym typeface="Symbol" pitchFamily="18" charset="2"/>
            </a:endParaRPr>
          </a:p>
          <a:p>
            <a:pPr lvl="3"/>
            <a:endParaRPr lang="en-US" altLang="en-US" dirty="0">
              <a:latin typeface="Tahoma" pitchFamily="34" charset="0"/>
              <a:sym typeface="Symbol" pitchFamily="18" charset="2"/>
            </a:endParaRPr>
          </a:p>
          <a:p>
            <a:pPr lvl="3"/>
            <a:endParaRPr lang="en-US" altLang="en-US" dirty="0">
              <a:latin typeface="Tahoma" pitchFamily="34" charset="0"/>
              <a:sym typeface="Symbol" pitchFamily="18" charset="2"/>
            </a:endParaRPr>
          </a:p>
          <a:p>
            <a:pPr lvl="3"/>
            <a:endParaRPr lang="en-US" altLang="en-US" dirty="0">
              <a:latin typeface="Tahoma" pitchFamily="34" charset="0"/>
              <a:sym typeface="Symbol" pitchFamily="18" charset="2"/>
            </a:endParaRPr>
          </a:p>
          <a:p>
            <a:pPr lvl="3"/>
            <a:endParaRPr lang="en-US" altLang="en-US" dirty="0">
              <a:latin typeface="Tahoma" pitchFamily="34" charset="0"/>
              <a:sym typeface="Symbol" pitchFamily="18" charset="2"/>
            </a:endParaRPr>
          </a:p>
          <a:p>
            <a:pPr lvl="3"/>
            <a:endParaRPr lang="en-US" altLang="en-US" dirty="0">
              <a:latin typeface="Tahoma" pitchFamily="34" charset="0"/>
              <a:sym typeface="Symbol" pitchFamily="18" charset="2"/>
            </a:endParaRPr>
          </a:p>
          <a:p>
            <a:pPr lvl="3">
              <a:buFontTx/>
              <a:buNone/>
            </a:pPr>
            <a:endParaRPr lang="en-US" altLang="en-US" dirty="0"/>
          </a:p>
          <a:p>
            <a:pPr lvl="3">
              <a:buFontTx/>
              <a:buNone/>
            </a:pPr>
            <a:endParaRPr lang="en-US" altLang="en-US" dirty="0"/>
          </a:p>
          <a:p>
            <a:pPr lvl="1"/>
            <a:r>
              <a:rPr lang="en-US" altLang="en-US" dirty="0"/>
              <a:t>2 amplification stages</a:t>
            </a:r>
          </a:p>
          <a:p>
            <a:pPr lvl="3"/>
            <a:r>
              <a:rPr lang="en-US" altLang="en-US" dirty="0" err="1"/>
              <a:t>Nd:YLF</a:t>
            </a:r>
            <a:r>
              <a:rPr lang="en-US" altLang="en-US" dirty="0"/>
              <a:t> @ 5 Hz</a:t>
            </a:r>
          </a:p>
          <a:p>
            <a:pPr lvl="3"/>
            <a:r>
              <a:rPr lang="en-US" altLang="en-US" dirty="0" err="1"/>
              <a:t>Nd:Phosphate</a:t>
            </a:r>
            <a:r>
              <a:rPr lang="en-US" altLang="en-US" dirty="0"/>
              <a:t> @ 0.02 Hz</a:t>
            </a:r>
          </a:p>
          <a:p>
            <a:pPr lvl="1"/>
            <a:r>
              <a:rPr lang="en-US" altLang="en-US" dirty="0"/>
              <a:t>Maximum energy</a:t>
            </a:r>
          </a:p>
          <a:p>
            <a:pPr lvl="3"/>
            <a:r>
              <a:rPr lang="en-US" altLang="en-US" dirty="0"/>
              <a:t>~ </a:t>
            </a:r>
            <a:r>
              <a:rPr lang="en-US" altLang="en-US" dirty="0" smtClean="0"/>
              <a:t>30 </a:t>
            </a:r>
            <a:r>
              <a:rPr lang="en-US" altLang="en-US" dirty="0"/>
              <a:t>J @ 4 ns; ~ 60 J @ 100ns</a:t>
            </a:r>
          </a:p>
          <a:p>
            <a:pPr lvl="1"/>
            <a:r>
              <a:rPr lang="en-US" altLang="en-US" dirty="0"/>
              <a:t>Repetition rate @ full energy </a:t>
            </a:r>
          </a:p>
          <a:p>
            <a:pPr lvl="3"/>
            <a:r>
              <a:rPr lang="en-US" altLang="en-US" dirty="0"/>
              <a:t>0.0222 Hz (1 shot every 45 s)</a:t>
            </a:r>
          </a:p>
        </p:txBody>
      </p:sp>
      <p:pic>
        <p:nvPicPr>
          <p:cNvPr id="103546" name="Picture 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716338"/>
            <a:ext cx="2017712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47" name="Picture 1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13100"/>
            <a:ext cx="2016125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48" name="Picture 1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781300"/>
            <a:ext cx="2016125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549" name="Text Box 125"/>
          <p:cNvSpPr txBox="1">
            <a:spLocks noChangeArrowheads="1"/>
          </p:cNvSpPr>
          <p:nvPr/>
        </p:nvSpPr>
        <p:spPr bwMode="auto">
          <a:xfrm>
            <a:off x="774700" y="2924175"/>
            <a:ext cx="129698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400">
                <a:solidFill>
                  <a:schemeClr val="bg1"/>
                </a:solidFill>
              </a:rPr>
              <a:t>Triangular</a:t>
            </a:r>
          </a:p>
          <a:p>
            <a:pPr>
              <a:spcBef>
                <a:spcPct val="50000"/>
              </a:spcBef>
            </a:pPr>
            <a:r>
              <a:rPr lang="fr-FR" altLang="en-US" sz="1400">
                <a:solidFill>
                  <a:schemeClr val="bg1"/>
                </a:solidFill>
              </a:rPr>
              <a:t> 10 ns</a:t>
            </a:r>
          </a:p>
        </p:txBody>
      </p:sp>
      <p:sp>
        <p:nvSpPr>
          <p:cNvPr id="103550" name="Text Box 126"/>
          <p:cNvSpPr txBox="1">
            <a:spLocks noChangeArrowheads="1"/>
          </p:cNvSpPr>
          <p:nvPr/>
        </p:nvSpPr>
        <p:spPr bwMode="auto">
          <a:xfrm>
            <a:off x="2286000" y="3313113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400">
                <a:solidFill>
                  <a:schemeClr val="bg1"/>
                </a:solidFill>
              </a:rPr>
              <a:t>Gaussian 30 ns</a:t>
            </a:r>
          </a:p>
        </p:txBody>
      </p:sp>
      <p:sp>
        <p:nvSpPr>
          <p:cNvPr id="103551" name="Text Box 127"/>
          <p:cNvSpPr txBox="1">
            <a:spLocks noChangeArrowheads="1"/>
          </p:cNvSpPr>
          <p:nvPr/>
        </p:nvSpPr>
        <p:spPr bwMode="auto">
          <a:xfrm>
            <a:off x="4230688" y="4003675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 sz="1400">
                <a:solidFill>
                  <a:schemeClr val="bg1"/>
                </a:solidFill>
              </a:rPr>
              <a:t>Square 100 ns</a:t>
            </a:r>
          </a:p>
        </p:txBody>
      </p:sp>
      <p:pic>
        <p:nvPicPr>
          <p:cNvPr id="103552" name="Picture 128" descr="M2012_009_Vue_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060575"/>
            <a:ext cx="324167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53" name="Picture 129" descr="M2012_009_Vue_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225925"/>
            <a:ext cx="3240088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54" name="Picture 1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052513"/>
            <a:ext cx="108108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0615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cap="none" smtClean="0"/>
              <a:t>Reminder of GCLT laser system characteristics</a:t>
            </a:r>
          </a:p>
        </p:txBody>
      </p:sp>
      <p:sp>
        <p:nvSpPr>
          <p:cNvPr id="103427" name="Espace réservé du numéro de diapositive 8"/>
          <p:cNvSpPr txBox="1">
            <a:spLocks noGrp="1"/>
          </p:cNvSpPr>
          <p:nvPr/>
        </p:nvSpPr>
        <p:spPr bwMode="auto">
          <a:xfrm>
            <a:off x="8693150" y="6303963"/>
            <a:ext cx="1212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z="1000">
                <a:solidFill>
                  <a:srgbClr val="666666"/>
                </a:solidFill>
              </a:rPr>
              <a:t>|  PAGE </a:t>
            </a:r>
            <a:fld id="{88BF4766-228E-43F5-ABDD-E569BBF75B46}" type="slidenum">
              <a:rPr lang="fr-FR" altLang="en-US" sz="1000">
                <a:solidFill>
                  <a:srgbClr val="666666"/>
                </a:solidFill>
              </a:rPr>
              <a:pPr/>
              <a:t>5</a:t>
            </a:fld>
            <a:endParaRPr lang="fr-FR" altLang="en-US" sz="1000">
              <a:solidFill>
                <a:srgbClr val="66666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2339975" y="-674688"/>
            <a:ext cx="2339975" cy="10302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Pour insérer une image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Menu « Insertion  / Image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latin typeface="+mn-lt"/>
              </a:rPr>
              <a:t>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Cliquer sur l’icône de la zone image </a:t>
            </a:r>
          </a:p>
        </p:txBody>
      </p:sp>
      <p:sp>
        <p:nvSpPr>
          <p:cNvPr id="103545" name="Espace réservé du contenu 11"/>
          <p:cNvSpPr>
            <a:spLocks/>
          </p:cNvSpPr>
          <p:nvPr/>
        </p:nvSpPr>
        <p:spPr bwMode="auto">
          <a:xfrm>
            <a:off x="661988" y="1052513"/>
            <a:ext cx="5299123" cy="51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endParaRPr lang="fr-FR" altLang="en-US" dirty="0" smtClean="0"/>
          </a:p>
          <a:p>
            <a:pPr lvl="1"/>
            <a:r>
              <a:rPr lang="en-US" altLang="en-US" dirty="0" smtClean="0"/>
              <a:t>6 electronic units</a:t>
            </a:r>
            <a:endParaRPr lang="en-US" altLang="en-US" dirty="0"/>
          </a:p>
          <a:p>
            <a:pPr lvl="3"/>
            <a:r>
              <a:rPr lang="en-US" altLang="en-US" dirty="0" smtClean="0">
                <a:latin typeface="Tahoma" pitchFamily="34" charset="0"/>
              </a:rPr>
              <a:t>1×24U </a:t>
            </a:r>
            <a:r>
              <a:rPr lang="en-US" altLang="en-US" dirty="0">
                <a:latin typeface="Tahoma" pitchFamily="34" charset="0"/>
              </a:rPr>
              <a:t>rack </a:t>
            </a:r>
            <a:r>
              <a:rPr lang="en-US" altLang="en-US" dirty="0" smtClean="0">
                <a:latin typeface="Tahoma" pitchFamily="34" charset="0"/>
              </a:rPr>
              <a:t>(1150×550×800 mm)</a:t>
            </a:r>
          </a:p>
          <a:p>
            <a:pPr lvl="3"/>
            <a:r>
              <a:rPr lang="en-US" altLang="en-US" dirty="0" smtClean="0">
                <a:latin typeface="Tahoma" pitchFamily="34" charset="0"/>
              </a:rPr>
              <a:t>5×16U </a:t>
            </a:r>
            <a:r>
              <a:rPr lang="en-US" altLang="en-US" dirty="0">
                <a:latin typeface="Tahoma" pitchFamily="34" charset="0"/>
              </a:rPr>
              <a:t>rack </a:t>
            </a:r>
            <a:r>
              <a:rPr lang="en-US" altLang="en-US" dirty="0" smtClean="0">
                <a:latin typeface="Tahoma" pitchFamily="34" charset="0"/>
              </a:rPr>
              <a:t>(890×550×800 mm)</a:t>
            </a:r>
            <a:endParaRPr lang="en-US" altLang="en-US" dirty="0">
              <a:latin typeface="Tahoma" pitchFamily="34" charset="0"/>
            </a:endParaRPr>
          </a:p>
          <a:p>
            <a:pPr marL="771525" lvl="3" indent="0">
              <a:buNone/>
            </a:pPr>
            <a:endParaRPr lang="fr-FR" altLang="en-US" dirty="0" smtClean="0"/>
          </a:p>
          <a:p>
            <a:pPr marL="771525" lvl="3" indent="0">
              <a:buNone/>
            </a:pPr>
            <a:endParaRPr lang="en-US" altLang="en-US" dirty="0"/>
          </a:p>
          <a:p>
            <a:pPr lvl="1"/>
            <a:r>
              <a:rPr lang="en-US" altLang="en-US" dirty="0" smtClean="0"/>
              <a:t>1 optical table (2</a:t>
            </a:r>
            <a:r>
              <a:rPr lang="en-US" altLang="en-US" dirty="0" smtClean="0">
                <a:latin typeface="Tahoma" pitchFamily="34" charset="0"/>
              </a:rPr>
              <a:t>×1 m)</a:t>
            </a:r>
            <a:endParaRPr lang="en-US" altLang="en-US" dirty="0"/>
          </a:p>
          <a:p>
            <a:pPr marL="771525" lvl="3" indent="0">
              <a:buNone/>
            </a:pPr>
            <a:endParaRPr lang="fr-FR" altLang="en-US" dirty="0" smtClean="0"/>
          </a:p>
          <a:p>
            <a:pPr marL="771525" lvl="3" indent="0">
              <a:buNone/>
            </a:pPr>
            <a:endParaRPr lang="fr-FR" altLang="en-US" dirty="0"/>
          </a:p>
          <a:p>
            <a:pPr marL="771525" lvl="3" indent="0">
              <a:buNone/>
            </a:pPr>
            <a:endParaRPr lang="fr-FR" altLang="en-US" dirty="0" smtClean="0"/>
          </a:p>
          <a:p>
            <a:pPr marL="771525" lvl="3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1 external chiller</a:t>
            </a:r>
          </a:p>
          <a:p>
            <a:pPr lvl="1"/>
            <a:endParaRPr lang="fr-FR" altLang="en-US" dirty="0"/>
          </a:p>
          <a:p>
            <a:pPr lvl="1"/>
            <a:endParaRPr lang="fr-FR" altLang="en-US" dirty="0" smtClean="0"/>
          </a:p>
          <a:p>
            <a:pPr lvl="1"/>
            <a:endParaRPr lang="fr-FR" altLang="en-US" dirty="0" smtClean="0"/>
          </a:p>
          <a:p>
            <a:pPr marL="0" lvl="1" indent="0">
              <a:buNone/>
            </a:pPr>
            <a:endParaRPr lang="fr-FR" altLang="en-US" dirty="0"/>
          </a:p>
          <a:p>
            <a:pPr lvl="1"/>
            <a:r>
              <a:rPr lang="fr-FR" altLang="en-US" dirty="0"/>
              <a:t>A single </a:t>
            </a:r>
            <a:r>
              <a:rPr lang="fr-FR" altLang="en-US" dirty="0" err="1"/>
              <a:t>electrical</a:t>
            </a:r>
            <a:r>
              <a:rPr lang="fr-FR" altLang="en-US" dirty="0"/>
              <a:t> plug</a:t>
            </a:r>
          </a:p>
          <a:p>
            <a:pPr lvl="3"/>
            <a:r>
              <a:rPr lang="pt-BR" altLang="en-US" dirty="0" smtClean="0"/>
              <a:t>Legrand </a:t>
            </a:r>
            <a:r>
              <a:rPr lang="pt-BR" altLang="en-US" dirty="0"/>
              <a:t>Hypra (3P+N+E) IP44 32 A </a:t>
            </a:r>
            <a:r>
              <a:rPr lang="pt-BR" altLang="en-US" dirty="0" smtClean="0"/>
              <a:t>socket</a:t>
            </a:r>
            <a:endParaRPr lang="fr-FR" altLang="en-US" dirty="0"/>
          </a:p>
          <a:p>
            <a:pPr lvl="1"/>
            <a:endParaRPr lang="fr-FR" altLang="en-US" dirty="0" smtClean="0"/>
          </a:p>
          <a:p>
            <a:pPr lvl="2"/>
            <a:endParaRPr lang="fr-FR" altLang="en-US" dirty="0"/>
          </a:p>
          <a:p>
            <a:pPr lvl="1"/>
            <a:endParaRPr lang="en-US" altLang="en-US" dirty="0"/>
          </a:p>
        </p:txBody>
      </p:sp>
      <p:sp>
        <p:nvSpPr>
          <p:cNvPr id="16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124744"/>
            <a:ext cx="1282756" cy="170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1106740"/>
            <a:ext cx="2304256" cy="172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1" y="1628800"/>
            <a:ext cx="904048" cy="12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74272" y="2957979"/>
            <a:ext cx="123797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4581128"/>
            <a:ext cx="1944216" cy="145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4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1" name="Espace réservé du numéro de diapositive 8"/>
          <p:cNvSpPr txBox="1">
            <a:spLocks noGrp="1"/>
          </p:cNvSpPr>
          <p:nvPr/>
        </p:nvSpPr>
        <p:spPr bwMode="auto">
          <a:xfrm>
            <a:off x="8693150" y="6303963"/>
            <a:ext cx="1212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z="1000">
                <a:solidFill>
                  <a:srgbClr val="666666"/>
                </a:solidFill>
              </a:rPr>
              <a:t>|  PAGE </a:t>
            </a:r>
            <a:fld id="{3711AFD0-7F17-4A6D-B33C-2FB5359F5196}" type="slidenum">
              <a:rPr lang="fr-FR" altLang="en-US" sz="1000">
                <a:solidFill>
                  <a:srgbClr val="666666"/>
                </a:solidFill>
              </a:rPr>
              <a:pPr/>
              <a:t>6</a:t>
            </a:fld>
            <a:endParaRPr lang="fr-FR" altLang="en-US" sz="1000">
              <a:solidFill>
                <a:srgbClr val="666666"/>
              </a:solidFill>
            </a:endParaRPr>
          </a:p>
        </p:txBody>
      </p:sp>
      <p:sp>
        <p:nvSpPr>
          <p:cNvPr id="88082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>
                <a:solidFill>
                  <a:srgbClr val="666666"/>
                </a:solidFill>
              </a:rPr>
              <a:t>CEA | 3 February 2013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altLang="en-US" cap="none" smtClean="0"/>
              <a:t>Control-Command</a:t>
            </a:r>
          </a:p>
        </p:txBody>
      </p:sp>
      <p:sp>
        <p:nvSpPr>
          <p:cNvPr id="88078" name="Espace réservé du contenu 11"/>
          <p:cNvSpPr>
            <a:spLocks/>
          </p:cNvSpPr>
          <p:nvPr/>
        </p:nvSpPr>
        <p:spPr bwMode="auto">
          <a:xfrm>
            <a:off x="661988" y="1052513"/>
            <a:ext cx="87550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All the laser system is operated from a personal computer</a:t>
            </a:r>
            <a:endParaRPr lang="fr-FR" altLang="en-US" dirty="0"/>
          </a:p>
          <a:p>
            <a:pPr lvl="1"/>
            <a:r>
              <a:rPr lang="en-US" altLang="en-US" dirty="0"/>
              <a:t>Choice of high energy/low energy modes, or only the 5 Hz </a:t>
            </a:r>
            <a:r>
              <a:rPr lang="en-US" altLang="en-US" dirty="0" err="1"/>
              <a:t>Nd:YLF</a:t>
            </a:r>
            <a:r>
              <a:rPr lang="en-US" altLang="en-US" dirty="0"/>
              <a:t> stage for alignment</a:t>
            </a:r>
            <a:endParaRPr lang="fr-FR" altLang="en-US" dirty="0"/>
          </a:p>
          <a:p>
            <a:pPr lvl="1"/>
            <a:r>
              <a:rPr lang="en-US" altLang="en-US" dirty="0"/>
              <a:t>Choice of the pulse shape and FWHM duration</a:t>
            </a:r>
            <a:endParaRPr lang="fr-FR" altLang="en-US" dirty="0"/>
          </a:p>
          <a:p>
            <a:pPr lvl="3"/>
            <a:r>
              <a:rPr lang="en-US" altLang="en-US" dirty="0">
                <a:sym typeface="Symbol" pitchFamily="18" charset="2"/>
              </a:rPr>
              <a:t>Imported from a validated database through an Excel macro,</a:t>
            </a:r>
            <a:endParaRPr lang="fr-FR" altLang="en-US" dirty="0">
              <a:sym typeface="Symbol" pitchFamily="18" charset="2"/>
            </a:endParaRPr>
          </a:p>
          <a:p>
            <a:pPr lvl="3"/>
            <a:r>
              <a:rPr lang="en-US" altLang="en-US" dirty="0">
                <a:sym typeface="Symbol" pitchFamily="18" charset="2"/>
              </a:rPr>
              <a:t>Another Excel macro allow to build any desired shape and convert it to the required signal for the electronics.</a:t>
            </a:r>
            <a:endParaRPr lang="fr-FR" altLang="en-US" dirty="0"/>
          </a:p>
          <a:p>
            <a:pPr lvl="1"/>
            <a:r>
              <a:rPr lang="en-US" altLang="en-US" dirty="0"/>
              <a:t>Choice of the internal/external synchronization mode</a:t>
            </a:r>
            <a:endParaRPr lang="fr-FR" altLang="en-US" dirty="0"/>
          </a:p>
        </p:txBody>
      </p:sp>
      <p:pic>
        <p:nvPicPr>
          <p:cNvPr id="880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284538"/>
            <a:ext cx="5510213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0" name="Picture 16" descr="M2012_009_Vue_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284538"/>
            <a:ext cx="2203450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8B9B1321-B54D-41E0-97A3-0B728F6ACED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smtClean="0"/>
              <a:t>Feedback </a:t>
            </a:r>
            <a:r>
              <a:rPr lang="fr-FR" altLang="fr-FR" cap="none" dirty="0" err="1" smtClean="0"/>
              <a:t>from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previous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shock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experiment</a:t>
            </a:r>
            <a:endParaRPr lang="fr-FR" altLang="fr-FR" cap="none" dirty="0" smtClean="0"/>
          </a:p>
        </p:txBody>
      </p:sp>
      <p:sp>
        <p:nvSpPr>
          <p:cNvPr id="9" name="Espace réservé du contenu 11"/>
          <p:cNvSpPr>
            <a:spLocks/>
          </p:cNvSpPr>
          <p:nvPr/>
        </p:nvSpPr>
        <p:spPr bwMode="auto">
          <a:xfrm>
            <a:off x="661988" y="1052513"/>
            <a:ext cx="87550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fr-FR" altLang="en-US" dirty="0" smtClean="0"/>
              <a:t>1. Transport</a:t>
            </a:r>
            <a:endParaRPr lang="fr-FR" altLang="en-US" dirty="0"/>
          </a:p>
          <a:p>
            <a:pPr lvl="1" eaLnBrk="1" hangingPunct="1"/>
            <a:r>
              <a:rPr lang="fr-FR" altLang="fr-FR" dirty="0">
                <a:sym typeface="Symbol" pitchFamily="18" charset="2"/>
              </a:rPr>
              <a:t>Transport </a:t>
            </a:r>
            <a:r>
              <a:rPr lang="fr-FR" altLang="fr-FR" dirty="0" err="1">
                <a:sym typeface="Symbol" pitchFamily="18" charset="2"/>
              </a:rPr>
              <a:t>operated</a:t>
            </a:r>
            <a:r>
              <a:rPr lang="fr-FR" altLang="fr-FR" dirty="0">
                <a:sym typeface="Symbol" pitchFamily="18" charset="2"/>
              </a:rPr>
              <a:t> by </a:t>
            </a:r>
            <a:r>
              <a:rPr lang="fr-FR" altLang="fr-FR" dirty="0" err="1">
                <a:sym typeface="Symbol" pitchFamily="18" charset="2"/>
              </a:rPr>
              <a:t>Bovis</a:t>
            </a:r>
            <a:r>
              <a:rPr lang="fr-FR" altLang="fr-FR" dirty="0">
                <a:sym typeface="Symbol" pitchFamily="18" charset="2"/>
              </a:rPr>
              <a:t> society on April </a:t>
            </a:r>
            <a:r>
              <a:rPr lang="fr-FR" altLang="fr-FR" dirty="0" smtClean="0">
                <a:sym typeface="Symbol" pitchFamily="18" charset="2"/>
              </a:rPr>
              <a:t>24</a:t>
            </a:r>
            <a:r>
              <a:rPr lang="fr-FR" altLang="fr-FR" baseline="30000" dirty="0" smtClean="0">
                <a:sym typeface="Symbol" pitchFamily="18" charset="2"/>
              </a:rPr>
              <a:t>th</a:t>
            </a:r>
            <a:r>
              <a:rPr lang="fr-FR" altLang="fr-FR" dirty="0" smtClean="0">
                <a:sym typeface="Symbol" pitchFamily="18" charset="2"/>
              </a:rPr>
              <a:t>, 2014</a:t>
            </a:r>
            <a:endParaRPr lang="fr-FR" altLang="fr-FR" dirty="0">
              <a:sym typeface="Symbol" pitchFamily="18" charset="2"/>
            </a:endParaRPr>
          </a:p>
          <a:p>
            <a:pPr lvl="1" eaLnBrk="1" hangingPunct="1"/>
            <a:r>
              <a:rPr lang="fr-FR" altLang="fr-FR" dirty="0">
                <a:sym typeface="Symbol" pitchFamily="18" charset="2"/>
              </a:rPr>
              <a:t>The laser system </a:t>
            </a:r>
            <a:r>
              <a:rPr lang="fr-FR" altLang="fr-FR" dirty="0" err="1">
                <a:sym typeface="Symbol" pitchFamily="18" charset="2"/>
              </a:rPr>
              <a:t>was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moved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inside</a:t>
            </a:r>
            <a:r>
              <a:rPr lang="fr-FR" altLang="fr-FR" dirty="0">
                <a:sym typeface="Symbol" pitchFamily="18" charset="2"/>
              </a:rPr>
              <a:t> the </a:t>
            </a:r>
            <a:r>
              <a:rPr lang="fr-FR" altLang="fr-FR" dirty="0" err="1">
                <a:sym typeface="Symbol" pitchFamily="18" charset="2"/>
              </a:rPr>
              <a:t>hutch</a:t>
            </a:r>
            <a:r>
              <a:rPr lang="fr-FR" altLang="fr-FR" dirty="0">
                <a:sym typeface="Symbol" pitchFamily="18" charset="2"/>
              </a:rPr>
              <a:t> on April 29</a:t>
            </a:r>
            <a:r>
              <a:rPr lang="fr-FR" altLang="fr-FR" baseline="30000" dirty="0">
                <a:sym typeface="Symbol" pitchFamily="18" charset="2"/>
              </a:rPr>
              <a:t>th</a:t>
            </a:r>
            <a:endParaRPr lang="fr-FR" altLang="fr-FR" baseline="30000" dirty="0"/>
          </a:p>
          <a:p>
            <a:pPr lvl="3" eaLnBrk="1" hangingPunct="1"/>
            <a:r>
              <a:rPr lang="fr-FR" altLang="fr-FR" dirty="0">
                <a:sym typeface="Symbol" pitchFamily="18" charset="2"/>
              </a:rPr>
              <a:t>The laser table </a:t>
            </a:r>
            <a:r>
              <a:rPr lang="fr-FR" altLang="fr-FR" dirty="0" err="1">
                <a:sym typeface="Symbol" pitchFamily="18" charset="2"/>
              </a:rPr>
              <a:t>was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moved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using</a:t>
            </a:r>
            <a:r>
              <a:rPr lang="fr-FR" altLang="fr-FR" dirty="0">
                <a:sym typeface="Symbol" pitchFamily="18" charset="2"/>
              </a:rPr>
              <a:t> ESRF main travelling crane (</a:t>
            </a:r>
            <a:r>
              <a:rPr lang="fr-FR" altLang="fr-FR" dirty="0" err="1">
                <a:sym typeface="Symbol" pitchFamily="18" charset="2"/>
              </a:rPr>
              <a:t>operated</a:t>
            </a:r>
            <a:r>
              <a:rPr lang="fr-FR" altLang="fr-FR" dirty="0">
                <a:sym typeface="Symbol" pitchFamily="18" charset="2"/>
              </a:rPr>
              <a:t> by ESRF handling team). </a:t>
            </a:r>
            <a:endParaRPr lang="en-US" altLang="fr-FR" dirty="0">
              <a:sym typeface="Symbol" pitchFamily="18" charset="2"/>
            </a:endParaRPr>
          </a:p>
          <a:p>
            <a:pPr lvl="3" eaLnBrk="1" hangingPunct="1"/>
            <a:r>
              <a:rPr lang="en-US" altLang="fr-FR" dirty="0">
                <a:sym typeface="Symbol" pitchFamily="18" charset="2"/>
              </a:rPr>
              <a:t>We moved the electronic cabinets using the hutch travelling crane. </a:t>
            </a:r>
          </a:p>
          <a:p>
            <a:pPr lvl="1" eaLnBrk="1" hangingPunct="1"/>
            <a:endParaRPr lang="en-US" altLang="fr-FR" dirty="0" smtClean="0">
              <a:sym typeface="Symbol" pitchFamily="18" charset="2"/>
            </a:endParaRPr>
          </a:p>
          <a:p>
            <a:pPr lvl="1" eaLnBrk="1" hangingPunct="1"/>
            <a:endParaRPr lang="en-US" altLang="fr-FR" dirty="0">
              <a:sym typeface="Symbol" pitchFamily="18" charset="2"/>
            </a:endParaRPr>
          </a:p>
          <a:p>
            <a:pPr lvl="1" eaLnBrk="1" hangingPunct="1"/>
            <a:endParaRPr lang="en-US" altLang="fr-FR" dirty="0" smtClean="0">
              <a:sym typeface="Symbol" pitchFamily="18" charset="2"/>
            </a:endParaRPr>
          </a:p>
          <a:p>
            <a:pPr lvl="1" eaLnBrk="1" hangingPunct="1"/>
            <a:endParaRPr lang="en-US" altLang="fr-FR" dirty="0">
              <a:sym typeface="Symbol" pitchFamily="18" charset="2"/>
            </a:endParaRPr>
          </a:p>
          <a:p>
            <a:pPr lvl="1" eaLnBrk="1" hangingPunct="1"/>
            <a:endParaRPr lang="en-US" altLang="fr-FR" dirty="0" smtClean="0">
              <a:sym typeface="Symbol" pitchFamily="18" charset="2"/>
            </a:endParaRPr>
          </a:p>
          <a:p>
            <a:pPr lvl="1" eaLnBrk="1" hangingPunct="1"/>
            <a:endParaRPr lang="en-US" altLang="fr-FR" dirty="0">
              <a:sym typeface="Symbol" pitchFamily="18" charset="2"/>
            </a:endParaRPr>
          </a:p>
          <a:p>
            <a:pPr lvl="1" eaLnBrk="1" hangingPunct="1"/>
            <a:endParaRPr lang="en-US" altLang="fr-FR" dirty="0" smtClean="0">
              <a:sym typeface="Symbol" pitchFamily="18" charset="2"/>
            </a:endParaRPr>
          </a:p>
          <a:p>
            <a:pPr lvl="1" eaLnBrk="1" hangingPunct="1"/>
            <a:endParaRPr lang="en-US" altLang="fr-FR" dirty="0">
              <a:sym typeface="Symbol" pitchFamily="18" charset="2"/>
            </a:endParaRPr>
          </a:p>
          <a:p>
            <a:pPr lvl="1" eaLnBrk="1" hangingPunct="1"/>
            <a:endParaRPr lang="en-US" altLang="fr-FR" dirty="0" smtClean="0">
              <a:sym typeface="Symbol" pitchFamily="18" charset="2"/>
            </a:endParaRPr>
          </a:p>
          <a:p>
            <a:pPr lvl="1" eaLnBrk="1" hangingPunct="1"/>
            <a:endParaRPr lang="en-US" altLang="fr-FR" dirty="0">
              <a:sym typeface="Symbol" pitchFamily="18" charset="2"/>
            </a:endParaRPr>
          </a:p>
          <a:p>
            <a:pPr lvl="1" eaLnBrk="1" hangingPunct="1"/>
            <a:r>
              <a:rPr lang="en-US" altLang="fr-FR" dirty="0" smtClean="0">
                <a:sym typeface="Symbol" pitchFamily="18" charset="2"/>
              </a:rPr>
              <a:t>No major problem</a:t>
            </a:r>
          </a:p>
          <a:p>
            <a:pPr lvl="1" eaLnBrk="1" hangingPunct="1"/>
            <a:r>
              <a:rPr lang="en-US" altLang="fr-FR" dirty="0" smtClean="0">
                <a:solidFill>
                  <a:srgbClr val="FF0000"/>
                </a:solidFill>
                <a:sym typeface="Symbol" pitchFamily="18" charset="2"/>
              </a:rPr>
              <a:t>Possible improvements:</a:t>
            </a:r>
            <a:endParaRPr lang="fr-FR" altLang="fr-FR" dirty="0"/>
          </a:p>
          <a:p>
            <a:pPr lvl="3" eaLnBrk="1" hangingPunct="1"/>
            <a:r>
              <a:rPr lang="fr-FR" altLang="fr-FR" dirty="0" err="1" smtClean="0">
                <a:sym typeface="Symbol" pitchFamily="18" charset="2"/>
              </a:rPr>
              <a:t>Faster</a:t>
            </a:r>
            <a:r>
              <a:rPr lang="fr-FR" altLang="fr-FR" dirty="0" smtClean="0">
                <a:sym typeface="Symbol" pitchFamily="18" charset="2"/>
              </a:rPr>
              <a:t> (4 </a:t>
            </a:r>
            <a:r>
              <a:rPr lang="fr-FR" altLang="fr-FR" dirty="0" err="1" smtClean="0">
                <a:sym typeface="Symbol" pitchFamily="18" charset="2"/>
              </a:rPr>
              <a:t>days</a:t>
            </a:r>
            <a:r>
              <a:rPr lang="fr-FR" altLang="fr-FR" dirty="0" smtClean="0">
                <a:sym typeface="Symbol" pitchFamily="18" charset="2"/>
              </a:rPr>
              <a:t> to plug &amp; </a:t>
            </a:r>
            <a:r>
              <a:rPr lang="fr-FR" altLang="fr-FR" dirty="0" err="1" smtClean="0">
                <a:sym typeface="Symbol" pitchFamily="18" charset="2"/>
              </a:rPr>
              <a:t>unplug</a:t>
            </a:r>
            <a:r>
              <a:rPr lang="fr-FR" altLang="fr-FR" dirty="0" smtClean="0">
                <a:sym typeface="Symbol" pitchFamily="18" charset="2"/>
              </a:rPr>
              <a:t>) and </a:t>
            </a:r>
            <a:r>
              <a:rPr lang="fr-FR" altLang="fr-FR" dirty="0" err="1" smtClean="0">
                <a:sym typeface="Symbol" pitchFamily="18" charset="2"/>
              </a:rPr>
              <a:t>cheaper</a:t>
            </a:r>
            <a:r>
              <a:rPr lang="fr-FR" altLang="fr-FR" dirty="0" smtClean="0">
                <a:sym typeface="Symbol" pitchFamily="18" charset="2"/>
              </a:rPr>
              <a:t> (47 k€) installation </a:t>
            </a:r>
            <a:r>
              <a:rPr lang="fr-FR" altLang="fr-FR" dirty="0" err="1" smtClean="0">
                <a:sym typeface="Symbol" pitchFamily="18" charset="2"/>
              </a:rPr>
              <a:t>with</a:t>
            </a:r>
            <a:r>
              <a:rPr lang="fr-FR" altLang="fr-FR" dirty="0" smtClean="0">
                <a:sym typeface="Symbol" pitchFamily="18" charset="2"/>
              </a:rPr>
              <a:t> an all </a:t>
            </a:r>
            <a:r>
              <a:rPr lang="fr-FR" altLang="fr-FR" dirty="0" err="1" smtClean="0">
                <a:sym typeface="Symbol" pitchFamily="18" charset="2"/>
              </a:rPr>
              <a:t>integrated</a:t>
            </a:r>
            <a:r>
              <a:rPr lang="fr-FR" altLang="fr-FR" dirty="0" smtClean="0">
                <a:sym typeface="Symbol" pitchFamily="18" charset="2"/>
              </a:rPr>
              <a:t> system</a:t>
            </a:r>
            <a:r>
              <a:rPr lang="en-US" altLang="fr-FR" dirty="0" smtClean="0">
                <a:sym typeface="Symbol" pitchFamily="18" charset="2"/>
              </a:rPr>
              <a:t> </a:t>
            </a:r>
            <a:r>
              <a:rPr lang="en-US" altLang="fr-FR" dirty="0">
                <a:sym typeface="Symbol" pitchFamily="18" charset="2"/>
              </a:rPr>
              <a:t>containing </a:t>
            </a:r>
            <a:r>
              <a:rPr lang="en-US" altLang="fr-FR" dirty="0" smtClean="0">
                <a:sym typeface="Symbol" pitchFamily="18" charset="2"/>
              </a:rPr>
              <a:t>most of the electronic </a:t>
            </a:r>
            <a:r>
              <a:rPr lang="en-US" altLang="fr-FR" dirty="0">
                <a:sym typeface="Symbol" pitchFamily="18" charset="2"/>
              </a:rPr>
              <a:t>cabinets and the optical </a:t>
            </a:r>
            <a:r>
              <a:rPr lang="en-US" altLang="fr-FR" dirty="0" smtClean="0">
                <a:sym typeface="Symbol" pitchFamily="18" charset="2"/>
              </a:rPr>
              <a:t>table …</a:t>
            </a:r>
            <a:endParaRPr lang="en-US" altLang="fr-FR" dirty="0">
              <a:sym typeface="Symbol" pitchFamily="18" charset="2"/>
            </a:endParaRP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3068638"/>
            <a:ext cx="2390800" cy="178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3068638"/>
            <a:ext cx="2380704" cy="17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68637"/>
            <a:ext cx="2392246" cy="17868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3068637"/>
            <a:ext cx="2392246" cy="1786801"/>
          </a:xfrm>
          <a:prstGeom prst="rect">
            <a:avLst/>
          </a:prstGeom>
        </p:spPr>
      </p:pic>
      <p:sp>
        <p:nvSpPr>
          <p:cNvPr id="15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1103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8B9B1321-B54D-41E0-97A3-0B728F6ACED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smtClean="0"/>
              <a:t>Feedback </a:t>
            </a:r>
            <a:r>
              <a:rPr lang="fr-FR" altLang="fr-FR" cap="none" dirty="0" err="1" smtClean="0"/>
              <a:t>from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previous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shock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experiment</a:t>
            </a:r>
            <a:endParaRPr lang="fr-FR" altLang="fr-FR" cap="none" dirty="0" smtClean="0"/>
          </a:p>
        </p:txBody>
      </p:sp>
      <p:sp>
        <p:nvSpPr>
          <p:cNvPr id="9" name="Espace réservé du contenu 11"/>
          <p:cNvSpPr>
            <a:spLocks/>
          </p:cNvSpPr>
          <p:nvPr/>
        </p:nvSpPr>
        <p:spPr bwMode="auto">
          <a:xfrm>
            <a:off x="661988" y="1052513"/>
            <a:ext cx="8755062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algn="l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algn="l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algn="l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algn="l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algn="l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r>
              <a:rPr lang="fr-FR" altLang="en-US" dirty="0" smtClean="0"/>
              <a:t>1. Installation and running</a:t>
            </a:r>
          </a:p>
          <a:p>
            <a:pPr lvl="1" eaLnBrk="1" hangingPunct="1"/>
            <a:r>
              <a:rPr lang="en-US" altLang="fr-FR" dirty="0" err="1" smtClean="0">
                <a:sym typeface="Symbol" pitchFamily="18" charset="2"/>
              </a:rPr>
              <a:t>Quantel</a:t>
            </a:r>
            <a:r>
              <a:rPr lang="en-US" altLang="fr-FR" dirty="0" smtClean="0">
                <a:sym typeface="Symbol" pitchFamily="18" charset="2"/>
              </a:rPr>
              <a:t> </a:t>
            </a:r>
            <a:r>
              <a:rPr lang="en-US" altLang="fr-FR" dirty="0">
                <a:sym typeface="Symbol" pitchFamily="18" charset="2"/>
              </a:rPr>
              <a:t>installed the system on W19 and W20 </a:t>
            </a:r>
          </a:p>
          <a:p>
            <a:pPr marL="0" lvl="1" indent="0" eaLnBrk="1" hangingPunct="1">
              <a:buNone/>
            </a:pPr>
            <a:endParaRPr lang="en-US" altLang="fr-FR" dirty="0" smtClean="0">
              <a:sym typeface="Symbol" pitchFamily="18" charset="2"/>
            </a:endParaRPr>
          </a:p>
          <a:p>
            <a:pPr lvl="1" eaLnBrk="1" hangingPunct="1"/>
            <a:r>
              <a:rPr lang="fr-FR" altLang="fr-FR" dirty="0" err="1">
                <a:sym typeface="Symbol" pitchFamily="18" charset="2"/>
              </a:rPr>
              <a:t>Several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electrical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problems</a:t>
            </a:r>
            <a:r>
              <a:rPr lang="fr-FR" altLang="fr-FR" dirty="0">
                <a:sym typeface="Symbol" pitchFamily="18" charset="2"/>
              </a:rPr>
              <a:t> </a:t>
            </a:r>
            <a:endParaRPr lang="fr-FR" altLang="fr-FR" dirty="0"/>
          </a:p>
          <a:p>
            <a:pPr lvl="3" eaLnBrk="1" hangingPunct="1"/>
            <a:r>
              <a:rPr lang="fr-FR" altLang="fr-FR" dirty="0">
                <a:sym typeface="Symbol" pitchFamily="18" charset="2"/>
              </a:rPr>
              <a:t>2 </a:t>
            </a:r>
            <a:r>
              <a:rPr lang="fr-FR" altLang="fr-FR" dirty="0" err="1">
                <a:sym typeface="Symbol" pitchFamily="18" charset="2"/>
              </a:rPr>
              <a:t>days</a:t>
            </a:r>
            <a:r>
              <a:rPr lang="fr-FR" altLang="fr-FR" dirty="0">
                <a:sym typeface="Symbol" pitchFamily="18" charset="2"/>
              </a:rPr>
              <a:t> intervention of a </a:t>
            </a:r>
            <a:r>
              <a:rPr lang="fr-FR" altLang="fr-FR" dirty="0" err="1">
                <a:sym typeface="Symbol" pitchFamily="18" charset="2"/>
              </a:rPr>
              <a:t>Quantel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electronician</a:t>
            </a:r>
            <a:r>
              <a:rPr lang="fr-FR" altLang="fr-FR" dirty="0">
                <a:sym typeface="Symbol" pitchFamily="18" charset="2"/>
              </a:rPr>
              <a:t> </a:t>
            </a:r>
            <a:endParaRPr lang="fr-FR" altLang="fr-FR" dirty="0" smtClean="0">
              <a:sym typeface="Symbol" pitchFamily="18" charset="2"/>
            </a:endParaRPr>
          </a:p>
          <a:p>
            <a:pPr lvl="3" eaLnBrk="1" hangingPunct="1"/>
            <a:r>
              <a:rPr lang="fr-FR" altLang="fr-FR" dirty="0" smtClean="0">
                <a:sym typeface="Symbol" pitchFamily="18" charset="2"/>
              </a:rPr>
              <a:t>New </a:t>
            </a:r>
            <a:r>
              <a:rPr lang="fr-FR" altLang="fr-FR" dirty="0" err="1">
                <a:sym typeface="Symbol" pitchFamily="18" charset="2"/>
              </a:rPr>
              <a:t>hardenned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electronics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cards</a:t>
            </a:r>
            <a:r>
              <a:rPr lang="fr-FR" altLang="fr-FR" dirty="0">
                <a:sym typeface="Symbol" pitchFamily="18" charset="2"/>
              </a:rPr>
              <a:t> + </a:t>
            </a:r>
            <a:r>
              <a:rPr lang="fr-FR" altLang="fr-FR" dirty="0" err="1">
                <a:sym typeface="Symbol" pitchFamily="18" charset="2"/>
              </a:rPr>
              <a:t>higher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tolerances</a:t>
            </a:r>
            <a:r>
              <a:rPr lang="fr-FR" altLang="fr-FR" dirty="0">
                <a:sym typeface="Symbol" pitchFamily="18" charset="2"/>
              </a:rPr>
              <a:t>. </a:t>
            </a:r>
            <a:endParaRPr lang="en-US" altLang="fr-FR" dirty="0">
              <a:sym typeface="Symbol" pitchFamily="18" charset="2"/>
            </a:endParaRPr>
          </a:p>
          <a:p>
            <a:pPr lvl="1" eaLnBrk="1" hangingPunct="1"/>
            <a:endParaRPr lang="en-US" altLang="fr-FR" dirty="0">
              <a:sym typeface="Symbol" pitchFamily="18" charset="2"/>
            </a:endParaRPr>
          </a:p>
          <a:p>
            <a:pPr lvl="1" eaLnBrk="1" hangingPunct="1"/>
            <a:r>
              <a:rPr lang="en-US" altLang="fr-FR" dirty="0" err="1" smtClean="0">
                <a:sym typeface="Symbol" pitchFamily="18" charset="2"/>
              </a:rPr>
              <a:t>Synchonization</a:t>
            </a:r>
            <a:r>
              <a:rPr lang="en-US" altLang="fr-FR" dirty="0" smtClean="0">
                <a:sym typeface="Symbol" pitchFamily="18" charset="2"/>
              </a:rPr>
              <a:t> much easier than expected</a:t>
            </a:r>
          </a:p>
          <a:p>
            <a:pPr lvl="1" eaLnBrk="1" hangingPunct="1"/>
            <a:endParaRPr lang="en-US" altLang="fr-FR" dirty="0">
              <a:sym typeface="Symbol" pitchFamily="18" charset="2"/>
            </a:endParaRPr>
          </a:p>
          <a:p>
            <a:pPr lvl="1" eaLnBrk="1" hangingPunct="1"/>
            <a:r>
              <a:rPr lang="en-US" altLang="fr-FR" dirty="0" smtClean="0">
                <a:sym typeface="Symbol" pitchFamily="18" charset="2"/>
              </a:rPr>
              <a:t>Several laser problems </a:t>
            </a:r>
            <a:endParaRPr lang="fr-FR" altLang="fr-FR" dirty="0" smtClean="0"/>
          </a:p>
          <a:p>
            <a:pPr lvl="3" eaLnBrk="1" hangingPunct="1"/>
            <a:r>
              <a:rPr lang="en-US" altLang="fr-FR" dirty="0" smtClean="0">
                <a:sym typeface="Symbol" pitchFamily="18" charset="2"/>
              </a:rPr>
              <a:t>Less energy compared to normal performances</a:t>
            </a:r>
          </a:p>
          <a:p>
            <a:pPr lvl="3"/>
            <a:r>
              <a:rPr lang="en-US" altLang="fr-FR" dirty="0" smtClean="0">
                <a:sym typeface="Symbol" pitchFamily="18" charset="2"/>
              </a:rPr>
              <a:t>Some </a:t>
            </a:r>
            <a:r>
              <a:rPr lang="en-US" altLang="fr-FR" dirty="0">
                <a:sym typeface="Symbol" pitchFamily="18" charset="2"/>
              </a:rPr>
              <a:t>return on several shots</a:t>
            </a:r>
          </a:p>
          <a:p>
            <a:pPr marL="0" lvl="1" indent="0" eaLnBrk="1" hangingPunct="1">
              <a:buNone/>
            </a:pPr>
            <a:endParaRPr lang="en-US" altLang="fr-FR" dirty="0">
              <a:sym typeface="Symbol" pitchFamily="18" charset="2"/>
            </a:endParaRPr>
          </a:p>
          <a:p>
            <a:pPr lvl="1" eaLnBrk="1" hangingPunct="1"/>
            <a:r>
              <a:rPr lang="en-US" altLang="fr-FR" dirty="0">
                <a:sym typeface="Symbol" pitchFamily="18" charset="2"/>
              </a:rPr>
              <a:t>We noticed alignment problems during the XR shots</a:t>
            </a:r>
          </a:p>
          <a:p>
            <a:pPr lvl="3" eaLnBrk="1" hangingPunct="1"/>
            <a:r>
              <a:rPr lang="fr-FR" altLang="fr-FR" dirty="0" err="1">
                <a:sym typeface="Symbol" pitchFamily="18" charset="2"/>
              </a:rPr>
              <a:t>Solved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using</a:t>
            </a:r>
            <a:r>
              <a:rPr lang="fr-FR" altLang="fr-FR" dirty="0">
                <a:sym typeface="Symbol" pitchFamily="18" charset="2"/>
              </a:rPr>
              <a:t> a </a:t>
            </a:r>
            <a:r>
              <a:rPr lang="fr-FR" altLang="fr-FR" dirty="0" err="1">
                <a:sym typeface="Symbol" pitchFamily="18" charset="2"/>
              </a:rPr>
              <a:t>gasket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with</a:t>
            </a:r>
            <a:r>
              <a:rPr lang="fr-FR" altLang="fr-FR" dirty="0">
                <a:sym typeface="Symbol" pitchFamily="18" charset="2"/>
              </a:rPr>
              <a:t> the right </a:t>
            </a:r>
            <a:r>
              <a:rPr lang="fr-FR" altLang="fr-FR" dirty="0" err="1">
                <a:sym typeface="Symbol" pitchFamily="18" charset="2"/>
              </a:rPr>
              <a:t>thickness</a:t>
            </a:r>
            <a:r>
              <a:rPr lang="fr-FR" altLang="fr-FR" dirty="0">
                <a:sym typeface="Symbol" pitchFamily="18" charset="2"/>
              </a:rPr>
              <a:t>.</a:t>
            </a:r>
          </a:p>
          <a:p>
            <a:pPr lvl="3" eaLnBrk="1" hangingPunct="1"/>
            <a:r>
              <a:rPr lang="fr-FR" altLang="fr-FR" dirty="0" err="1">
                <a:sym typeface="Symbol" pitchFamily="18" charset="2"/>
              </a:rPr>
              <a:t>Could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explain</a:t>
            </a:r>
            <a:r>
              <a:rPr lang="fr-FR" altLang="fr-FR" dirty="0">
                <a:sym typeface="Symbol" pitchFamily="18" charset="2"/>
              </a:rPr>
              <a:t> the </a:t>
            </a:r>
            <a:r>
              <a:rPr lang="fr-FR" altLang="fr-FR" dirty="0" err="1">
                <a:sym typeface="Symbol" pitchFamily="18" charset="2"/>
              </a:rPr>
              <a:t>problems</a:t>
            </a:r>
            <a:r>
              <a:rPr lang="fr-FR" altLang="fr-FR" dirty="0">
                <a:sym typeface="Symbol" pitchFamily="18" charset="2"/>
              </a:rPr>
              <a:t> </a:t>
            </a:r>
            <a:r>
              <a:rPr lang="fr-FR" altLang="fr-FR" dirty="0" err="1">
                <a:sym typeface="Symbol" pitchFamily="18" charset="2"/>
              </a:rPr>
              <a:t>with</a:t>
            </a:r>
            <a:r>
              <a:rPr lang="fr-FR" altLang="fr-FR" dirty="0">
                <a:sym typeface="Symbol" pitchFamily="18" charset="2"/>
              </a:rPr>
              <a:t> the VISAR data.</a:t>
            </a:r>
          </a:p>
          <a:p>
            <a:pPr lvl="1" eaLnBrk="1" hangingPunct="1"/>
            <a:endParaRPr lang="en-US" altLang="fr-FR" dirty="0" smtClean="0">
              <a:sym typeface="Symbol" pitchFamily="18" charset="2"/>
            </a:endParaRPr>
          </a:p>
          <a:p>
            <a:pPr lvl="1" eaLnBrk="1" hangingPunct="1"/>
            <a:r>
              <a:rPr lang="fr-FR" altLang="fr-FR" dirty="0">
                <a:sym typeface="Symbol" pitchFamily="18" charset="2"/>
              </a:rPr>
              <a:t>About 120 </a:t>
            </a:r>
            <a:r>
              <a:rPr lang="fr-FR" altLang="fr-FR" dirty="0" err="1">
                <a:sym typeface="Symbol" pitchFamily="18" charset="2"/>
              </a:rPr>
              <a:t>shots</a:t>
            </a:r>
            <a:endParaRPr lang="fr-FR" altLang="fr-FR" dirty="0"/>
          </a:p>
          <a:p>
            <a:pPr lvl="3" eaLnBrk="1" hangingPunct="1"/>
            <a:r>
              <a:rPr lang="fr-FR" altLang="fr-FR" dirty="0">
                <a:sym typeface="Symbol" pitchFamily="18" charset="2"/>
              </a:rPr>
              <a:t>~20 </a:t>
            </a:r>
            <a:r>
              <a:rPr lang="fr-FR" altLang="fr-FR" dirty="0" err="1">
                <a:sym typeface="Symbol" pitchFamily="18" charset="2"/>
              </a:rPr>
              <a:t>shots</a:t>
            </a:r>
            <a:r>
              <a:rPr lang="fr-FR" altLang="fr-FR" dirty="0">
                <a:sym typeface="Symbol" pitchFamily="18" charset="2"/>
              </a:rPr>
              <a:t> for settings.</a:t>
            </a:r>
          </a:p>
          <a:p>
            <a:pPr lvl="3" eaLnBrk="1" hangingPunct="1"/>
            <a:r>
              <a:rPr lang="fr-FR" altLang="fr-FR" dirty="0">
                <a:sym typeface="Symbol" pitchFamily="18" charset="2"/>
              </a:rPr>
              <a:t>~20 VISAR </a:t>
            </a:r>
            <a:r>
              <a:rPr lang="fr-FR" altLang="fr-FR" dirty="0" err="1">
                <a:sym typeface="Symbol" pitchFamily="18" charset="2"/>
              </a:rPr>
              <a:t>shots</a:t>
            </a:r>
            <a:r>
              <a:rPr lang="fr-FR" altLang="fr-FR" dirty="0">
                <a:sym typeface="Symbol" pitchFamily="18" charset="2"/>
              </a:rPr>
              <a:t>. </a:t>
            </a:r>
            <a:endParaRPr lang="en-US" altLang="fr-FR" dirty="0">
              <a:sym typeface="Symbol" pitchFamily="18" charset="2"/>
            </a:endParaRPr>
          </a:p>
          <a:p>
            <a:pPr lvl="3" eaLnBrk="1" hangingPunct="1"/>
            <a:r>
              <a:rPr lang="en-US" altLang="fr-FR" dirty="0">
                <a:sym typeface="Symbol" pitchFamily="18" charset="2"/>
              </a:rPr>
              <a:t>~75 XR shots.</a:t>
            </a:r>
          </a:p>
          <a:p>
            <a:pPr lvl="1" eaLnBrk="1" hangingPunct="1"/>
            <a:endParaRPr lang="en-US" altLang="fr-FR" dirty="0" smtClean="0">
              <a:sym typeface="Symbol" pitchFamily="18" charset="2"/>
            </a:endParaRPr>
          </a:p>
          <a:p>
            <a:pPr lvl="1" eaLnBrk="1" hangingPunct="1"/>
            <a:endParaRPr lang="en-US" altLang="fr-FR" dirty="0">
              <a:sym typeface="Symbol" pitchFamily="18" charset="2"/>
            </a:endParaRPr>
          </a:p>
          <a:p>
            <a:pPr lvl="1" eaLnBrk="1" hangingPunct="1"/>
            <a:endParaRPr lang="en-US" altLang="fr-FR" dirty="0" smtClean="0">
              <a:sym typeface="Symbol" pitchFamily="18" charset="2"/>
            </a:endParaRPr>
          </a:p>
          <a:p>
            <a:pPr marL="0" lvl="1" indent="0" eaLnBrk="1" hangingPunct="1">
              <a:buNone/>
            </a:pPr>
            <a:endParaRPr lang="en-US" altLang="fr-FR" dirty="0">
              <a:sym typeface="Symbol" pitchFamily="18" charset="2"/>
            </a:endParaRPr>
          </a:p>
        </p:txBody>
      </p:sp>
      <p:sp>
        <p:nvSpPr>
          <p:cNvPr id="15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1476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cap="none" dirty="0" err="1" smtClean="0"/>
              <a:t>Synchronization</a:t>
            </a:r>
            <a:r>
              <a:rPr lang="fr-FR" altLang="fr-FR" cap="none" dirty="0" smtClean="0"/>
              <a:t> far </a:t>
            </a:r>
            <a:r>
              <a:rPr lang="fr-FR" altLang="fr-FR" cap="none" dirty="0" err="1" smtClean="0"/>
              <a:t>easier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then</a:t>
            </a:r>
            <a:r>
              <a:rPr lang="fr-FR" altLang="fr-FR" cap="none" dirty="0" smtClean="0"/>
              <a:t> </a:t>
            </a:r>
            <a:r>
              <a:rPr lang="fr-FR" altLang="fr-FR" cap="none" dirty="0" err="1" smtClean="0"/>
              <a:t>expected</a:t>
            </a:r>
            <a:r>
              <a:rPr lang="fr-FR" altLang="fr-FR" cap="none" dirty="0" smtClean="0"/>
              <a:t> !</a:t>
            </a:r>
          </a:p>
        </p:txBody>
      </p:sp>
      <p:sp>
        <p:nvSpPr>
          <p:cNvPr id="9220" name="Espace réservé du numéro de diapositive 8"/>
          <p:cNvSpPr txBox="1">
            <a:spLocks noGrp="1"/>
          </p:cNvSpPr>
          <p:nvPr/>
        </p:nvSpPr>
        <p:spPr bwMode="auto">
          <a:xfrm>
            <a:off x="8693150" y="6303963"/>
            <a:ext cx="1212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1000">
                <a:solidFill>
                  <a:srgbClr val="666666"/>
                </a:solidFill>
              </a:rPr>
              <a:t>|  PAGE </a:t>
            </a:r>
            <a:fld id="{814DEC83-4815-4B9F-B0B9-97035DA31FFE}" type="slidenum">
              <a:rPr lang="fr-FR" altLang="fr-FR" sz="1000">
                <a:solidFill>
                  <a:srgbClr val="666666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9</a:t>
            </a:fld>
            <a:endParaRPr lang="fr-FR" altLang="fr-FR" sz="1000">
              <a:solidFill>
                <a:srgbClr val="66666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340768"/>
            <a:ext cx="11521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RF </a:t>
            </a:r>
            <a:r>
              <a:rPr lang="fr-FR" dirty="0" err="1" smtClean="0"/>
              <a:t>clock</a:t>
            </a:r>
            <a:endParaRPr lang="fr-FR" dirty="0" smtClean="0"/>
          </a:p>
          <a:p>
            <a:r>
              <a:rPr lang="fr-FR" dirty="0" smtClean="0"/>
              <a:t>BCDU8</a:t>
            </a:r>
            <a:endParaRPr lang="fr-FR" dirty="0"/>
          </a:p>
        </p:txBody>
      </p:sp>
      <p:cxnSp>
        <p:nvCxnSpPr>
          <p:cNvPr id="4" name="Connecteur droit avec flèche 3"/>
          <p:cNvCxnSpPr>
            <a:stCxn id="2" idx="3"/>
          </p:cNvCxnSpPr>
          <p:nvPr/>
        </p:nvCxnSpPr>
        <p:spPr>
          <a:xfrm>
            <a:off x="1640632" y="1663934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864768" y="1475492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OPIOM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8464" y="106376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</a:rPr>
              <a:t>355,202 MHz ± 500 Hz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28664" y="163983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RF/992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432720" y="107766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</a:rPr>
              <a:t>355,042 kHz</a:t>
            </a:r>
            <a:endParaRPr lang="fr-FR" sz="1200" dirty="0">
              <a:solidFill>
                <a:schemeClr val="tx2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016896" y="1660158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304928" y="163605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/71012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241032" y="1340768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Quantum 9538</a:t>
            </a:r>
          </a:p>
          <a:p>
            <a:r>
              <a:rPr lang="fr-FR" dirty="0" smtClean="0"/>
              <a:t>A   B   C   D   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097016" y="1557372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Trig</a:t>
            </a:r>
            <a:r>
              <a:rPr lang="fr-FR" sz="800" dirty="0" smtClean="0"/>
              <a:t> in</a:t>
            </a:r>
            <a:endParaRPr lang="fr-FR" sz="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313040" y="106376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</a:rPr>
              <a:t>4,99996 Hz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8504" y="2564904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DG645 (5)</a:t>
            </a:r>
          </a:p>
          <a:p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5601072" y="1987099"/>
            <a:ext cx="0" cy="289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28" idx="1"/>
          </p:cNvCxnSpPr>
          <p:nvPr/>
        </p:nvCxnSpPr>
        <p:spPr>
          <a:xfrm>
            <a:off x="344488" y="2276872"/>
            <a:ext cx="0" cy="601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44488" y="270892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Ext</a:t>
            </a:r>
          </a:p>
          <a:p>
            <a:r>
              <a:rPr lang="fr-FR" sz="800" dirty="0" err="1" smtClean="0"/>
              <a:t>Trig</a:t>
            </a:r>
            <a:endParaRPr lang="fr-FR" sz="8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26664" y="227687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F0"/>
                </a:solidFill>
              </a:rPr>
              <a:t>LASER</a:t>
            </a:r>
            <a:endParaRPr lang="fr-FR" sz="1200" dirty="0">
              <a:solidFill>
                <a:srgbClr val="00B0F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44488" y="2276872"/>
            <a:ext cx="525658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44488" y="288000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961112" y="1988840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321152" y="1987099"/>
            <a:ext cx="0" cy="2875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6681192" y="1988840"/>
            <a:ext cx="0" cy="289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488504" y="3646765"/>
            <a:ext cx="158417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DG645 (2)</a:t>
            </a:r>
          </a:p>
          <a:p>
            <a:r>
              <a:rPr lang="fr-FR" sz="1600" dirty="0" smtClean="0"/>
              <a:t>A</a:t>
            </a:r>
            <a:r>
              <a:rPr lang="fr-FR" sz="1600" baseline="-25000" dirty="0" smtClean="0"/>
              <a:t>ba  </a:t>
            </a:r>
            <a:r>
              <a:rPr lang="fr-FR" sz="1600" dirty="0" err="1" smtClean="0"/>
              <a:t>B</a:t>
            </a:r>
            <a:r>
              <a:rPr lang="fr-FR" sz="1600" baseline="-25000" dirty="0" err="1" smtClean="0"/>
              <a:t>ba</a:t>
            </a:r>
            <a:r>
              <a:rPr lang="fr-FR" sz="1600" baseline="-25000" dirty="0" smtClean="0"/>
              <a:t>  </a:t>
            </a:r>
            <a:r>
              <a:rPr lang="fr-FR" sz="1600" dirty="0" err="1" smtClean="0"/>
              <a:t>C</a:t>
            </a:r>
            <a:r>
              <a:rPr lang="fr-FR" sz="1600" baseline="-25000" dirty="0" err="1" smtClean="0"/>
              <a:t>ba</a:t>
            </a:r>
            <a:r>
              <a:rPr lang="fr-FR" sz="1600" baseline="-25000" dirty="0" smtClean="0"/>
              <a:t>  </a:t>
            </a:r>
            <a:r>
              <a:rPr lang="fr-FR" sz="1600" dirty="0" err="1" smtClean="0"/>
              <a:t>D</a:t>
            </a:r>
            <a:r>
              <a:rPr lang="fr-FR" sz="1600" baseline="-25000" dirty="0" err="1" smtClean="0"/>
              <a:t>ba</a:t>
            </a: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44488" y="371703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Ext</a:t>
            </a:r>
          </a:p>
          <a:p>
            <a:r>
              <a:rPr lang="fr-FR" sz="800" dirty="0" err="1" smtClean="0"/>
              <a:t>Trig</a:t>
            </a:r>
            <a:endParaRPr lang="fr-FR" sz="800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344488" y="396012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44488" y="3284984"/>
            <a:ext cx="561662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344488" y="3284984"/>
            <a:ext cx="0" cy="673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16496" y="336976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F0"/>
                </a:solidFill>
              </a:rPr>
              <a:t>Laser </a:t>
            </a:r>
            <a:r>
              <a:rPr lang="fr-FR" sz="1200" dirty="0" err="1" smtClean="0">
                <a:solidFill>
                  <a:srgbClr val="00B0F0"/>
                </a:solidFill>
              </a:rPr>
              <a:t>diag</a:t>
            </a:r>
            <a:r>
              <a:rPr lang="fr-FR" sz="1200" dirty="0" smtClean="0">
                <a:solidFill>
                  <a:srgbClr val="00B0F0"/>
                </a:solidFill>
              </a:rPr>
              <a:t>. + </a:t>
            </a:r>
            <a:r>
              <a:rPr lang="fr-FR" sz="1200" dirty="0" err="1" smtClean="0">
                <a:solidFill>
                  <a:srgbClr val="00B0F0"/>
                </a:solidFill>
              </a:rPr>
              <a:t>pockels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88504" y="5230941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DG645 (1)</a:t>
            </a:r>
          </a:p>
          <a:p>
            <a:r>
              <a:rPr lang="fr-FR" dirty="0" smtClean="0"/>
              <a:t>A</a:t>
            </a:r>
            <a:r>
              <a:rPr lang="fr-FR" sz="1000" baseline="-25000" dirty="0" smtClean="0"/>
              <a:t>ba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44488" y="53732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Ext</a:t>
            </a:r>
          </a:p>
          <a:p>
            <a:r>
              <a:rPr lang="fr-FR" sz="800" dirty="0" err="1" smtClean="0"/>
              <a:t>Trig</a:t>
            </a:r>
            <a:endParaRPr lang="fr-FR" sz="800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344488" y="554429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344488" y="4869160"/>
            <a:ext cx="0" cy="673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416496" y="495394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F0"/>
                </a:solidFill>
              </a:rPr>
              <a:t>XH</a:t>
            </a:r>
            <a:endParaRPr lang="fr-FR" sz="1200" dirty="0">
              <a:solidFill>
                <a:srgbClr val="00B0F0"/>
              </a:solidFill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344488" y="4862304"/>
            <a:ext cx="597666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8553400" y="3047474"/>
            <a:ext cx="11521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MPSG</a:t>
            </a:r>
          </a:p>
          <a:p>
            <a:r>
              <a:rPr lang="fr-FR" dirty="0" smtClean="0"/>
              <a:t>Flash out</a:t>
            </a:r>
            <a:endParaRPr lang="fr-FR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9143156" y="3688385"/>
            <a:ext cx="0" cy="289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8193360" y="4127594"/>
            <a:ext cx="158417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DG535 (4)</a:t>
            </a:r>
          </a:p>
          <a:p>
            <a:r>
              <a:rPr lang="fr-FR" sz="1600" dirty="0" smtClean="0"/>
              <a:t>T</a:t>
            </a:r>
            <a:r>
              <a:rPr lang="fr-FR" sz="1600" baseline="-25000" dirty="0" smtClean="0"/>
              <a:t>0</a:t>
            </a:r>
            <a:r>
              <a:rPr lang="fr-FR" sz="1600" dirty="0" smtClean="0"/>
              <a:t>  AB-  CD-    </a:t>
            </a:r>
            <a:endParaRPr lang="fr-FR" sz="1600" dirty="0"/>
          </a:p>
        </p:txBody>
      </p:sp>
      <p:sp>
        <p:nvSpPr>
          <p:cNvPr id="66" name="ZoneTexte 65"/>
          <p:cNvSpPr txBox="1"/>
          <p:nvPr/>
        </p:nvSpPr>
        <p:spPr>
          <a:xfrm>
            <a:off x="8049344" y="427161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Ext</a:t>
            </a:r>
          </a:p>
          <a:p>
            <a:r>
              <a:rPr lang="fr-FR" sz="800" dirty="0" err="1" smtClean="0"/>
              <a:t>Trig</a:t>
            </a:r>
            <a:endParaRPr lang="fr-FR" sz="800" dirty="0"/>
          </a:p>
        </p:txBody>
      </p:sp>
      <p:cxnSp>
        <p:nvCxnSpPr>
          <p:cNvPr id="67" name="Connecteur droit 66"/>
          <p:cNvCxnSpPr/>
          <p:nvPr/>
        </p:nvCxnSpPr>
        <p:spPr>
          <a:xfrm>
            <a:off x="8049344" y="444269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8049344" y="3978158"/>
            <a:ext cx="10938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endCxn id="66" idx="1"/>
          </p:cNvCxnSpPr>
          <p:nvPr/>
        </p:nvCxnSpPr>
        <p:spPr>
          <a:xfrm>
            <a:off x="8049344" y="3969930"/>
            <a:ext cx="0" cy="470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705928" y="3647333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>
                <a:solidFill>
                  <a:srgbClr val="FF0000"/>
                </a:solidFill>
              </a:rPr>
              <a:t>Inh</a:t>
            </a:r>
            <a:endParaRPr lang="fr-FR" sz="800" dirty="0">
              <a:solidFill>
                <a:srgbClr val="FF0000"/>
              </a:solidFill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2072680" y="3755819"/>
            <a:ext cx="4392488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6" name="Connecteur droit 9235"/>
          <p:cNvCxnSpPr/>
          <p:nvPr/>
        </p:nvCxnSpPr>
        <p:spPr>
          <a:xfrm>
            <a:off x="6475452" y="3755819"/>
            <a:ext cx="0" cy="111334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8" name="Connecteur droit 9237"/>
          <p:cNvCxnSpPr/>
          <p:nvPr/>
        </p:nvCxnSpPr>
        <p:spPr>
          <a:xfrm>
            <a:off x="6475452" y="4869160"/>
            <a:ext cx="78180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1712640" y="522978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>
                <a:solidFill>
                  <a:srgbClr val="FF0000"/>
                </a:solidFill>
              </a:rPr>
              <a:t>Inh</a:t>
            </a:r>
            <a:endParaRPr lang="fr-FR" sz="800" dirty="0">
              <a:solidFill>
                <a:srgbClr val="FF0000"/>
              </a:solidFill>
            </a:endParaRPr>
          </a:p>
        </p:txBody>
      </p:sp>
      <p:cxnSp>
        <p:nvCxnSpPr>
          <p:cNvPr id="84" name="Connecteur droit 83"/>
          <p:cNvCxnSpPr/>
          <p:nvPr/>
        </p:nvCxnSpPr>
        <p:spPr>
          <a:xfrm>
            <a:off x="2079392" y="5338266"/>
            <a:ext cx="7220183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9299575" y="4743147"/>
            <a:ext cx="0" cy="59511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9143156" y="4797152"/>
            <a:ext cx="7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2"/>
                </a:solidFill>
              </a:rPr>
              <a:t>HighZ</a:t>
            </a:r>
            <a:r>
              <a:rPr lang="fr-FR" sz="1200" dirty="0" smtClean="0">
                <a:solidFill>
                  <a:schemeClr val="bg2"/>
                </a:solidFill>
              </a:rPr>
              <a:t> </a:t>
            </a:r>
          </a:p>
          <a:p>
            <a:r>
              <a:rPr lang="fr-FR" sz="1200" dirty="0" smtClean="0">
                <a:solidFill>
                  <a:schemeClr val="bg2"/>
                </a:solidFill>
              </a:rPr>
              <a:t>TTL</a:t>
            </a:r>
            <a:endParaRPr lang="fr-FR" sz="1200" dirty="0">
              <a:solidFill>
                <a:schemeClr val="bg2"/>
              </a:solidFill>
            </a:endParaRPr>
          </a:p>
        </p:txBody>
      </p:sp>
      <p:cxnSp>
        <p:nvCxnSpPr>
          <p:cNvPr id="90" name="Connecteur droit 89"/>
          <p:cNvCxnSpPr/>
          <p:nvPr/>
        </p:nvCxnSpPr>
        <p:spPr>
          <a:xfrm>
            <a:off x="1280592" y="5877272"/>
            <a:ext cx="0" cy="426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848544" y="6309722"/>
            <a:ext cx="88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Trig</a:t>
            </a:r>
            <a:r>
              <a:rPr lang="fr-FR" sz="1200" dirty="0" smtClean="0"/>
              <a:t> HX 0.022 Hz</a:t>
            </a:r>
            <a:endParaRPr lang="fr-FR" sz="1200" dirty="0"/>
          </a:p>
        </p:txBody>
      </p:sp>
      <p:sp>
        <p:nvSpPr>
          <p:cNvPr id="93" name="ZoneTexte 92"/>
          <p:cNvSpPr txBox="1"/>
          <p:nvPr/>
        </p:nvSpPr>
        <p:spPr>
          <a:xfrm>
            <a:off x="1136576" y="5835620"/>
            <a:ext cx="762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/>
                </a:solidFill>
              </a:rPr>
              <a:t>10 dB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8445388" y="277047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F0"/>
                </a:solidFill>
              </a:rPr>
              <a:t>0,022 Hz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6717196" y="3057927"/>
            <a:ext cx="11521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LCS</a:t>
            </a:r>
          </a:p>
          <a:p>
            <a:r>
              <a:rPr lang="fr-FR" dirty="0" smtClean="0"/>
              <a:t>Flash out</a:t>
            </a:r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6609184" y="27809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F0"/>
                </a:solidFill>
              </a:rPr>
              <a:t>5 Hz</a:t>
            </a:r>
            <a:endParaRPr lang="fr-FR" sz="1200" dirty="0">
              <a:solidFill>
                <a:srgbClr val="00B0F0"/>
              </a:solidFill>
            </a:endParaRPr>
          </a:p>
        </p:txBody>
      </p:sp>
      <p:cxnSp>
        <p:nvCxnSpPr>
          <p:cNvPr id="9247" name="Connecteur droit 9246"/>
          <p:cNvCxnSpPr/>
          <p:nvPr/>
        </p:nvCxnSpPr>
        <p:spPr>
          <a:xfrm>
            <a:off x="7041232" y="3704258"/>
            <a:ext cx="0" cy="905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65" idx="2"/>
          </p:cNvCxnSpPr>
          <p:nvPr/>
        </p:nvCxnSpPr>
        <p:spPr>
          <a:xfrm>
            <a:off x="8985448" y="4743147"/>
            <a:ext cx="0" cy="284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7473280" y="5021108"/>
            <a:ext cx="151216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7473280" y="4610164"/>
            <a:ext cx="0" cy="410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7257256" y="4610164"/>
            <a:ext cx="72008" cy="25899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6609184" y="431345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B0F0"/>
                </a:solidFill>
              </a:rPr>
              <a:t>Switch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3728864" y="5767451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DG535 (</a:t>
            </a:r>
            <a:r>
              <a:rPr lang="fr-FR" sz="1400" dirty="0" smtClean="0"/>
              <a:t>ID24</a:t>
            </a:r>
            <a:r>
              <a:rPr lang="fr-FR" dirty="0" smtClean="0"/>
              <a:t>)</a:t>
            </a:r>
          </a:p>
          <a:p>
            <a:r>
              <a:rPr lang="fr-FR" dirty="0" smtClean="0"/>
              <a:t>CD+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3584848" y="590972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Ext</a:t>
            </a:r>
          </a:p>
          <a:p>
            <a:r>
              <a:rPr lang="fr-FR" sz="800" dirty="0" err="1" smtClean="0"/>
              <a:t>Trig</a:t>
            </a:r>
            <a:endParaRPr lang="fr-FR" sz="800" dirty="0"/>
          </a:p>
        </p:txBody>
      </p:sp>
      <p:cxnSp>
        <p:nvCxnSpPr>
          <p:cNvPr id="122" name="Connecteur droit 121"/>
          <p:cNvCxnSpPr/>
          <p:nvPr/>
        </p:nvCxnSpPr>
        <p:spPr>
          <a:xfrm>
            <a:off x="3584848" y="608080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/>
          <p:cNvSpPr txBox="1"/>
          <p:nvPr/>
        </p:nvSpPr>
        <p:spPr>
          <a:xfrm>
            <a:off x="4376936" y="6372130"/>
            <a:ext cx="762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2"/>
                </a:solidFill>
              </a:rPr>
              <a:t>HighZ</a:t>
            </a:r>
            <a:endParaRPr lang="fr-FR" sz="1200" dirty="0">
              <a:solidFill>
                <a:schemeClr val="bg2"/>
              </a:solidFill>
            </a:endParaRPr>
          </a:p>
        </p:txBody>
      </p:sp>
      <p:cxnSp>
        <p:nvCxnSpPr>
          <p:cNvPr id="77" name="Connecteur droit 76"/>
          <p:cNvCxnSpPr/>
          <p:nvPr/>
        </p:nvCxnSpPr>
        <p:spPr>
          <a:xfrm>
            <a:off x="8553400" y="4739662"/>
            <a:ext cx="0" cy="750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3584848" y="5490452"/>
            <a:ext cx="496855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>
            <a:endCxn id="121" idx="1"/>
          </p:cNvCxnSpPr>
          <p:nvPr/>
        </p:nvCxnSpPr>
        <p:spPr>
          <a:xfrm>
            <a:off x="3584848" y="5498953"/>
            <a:ext cx="0" cy="58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4520952" y="6413782"/>
            <a:ext cx="0" cy="357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/>
          <p:cNvSpPr txBox="1"/>
          <p:nvPr/>
        </p:nvSpPr>
        <p:spPr>
          <a:xfrm>
            <a:off x="3663524" y="6540916"/>
            <a:ext cx="88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VH Laser</a:t>
            </a:r>
            <a:endParaRPr lang="fr-FR" sz="12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321152" y="227687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Check </a:t>
            </a:r>
          </a:p>
          <a:p>
            <a:r>
              <a:rPr lang="fr-FR" sz="1200" dirty="0" smtClean="0"/>
              <a:t>5 Hz</a:t>
            </a:r>
            <a:endParaRPr lang="fr-FR" sz="1200" dirty="0"/>
          </a:p>
        </p:txBody>
      </p:sp>
      <p:sp>
        <p:nvSpPr>
          <p:cNvPr id="79" name="Espace réservé du pied de page 9"/>
          <p:cNvSpPr txBox="1">
            <a:spLocks noGrp="1"/>
          </p:cNvSpPr>
          <p:nvPr/>
        </p:nvSpPr>
        <p:spPr bwMode="auto">
          <a:xfrm>
            <a:off x="2222500" y="6305550"/>
            <a:ext cx="6435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altLang="en-US" sz="1000" dirty="0">
                <a:solidFill>
                  <a:srgbClr val="666666"/>
                </a:solidFill>
              </a:rPr>
              <a:t>CEA | </a:t>
            </a:r>
            <a:r>
              <a:rPr lang="fr-FR" altLang="en-US" sz="1000" dirty="0" err="1">
                <a:solidFill>
                  <a:srgbClr val="666666"/>
                </a:solidFill>
              </a:rPr>
              <a:t>January</a:t>
            </a:r>
            <a:r>
              <a:rPr lang="fr-FR" altLang="en-US" sz="1000" dirty="0">
                <a:solidFill>
                  <a:srgbClr val="666666"/>
                </a:solidFill>
              </a:rPr>
              <a:t> </a:t>
            </a:r>
            <a:r>
              <a:rPr lang="fr-FR" altLang="en-US" sz="1000" dirty="0" smtClean="0">
                <a:solidFill>
                  <a:srgbClr val="666666"/>
                </a:solidFill>
              </a:rPr>
              <a:t>19</a:t>
            </a:r>
            <a:r>
              <a:rPr lang="fr-FR" altLang="en-US" sz="1000" baseline="30000" dirty="0" smtClean="0">
                <a:solidFill>
                  <a:srgbClr val="666666"/>
                </a:solidFill>
              </a:rPr>
              <a:t>th</a:t>
            </a:r>
            <a:r>
              <a:rPr lang="fr-FR" altLang="en-US" sz="1000" dirty="0" smtClean="0">
                <a:solidFill>
                  <a:srgbClr val="666666"/>
                </a:solidFill>
              </a:rPr>
              <a:t>, </a:t>
            </a:r>
            <a:r>
              <a:rPr lang="fr-FR" altLang="en-US" sz="1000" dirty="0">
                <a:solidFill>
                  <a:srgbClr val="666666"/>
                </a:solidFill>
              </a:rPr>
              <a:t>2016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32720" y="204110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=1,4 s, delay=564 ns</a:t>
            </a:r>
            <a:endParaRPr lang="en-US" sz="1400" dirty="0"/>
          </a:p>
        </p:txBody>
      </p:sp>
      <p:sp>
        <p:nvSpPr>
          <p:cNvPr id="80" name="ZoneTexte 79"/>
          <p:cNvSpPr txBox="1"/>
          <p:nvPr/>
        </p:nvSpPr>
        <p:spPr>
          <a:xfrm>
            <a:off x="2308880" y="3025045"/>
            <a:ext cx="264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=1,4 s, delay=851,139 s</a:t>
            </a:r>
            <a:endParaRPr lang="en-US" sz="1400" dirty="0"/>
          </a:p>
        </p:txBody>
      </p:sp>
      <p:sp>
        <p:nvSpPr>
          <p:cNvPr id="81" name="ZoneTexte 80"/>
          <p:cNvSpPr txBox="1"/>
          <p:nvPr/>
        </p:nvSpPr>
        <p:spPr>
          <a:xfrm>
            <a:off x="2432720" y="458112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=1,4 s, delay=700 s</a:t>
            </a:r>
            <a:endParaRPr lang="en-US" sz="1400" dirty="0"/>
          </a:p>
        </p:txBody>
      </p:sp>
      <p:sp>
        <p:nvSpPr>
          <p:cNvPr id="82" name="ZoneTexte 81"/>
          <p:cNvSpPr txBox="1"/>
          <p:nvPr/>
        </p:nvSpPr>
        <p:spPr>
          <a:xfrm>
            <a:off x="1424608" y="4808185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  <a:sym typeface="Symbol"/>
              </a:rPr>
              <a:t>acquisition launched  ~170s before shot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753200" y="4221088"/>
            <a:ext cx="1080120" cy="763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rme libre 5"/>
          <p:cNvSpPr/>
          <p:nvPr/>
        </p:nvSpPr>
        <p:spPr>
          <a:xfrm>
            <a:off x="7629525" y="2533650"/>
            <a:ext cx="771525" cy="1771650"/>
          </a:xfrm>
          <a:custGeom>
            <a:avLst/>
            <a:gdLst>
              <a:gd name="connsiteX0" fmla="*/ 0 w 771525"/>
              <a:gd name="connsiteY0" fmla="*/ 1771650 h 1771650"/>
              <a:gd name="connsiteX1" fmla="*/ 304800 w 771525"/>
              <a:gd name="connsiteY1" fmla="*/ 1495425 h 1771650"/>
              <a:gd name="connsiteX2" fmla="*/ 533400 w 771525"/>
              <a:gd name="connsiteY2" fmla="*/ 1000125 h 1771650"/>
              <a:gd name="connsiteX3" fmla="*/ 771525 w 771525"/>
              <a:gd name="connsiteY3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1771650">
                <a:moveTo>
                  <a:pt x="0" y="1771650"/>
                </a:moveTo>
                <a:cubicBezTo>
                  <a:pt x="107950" y="1697831"/>
                  <a:pt x="215900" y="1624012"/>
                  <a:pt x="304800" y="1495425"/>
                </a:cubicBezTo>
                <a:cubicBezTo>
                  <a:pt x="393700" y="1366838"/>
                  <a:pt x="455613" y="1249362"/>
                  <a:pt x="533400" y="1000125"/>
                </a:cubicBezTo>
                <a:cubicBezTo>
                  <a:pt x="611187" y="750888"/>
                  <a:pt x="691356" y="375444"/>
                  <a:pt x="771525" y="0"/>
                </a:cubicBezTo>
              </a:path>
            </a:pathLst>
          </a:custGeom>
          <a:noFill/>
          <a:ln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7413501" y="2195572"/>
            <a:ext cx="193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 Hz or 1/45 Hz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5678048" y="508518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C=T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dirty="0" smtClean="0">
                <a:sym typeface="Symbol"/>
              </a:rPr>
              <a:t>+0; D=T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dirty="0" smtClean="0">
                <a:sym typeface="Symbol"/>
              </a:rPr>
              <a:t>+2 </a:t>
            </a:r>
            <a:r>
              <a:rPr lang="en-US" sz="1400" dirty="0" err="1" smtClean="0">
                <a:sym typeface="Symbol"/>
              </a:rPr>
              <a:t>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0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2094</Words>
  <Application>Microsoft Office PowerPoint</Application>
  <PresentationFormat>Format A4 (210 x 297 mm)</PresentationFormat>
  <Paragraphs>574</Paragraphs>
  <Slides>22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Masque principal</vt:lpstr>
      <vt:lpstr>Équation</vt:lpstr>
      <vt:lpstr>GCLT laser &amp; diagnostics status</vt:lpstr>
      <vt:lpstr>OULTINE</vt:lpstr>
      <vt:lpstr>GCLT laser status</vt:lpstr>
      <vt:lpstr>Reminder of GCLT laser system characteristics</vt:lpstr>
      <vt:lpstr>Reminder of GCLT laser system characteristics</vt:lpstr>
      <vt:lpstr>Control-Command</vt:lpstr>
      <vt:lpstr>Feedback from previous shock experiment</vt:lpstr>
      <vt:lpstr>Feedback from previous shock experiment</vt:lpstr>
      <vt:lpstr>Synchronization far easier then expected !</vt:lpstr>
      <vt:lpstr>Synchronization far easier then expected !</vt:lpstr>
      <vt:lpstr>Current configuration</vt:lpstr>
      <vt:lpstr>Expected configuration for 2016 shock experiment</vt:lpstr>
      <vt:lpstr>GCLT laser status conclusion</vt:lpstr>
      <vt:lpstr>Diagnostics status</vt:lpstr>
      <vt:lpstr>What we have currently </vt:lpstr>
      <vt:lpstr>What we would like to do</vt:lpstr>
      <vt:lpstr>Point VISAR measurement</vt:lpstr>
      <vt:lpstr>Temperature measurement: option 1</vt:lpstr>
      <vt:lpstr>Temperature measurement: option 2</vt:lpstr>
      <vt:lpstr>What kind of detector do we need ?</vt:lpstr>
      <vt:lpstr>What kind of calibration source do we need ?</vt:lpstr>
      <vt:lpstr>Diagnostics status conclusion</vt:lpstr>
    </vt:vector>
  </TitlesOfParts>
  <Company>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ADM_SOLLIERA</cp:lastModifiedBy>
  <cp:revision>193</cp:revision>
  <dcterms:created xsi:type="dcterms:W3CDTF">2012-05-16T13:45:41Z</dcterms:created>
  <dcterms:modified xsi:type="dcterms:W3CDTF">2016-01-19T08:56:51Z</dcterms:modified>
</cp:coreProperties>
</file>