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9" r:id="rId3"/>
    <p:sldId id="259" r:id="rId4"/>
    <p:sldId id="282" r:id="rId5"/>
    <p:sldId id="260" r:id="rId6"/>
    <p:sldId id="281" r:id="rId7"/>
    <p:sldId id="287" r:id="rId8"/>
    <p:sldId id="283" r:id="rId9"/>
    <p:sldId id="288" r:id="rId10"/>
    <p:sldId id="276" r:id="rId11"/>
    <p:sldId id="262" r:id="rId12"/>
    <p:sldId id="258" r:id="rId13"/>
    <p:sldId id="264" r:id="rId14"/>
    <p:sldId id="270" r:id="rId15"/>
    <p:sldId id="267" r:id="rId16"/>
    <p:sldId id="285" r:id="rId17"/>
    <p:sldId id="286" r:id="rId18"/>
    <p:sldId id="293" r:id="rId19"/>
    <p:sldId id="290" r:id="rId20"/>
    <p:sldId id="289" r:id="rId21"/>
    <p:sldId id="291" r:id="rId22"/>
    <p:sldId id="29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7" autoAdjust="0"/>
    <p:restoredTop sz="92629" autoAdjust="0"/>
  </p:normalViewPr>
  <p:slideViewPr>
    <p:cSldViewPr>
      <p:cViewPr varScale="1">
        <p:scale>
          <a:sx n="82" d="100"/>
          <a:sy n="82" d="100"/>
        </p:scale>
        <p:origin x="-12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5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8C97-22DB-41BA-A924-C4DA678C60F1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6B1C-0F68-4BA5-B8DA-F373D3B298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3BB8D-B232-4C10-8339-33D6FD330707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3F1B-1D89-4B73-B9B6-776188A636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620B9-5382-49F5-8DBF-351B30411871}" type="slidenum">
              <a:rPr lang="ru-RU"/>
              <a:pPr/>
              <a:t>4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03877-31A2-47B4-8DD0-08442B7C37A1}" type="slidenum">
              <a:rPr lang="ru-RU"/>
              <a:pPr/>
              <a:t>13</a:t>
            </a:fld>
            <a:endParaRPr lang="ru-RU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25" tIns="45713" rIns="91425" bIns="45713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83F1B-1D89-4B73-B9B6-776188A6364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83F1B-1D89-4B73-B9B6-776188A6364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83F1B-1D89-4B73-B9B6-776188A6364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8572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00108"/>
            <a:ext cx="9072594" cy="55721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8215338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28670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586438"/>
            <a:ext cx="928662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28662" y="6586438"/>
            <a:ext cx="6215106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K.Zolotarev, Superconductive IDs at BINP,  ESLS XXII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86644" y="6586438"/>
            <a:ext cx="1857356" cy="271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1AC66-C505-4CDF-9BF6-403E098D18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BINP superconducting insertion devices and their applications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071810"/>
            <a:ext cx="7992888" cy="20853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A.V. Bragin, S.V. Khruschev, N.A. Mezentsev, </a:t>
            </a:r>
          </a:p>
          <a:p>
            <a:r>
              <a:rPr lang="en-US" dirty="0" smtClean="0"/>
              <a:t>I.V. </a:t>
            </a:r>
            <a:r>
              <a:rPr lang="en-US" dirty="0" err="1" smtClean="0"/>
              <a:t>Poletaev</a:t>
            </a:r>
            <a:r>
              <a:rPr lang="en-US" dirty="0" smtClean="0"/>
              <a:t>, V.A. Shkaruba, V.M. </a:t>
            </a:r>
            <a:r>
              <a:rPr lang="en-US" dirty="0" err="1" smtClean="0"/>
              <a:t>Syrovatin</a:t>
            </a:r>
            <a:r>
              <a:rPr lang="en-US" dirty="0" smtClean="0"/>
              <a:t>, V.M. </a:t>
            </a:r>
            <a:r>
              <a:rPr lang="en-US" dirty="0" err="1" smtClean="0"/>
              <a:t>Tsukanov</a:t>
            </a:r>
            <a:r>
              <a:rPr lang="en-US" dirty="0" smtClean="0"/>
              <a:t>, </a:t>
            </a:r>
          </a:p>
          <a:p>
            <a:r>
              <a:rPr lang="en-US" dirty="0" smtClean="0"/>
              <a:t>A.A. Volkov, E.B. Levichev, S.V. Sinyatkin,</a:t>
            </a:r>
          </a:p>
          <a:p>
            <a:r>
              <a:rPr lang="en-US" u="sng" dirty="0" smtClean="0"/>
              <a:t>K.V. </a:t>
            </a:r>
            <a:r>
              <a:rPr lang="en-US" u="sng" dirty="0" err="1" smtClean="0"/>
              <a:t>Zolotarev</a:t>
            </a:r>
            <a:r>
              <a:rPr lang="en-US" u="sng" dirty="0" smtClean="0"/>
              <a:t> </a:t>
            </a:r>
          </a:p>
          <a:p>
            <a:endParaRPr lang="en-US" i="1" dirty="0" smtClean="0"/>
          </a:p>
          <a:p>
            <a:r>
              <a:rPr lang="en-US" i="1" dirty="0" err="1" smtClean="0"/>
              <a:t>Budker</a:t>
            </a:r>
            <a:r>
              <a:rPr lang="en-US" i="1" dirty="0" smtClean="0"/>
              <a:t> Institute of Nuclear Physics, Novosibirsk, Russia</a:t>
            </a:r>
            <a:r>
              <a:rPr lang="en-US" dirty="0" smtClean="0"/>
              <a:t> </a:t>
            </a:r>
          </a:p>
        </p:txBody>
      </p:sp>
      <p:pic>
        <p:nvPicPr>
          <p:cNvPr id="24582" name="Picture 6" descr="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27" y="5357827"/>
            <a:ext cx="7872473" cy="1500174"/>
          </a:xfrm>
          <a:prstGeom prst="rect">
            <a:avLst/>
          </a:prstGeom>
          <a:noFill/>
        </p:spPr>
      </p:pic>
      <p:pic>
        <p:nvPicPr>
          <p:cNvPr id="61442" name="Picture 2" descr="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295090" cy="185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06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Cold mass support structure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57158" y="1000108"/>
            <a:ext cx="8261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Cold mass is hung on Kevlar strings attached to the cold mass support base on one side and to the vacuum vessel on the other.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42844" y="1714488"/>
            <a:ext cx="8775700" cy="4779962"/>
            <a:chOff x="168" y="865"/>
            <a:chExt cx="5528" cy="3011"/>
          </a:xfrm>
        </p:grpSpPr>
        <p:pic>
          <p:nvPicPr>
            <p:cNvPr id="18437" name="Picture 4" descr="Cryostat ASS-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" y="865"/>
              <a:ext cx="5528" cy="3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Text Box 6"/>
            <p:cNvSpPr txBox="1">
              <a:spLocks noChangeArrowheads="1"/>
            </p:cNvSpPr>
            <p:nvPr/>
          </p:nvSpPr>
          <p:spPr bwMode="auto">
            <a:xfrm>
              <a:off x="3592" y="2121"/>
              <a:ext cx="72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Kevlar strings</a:t>
              </a:r>
            </a:p>
          </p:txBody>
        </p:sp>
        <p:sp>
          <p:nvSpPr>
            <p:cNvPr id="18439" name="Line 7"/>
            <p:cNvSpPr>
              <a:spLocks noChangeShapeType="1"/>
            </p:cNvSpPr>
            <p:nvPr/>
          </p:nvSpPr>
          <p:spPr bwMode="auto">
            <a:xfrm flipH="1">
              <a:off x="3550" y="2304"/>
              <a:ext cx="184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3764" y="2304"/>
              <a:ext cx="25" cy="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Text Box 9"/>
            <p:cNvSpPr txBox="1">
              <a:spLocks noChangeArrowheads="1"/>
            </p:cNvSpPr>
            <p:nvPr/>
          </p:nvSpPr>
          <p:spPr bwMode="auto">
            <a:xfrm>
              <a:off x="3524" y="1835"/>
              <a:ext cx="111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Vertical support point</a:t>
              </a:r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>
              <a:off x="3446" y="1996"/>
              <a:ext cx="154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308" y="997"/>
              <a:ext cx="1104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Vertical support points</a:t>
              </a:r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924" y="1177"/>
              <a:ext cx="412" cy="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919" y="1182"/>
              <a:ext cx="79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Text Box 14"/>
            <p:cNvSpPr txBox="1">
              <a:spLocks noChangeArrowheads="1"/>
            </p:cNvSpPr>
            <p:nvPr/>
          </p:nvSpPr>
          <p:spPr bwMode="auto">
            <a:xfrm>
              <a:off x="4186" y="2809"/>
              <a:ext cx="974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Horizontal position fixing points</a:t>
              </a:r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H="1" flipV="1">
              <a:off x="3997" y="2696"/>
              <a:ext cx="209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H="1">
              <a:off x="3317" y="3044"/>
              <a:ext cx="889" cy="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210" y="1669"/>
              <a:ext cx="745" cy="4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Horizontal position fixing points</a:t>
              </a: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V="1">
              <a:off x="863" y="1658"/>
              <a:ext cx="671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814" y="1907"/>
              <a:ext cx="55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Text Box 21"/>
            <p:cNvSpPr txBox="1">
              <a:spLocks noChangeArrowheads="1"/>
            </p:cNvSpPr>
            <p:nvPr/>
          </p:nvSpPr>
          <p:spPr bwMode="auto">
            <a:xfrm>
              <a:off x="3994" y="938"/>
              <a:ext cx="1632" cy="6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Support system:</a:t>
              </a:r>
            </a:p>
            <a:p>
              <a:r>
                <a:rPr lang="en-US" sz="1600"/>
                <a:t>3 vertical support points;</a:t>
              </a:r>
            </a:p>
            <a:p>
              <a:r>
                <a:rPr lang="en-US" sz="1600"/>
                <a:t>4 horizontal support points;</a:t>
              </a:r>
            </a:p>
            <a:p>
              <a:r>
                <a:rPr lang="en-US" sz="1600"/>
                <a:t>4 transport position stoppers</a:t>
              </a:r>
            </a:p>
          </p:txBody>
        </p:sp>
        <p:sp>
          <p:nvSpPr>
            <p:cNvPr id="18453" name="Text Box 52"/>
            <p:cNvSpPr txBox="1">
              <a:spLocks noChangeArrowheads="1"/>
            </p:cNvSpPr>
            <p:nvPr/>
          </p:nvSpPr>
          <p:spPr bwMode="auto">
            <a:xfrm>
              <a:off x="1804" y="3131"/>
              <a:ext cx="74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Cold mass base frame</a:t>
              </a:r>
            </a:p>
          </p:txBody>
        </p:sp>
        <p:sp>
          <p:nvSpPr>
            <p:cNvPr id="18454" name="Line 53"/>
            <p:cNvSpPr>
              <a:spLocks noChangeShapeType="1"/>
            </p:cNvSpPr>
            <p:nvPr/>
          </p:nvSpPr>
          <p:spPr bwMode="auto">
            <a:xfrm flipV="1">
              <a:off x="2104" y="2748"/>
              <a:ext cx="185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Text Box 56"/>
            <p:cNvSpPr txBox="1">
              <a:spLocks noChangeArrowheads="1"/>
            </p:cNvSpPr>
            <p:nvPr/>
          </p:nvSpPr>
          <p:spPr bwMode="auto">
            <a:xfrm>
              <a:off x="1403" y="3508"/>
              <a:ext cx="931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Transport position keepers</a:t>
              </a:r>
            </a:p>
          </p:txBody>
        </p:sp>
        <p:sp>
          <p:nvSpPr>
            <p:cNvPr id="18456" name="Line 58"/>
            <p:cNvSpPr>
              <a:spLocks noChangeShapeType="1"/>
            </p:cNvSpPr>
            <p:nvPr/>
          </p:nvSpPr>
          <p:spPr bwMode="auto">
            <a:xfrm flipH="1" flipV="1">
              <a:off x="1438" y="2889"/>
              <a:ext cx="285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59"/>
            <p:cNvSpPr>
              <a:spLocks noChangeShapeType="1"/>
            </p:cNvSpPr>
            <p:nvPr/>
          </p:nvSpPr>
          <p:spPr bwMode="auto">
            <a:xfrm flipV="1">
              <a:off x="1723" y="3372"/>
              <a:ext cx="1185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1985 – 4.5 Tesla Superconducting Wave Length Shifter (WLS) for Siberia-1, Moscow 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1992 – 6 Tesla </a:t>
            </a:r>
            <a:r>
              <a:rPr lang="en-US" sz="1050" dirty="0" err="1" smtClean="0">
                <a:solidFill>
                  <a:srgbClr val="00B050"/>
                </a:solidFill>
              </a:rPr>
              <a:t>Superbend</a:t>
            </a:r>
            <a:r>
              <a:rPr lang="en-US" sz="1050" dirty="0" smtClean="0">
                <a:solidFill>
                  <a:srgbClr val="00B050"/>
                </a:solidFill>
              </a:rPr>
              <a:t> (SB) prototype for compact storage rings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1996 - 7.5 Tesla superconducting WLS for PLS, South Korea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1997 - 7.5 T superconducting WLS  with fixed point of radiation for CAMD-LSU (USA)</a:t>
            </a:r>
          </a:p>
          <a:p>
            <a:r>
              <a:rPr lang="ru-RU" sz="1050" dirty="0" smtClean="0">
                <a:solidFill>
                  <a:schemeClr val="accent2"/>
                </a:solidFill>
              </a:rPr>
              <a:t>2000</a:t>
            </a:r>
            <a:r>
              <a:rPr lang="en-US" sz="1050" dirty="0" smtClean="0">
                <a:solidFill>
                  <a:schemeClr val="accent2"/>
                </a:solidFill>
              </a:rPr>
              <a:t>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2000 – 10 Tesla WLS for Spring-8, Japan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7 Tesla 17 pole SCW for BESSY-2, Germany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2004 – 9 Tesla </a:t>
            </a:r>
            <a:r>
              <a:rPr lang="en-US" sz="1050" dirty="0" err="1" smtClean="0">
                <a:solidFill>
                  <a:schemeClr val="accent2"/>
                </a:solidFill>
              </a:rPr>
              <a:t>Superbend</a:t>
            </a:r>
            <a:r>
              <a:rPr lang="en-US" sz="1050" dirty="0" smtClean="0">
                <a:solidFill>
                  <a:schemeClr val="accent2"/>
                </a:solidFill>
              </a:rPr>
              <a:t> for BESSY-2, Germany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2005 – 13 Tesla superconducting solenoids for VEPP-2000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Brasil</a:t>
            </a:r>
            <a:endParaRPr lang="en-US" sz="105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- 2.1 Tesla 119 pole SCW for ALBA, Spain 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7.5 Tesla  SCW for CAMD-LSU (USA)</a:t>
            </a:r>
            <a:endParaRPr lang="en-US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chemeClr val="tx2"/>
                </a:solidFill>
              </a:rPr>
              <a:t>2013 -  </a:t>
            </a:r>
            <a:r>
              <a:rPr lang="en-US" sz="1050" dirty="0" smtClean="0">
                <a:solidFill>
                  <a:schemeClr val="tx2"/>
                </a:solidFill>
              </a:rPr>
              <a:t>SCW for ANKA</a:t>
            </a:r>
          </a:p>
          <a:p>
            <a:endParaRPr lang="ru-RU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rgbClr val="FF0000"/>
                </a:solidFill>
              </a:rPr>
              <a:t>201</a:t>
            </a:r>
            <a:r>
              <a:rPr lang="en-US" sz="1050" dirty="0" smtClean="0">
                <a:solidFill>
                  <a:srgbClr val="FF0000"/>
                </a:solidFill>
              </a:rPr>
              <a:t>5</a:t>
            </a:r>
            <a:r>
              <a:rPr lang="ru-RU" sz="1050" dirty="0" smtClean="0">
                <a:solidFill>
                  <a:srgbClr val="FF0000"/>
                </a:solidFill>
              </a:rPr>
              <a:t> -  </a:t>
            </a:r>
            <a:r>
              <a:rPr lang="en-US" sz="1050" dirty="0" smtClean="0">
                <a:solidFill>
                  <a:srgbClr val="FF0000"/>
                </a:solidFill>
              </a:rPr>
              <a:t>SCW for ANKA &amp; CLIC</a:t>
            </a:r>
            <a:r>
              <a:rPr lang="ru-RU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smtClean="0">
                <a:solidFill>
                  <a:srgbClr val="FF0000"/>
                </a:solidFill>
              </a:rPr>
              <a:t>with indirect cooling </a:t>
            </a:r>
            <a:endParaRPr lang="ru-RU" sz="1050" dirty="0" smtClean="0">
              <a:solidFill>
                <a:srgbClr val="FF0000"/>
              </a:solidFill>
            </a:endParaRPr>
          </a:p>
          <a:p>
            <a:endParaRPr lang="en-US" sz="1050" dirty="0" smtClean="0">
              <a:solidFill>
                <a:schemeClr val="tx2"/>
              </a:solidFill>
            </a:endParaRPr>
          </a:p>
        </p:txBody>
      </p:sp>
      <p:pic>
        <p:nvPicPr>
          <p:cNvPr id="4" name="Picture 16" descr="перв_вигл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857232"/>
            <a:ext cx="1510136" cy="230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500694" y="2285991"/>
            <a:ext cx="1714512" cy="22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IMG_23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72008"/>
            <a:ext cx="20161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Indirect cooling conception</a:t>
            </a:r>
            <a:endParaRPr lang="ru-RU" dirty="0"/>
          </a:p>
        </p:txBody>
      </p:sp>
      <p:pic>
        <p:nvPicPr>
          <p:cNvPr id="26626" name="Picture 2" descr="cryostat cross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3923928" cy="316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000496" y="857232"/>
            <a:ext cx="5000660" cy="3286148"/>
            <a:chOff x="103" y="203"/>
            <a:chExt cx="5979" cy="3650"/>
          </a:xfrm>
        </p:grpSpPr>
        <p:pic>
          <p:nvPicPr>
            <p:cNvPr id="6" name="Picture 4" descr="Cryostat ASS-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" y="879"/>
              <a:ext cx="5462" cy="2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350" y="1132"/>
              <a:ext cx="872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/>
                <a:t>LHe</a:t>
              </a:r>
              <a:r>
                <a:rPr lang="en-US" sz="1000" dirty="0"/>
                <a:t> vessel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3090" y="1350"/>
              <a:ext cx="546" cy="7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088" y="203"/>
              <a:ext cx="890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SC magnet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1712" y="493"/>
              <a:ext cx="820" cy="2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232" y="493"/>
              <a:ext cx="1323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He fill/vent turret</a:t>
              </a: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2772" y="686"/>
              <a:ext cx="85" cy="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562" y="1768"/>
              <a:ext cx="1496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20 K radiation shield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4110" y="1890"/>
              <a:ext cx="480" cy="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4586" y="2152"/>
              <a:ext cx="1496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60 K radiation shield</a:t>
              </a: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4176" y="2268"/>
              <a:ext cx="450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4604" y="2452"/>
              <a:ext cx="1169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Beam chamber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H="1">
              <a:off x="3408" y="2562"/>
              <a:ext cx="121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34" y="2914"/>
              <a:ext cx="1077" cy="8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/>
                <a:t>Beam chamber</a:t>
              </a:r>
            </a:p>
            <a:p>
              <a:r>
                <a:rPr lang="en-US" sz="1000" dirty="0"/>
                <a:t>thermal link to </a:t>
              </a:r>
              <a:r>
                <a:rPr lang="en-US" sz="1000" dirty="0" err="1"/>
                <a:t>cryocooler</a:t>
              </a:r>
              <a:endParaRPr lang="en-US" sz="1000" dirty="0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936" y="2688"/>
              <a:ext cx="924" cy="3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290" y="1558"/>
              <a:ext cx="880" cy="2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r>
                <a:rPr lang="en-US" sz="1000" dirty="0" err="1"/>
                <a:t>LHe</a:t>
              </a:r>
              <a:r>
                <a:rPr lang="en-US" sz="1000" dirty="0"/>
                <a:t> piping</a:t>
              </a:r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666" y="1776"/>
              <a:ext cx="1104" cy="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0" y="421481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cooled magnet (magnet in bath cryostat)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500562" y="421481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Indirect cooled magnet (magnet in isolation vacuum)</a:t>
            </a:r>
            <a:endParaRPr lang="ru-RU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28" name="Содержимое 2"/>
          <p:cNvSpPr>
            <a:spLocks noGrp="1"/>
          </p:cNvSpPr>
          <p:nvPr>
            <p:ph idx="1"/>
          </p:nvPr>
        </p:nvSpPr>
        <p:spPr>
          <a:xfrm>
            <a:off x="71406" y="4929198"/>
            <a:ext cx="8715436" cy="16430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1600" dirty="0" smtClean="0"/>
              <a:t>Advantages of indirect cooling </a:t>
            </a:r>
          </a:p>
          <a:p>
            <a:r>
              <a:rPr lang="en-US" sz="1600" dirty="0" smtClean="0"/>
              <a:t>Easy access to the magnetic system and to the beam vacuum chamber</a:t>
            </a:r>
            <a:endParaRPr lang="ru-RU" sz="1600" dirty="0" smtClean="0"/>
          </a:p>
          <a:p>
            <a:r>
              <a:rPr lang="en-US" sz="1600" dirty="0" smtClean="0"/>
              <a:t>Possibility for exchanging of the elements of magnetic system (and whole system) without complex operation</a:t>
            </a:r>
            <a:endParaRPr lang="ru-RU" sz="1600" dirty="0" smtClean="0"/>
          </a:p>
          <a:p>
            <a:r>
              <a:rPr lang="en-US" sz="1600" dirty="0" smtClean="0"/>
              <a:t>Possibility for exchanging the beam vacuum chamber </a:t>
            </a:r>
          </a:p>
          <a:p>
            <a:r>
              <a:rPr lang="en-US" sz="1600" dirty="0" smtClean="0"/>
              <a:t>Possibility for installing of the wigglers in the halls with lower ceilings</a:t>
            </a:r>
          </a:p>
          <a:p>
            <a:r>
              <a:rPr lang="en-US" sz="1600" dirty="0" smtClean="0"/>
              <a:t>Effective using of the magnetic gap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2124075" y="188913"/>
            <a:ext cx="537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Pole gap      and electron beam vertical aperture</a:t>
            </a:r>
            <a:endParaRPr lang="ru-RU" b="1" dirty="0"/>
          </a:p>
        </p:txBody>
      </p:sp>
      <p:graphicFrame>
        <p:nvGraphicFramePr>
          <p:cNvPr id="82950" name="Object 5"/>
          <p:cNvGraphicFramePr>
            <a:graphicFrameLocks noChangeAspect="1"/>
          </p:cNvGraphicFramePr>
          <p:nvPr/>
        </p:nvGraphicFramePr>
        <p:xfrm>
          <a:off x="3203575" y="188913"/>
          <a:ext cx="322263" cy="381000"/>
        </p:xfrm>
        <a:graphic>
          <a:graphicData uri="http://schemas.openxmlformats.org/presentationml/2006/ole">
            <p:oleObj spid="_x0000_s27650" name="Формула" r:id="rId4" imgW="139680" imgH="164880" progId="Equation.3">
              <p:embed/>
            </p:oleObj>
          </a:graphicData>
        </a:graphic>
      </p:graphicFrame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250825" y="908050"/>
            <a:ext cx="3524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Direct cooling magnet with liquid </a:t>
            </a:r>
          </a:p>
          <a:p>
            <a:r>
              <a:rPr lang="en-US"/>
              <a:t>helium (magnet in bath cryostat)</a:t>
            </a:r>
            <a:endParaRPr lang="ru-RU"/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5364163" y="765175"/>
            <a:ext cx="3206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Indirect cooling magnet</a:t>
            </a:r>
          </a:p>
          <a:p>
            <a:r>
              <a:rPr lang="en-US"/>
              <a:t>Magnet in insulating vacuum  </a:t>
            </a:r>
            <a:endParaRPr lang="ru-RU"/>
          </a:p>
        </p:txBody>
      </p:sp>
      <p:graphicFrame>
        <p:nvGraphicFramePr>
          <p:cNvPr id="82953" name="Object 10"/>
          <p:cNvGraphicFramePr>
            <a:graphicFrameLocks noChangeAspect="1"/>
          </p:cNvGraphicFramePr>
          <p:nvPr/>
        </p:nvGraphicFramePr>
        <p:xfrm>
          <a:off x="214282" y="571480"/>
          <a:ext cx="4824412" cy="3994150"/>
        </p:xfrm>
        <a:graphic>
          <a:graphicData uri="http://schemas.openxmlformats.org/presentationml/2006/ole">
            <p:oleObj spid="_x0000_s27651" name="AutoCAD Drawing" r:id="rId5" imgW="14611320" imgH="9572760" progId="">
              <p:embed/>
            </p:oleObj>
          </a:graphicData>
        </a:graphic>
      </p:graphicFrame>
      <p:graphicFrame>
        <p:nvGraphicFramePr>
          <p:cNvPr id="82954" name="Object 12"/>
          <p:cNvGraphicFramePr>
            <a:graphicFrameLocks noChangeAspect="1"/>
          </p:cNvGraphicFramePr>
          <p:nvPr/>
        </p:nvGraphicFramePr>
        <p:xfrm>
          <a:off x="5435600" y="1484313"/>
          <a:ext cx="2914650" cy="1909762"/>
        </p:xfrm>
        <a:graphic>
          <a:graphicData uri="http://schemas.openxmlformats.org/presentationml/2006/ole">
            <p:oleObj spid="_x0000_s27652" name="AutoCAD Drawing" r:id="rId6" imgW="14611320" imgH="9572760" progId="">
              <p:embed/>
            </p:oleObj>
          </a:graphicData>
        </a:graphic>
      </p:graphicFrame>
      <p:pic>
        <p:nvPicPr>
          <p:cNvPr id="82955" name="Picture 13" descr="Magnet Syste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4725" y="3141663"/>
            <a:ext cx="40322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6" name="Picture 14" descr="SDC119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650" y="3068638"/>
            <a:ext cx="3671888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7" name="Text Box 15"/>
          <p:cNvSpPr txBox="1">
            <a:spLocks noChangeArrowheads="1"/>
          </p:cNvSpPr>
          <p:nvPr/>
        </p:nvSpPr>
        <p:spPr bwMode="auto">
          <a:xfrm>
            <a:off x="971550" y="5805488"/>
            <a:ext cx="335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Pole gap= V aperture + 4 mm</a:t>
            </a:r>
            <a:endParaRPr lang="ru-RU" b="1"/>
          </a:p>
        </p:txBody>
      </p:sp>
      <p:sp>
        <p:nvSpPr>
          <p:cNvPr id="82958" name="Text Box 16"/>
          <p:cNvSpPr txBox="1">
            <a:spLocks noChangeArrowheads="1"/>
          </p:cNvSpPr>
          <p:nvPr/>
        </p:nvSpPr>
        <p:spPr bwMode="auto">
          <a:xfrm>
            <a:off x="4932363" y="5805488"/>
            <a:ext cx="360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Pole gap = V aperture + 1.5 mm</a:t>
            </a:r>
            <a:endParaRPr lang="ru-RU" b="1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 Damping ring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87" t="417" r="1575" b="3004"/>
          <a:stretch>
            <a:fillRect/>
          </a:stretch>
        </p:blipFill>
        <p:spPr bwMode="auto">
          <a:xfrm>
            <a:off x="367966" y="1268413"/>
            <a:ext cx="8452505" cy="511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view ANKA/CLIC wiggler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4290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824288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500034" y="3857628"/>
          <a:ext cx="4039769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640"/>
                <a:gridCol w="1365129"/>
              </a:tblGrid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Total number of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72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Number of main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Number of additional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Period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51 mm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Magnetic gap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18 mm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33367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Peak  magnetic field on the main poles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3 T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Currents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243 A x4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Stored energy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60 kJ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  <a:tr h="220639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Aperture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  <a:tc>
                  <a:txBody>
                    <a:bodyPr/>
                    <a:lstStyle/>
                    <a:p>
                      <a:pPr indent="342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Times New Roman"/>
                          <a:cs typeface="Times New Roman"/>
                        </a:rPr>
                        <a:t>13 mm x 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4162" marR="84162" marT="0" marB="0"/>
                </a:tc>
              </a:tr>
            </a:tbl>
          </a:graphicData>
        </a:graphic>
      </p:graphicFrame>
      <p:sp>
        <p:nvSpPr>
          <p:cNvPr id="10" name="Содержимое 4"/>
          <p:cNvSpPr txBox="1">
            <a:spLocks/>
          </p:cNvSpPr>
          <p:nvPr/>
        </p:nvSpPr>
        <p:spPr>
          <a:xfrm>
            <a:off x="4643438" y="4500570"/>
            <a:ext cx="4038600" cy="192882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requirements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 for exchanging of the magnetic system in future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 for exchanging of the beam vacuum pipe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 vacuum pipe till 90 K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Heating vacuum pipe with power load up to 50 W (with keeping temperature about 40 K)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Possibility of activation of the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NEG-coating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</a:t>
            </a:r>
            <a:r>
              <a:rPr kumimoji="0" lang="en-US" sz="16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Заголовок 4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pipe cooling concept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15.12.2013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for compact heavy ion gantry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FF219-2FF8-4A42-9901-234F5EB93420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1643050"/>
            <a:ext cx="642942" cy="2857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1928802"/>
            <a:ext cx="357190" cy="29289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Табличка 14"/>
          <p:cNvSpPr/>
          <p:nvPr/>
        </p:nvSpPr>
        <p:spPr>
          <a:xfrm>
            <a:off x="1857356" y="4857760"/>
            <a:ext cx="1785950" cy="8572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</a:t>
            </a:r>
            <a:endParaRPr lang="ru-RU" dirty="0"/>
          </a:p>
        </p:txBody>
      </p:sp>
      <p:sp>
        <p:nvSpPr>
          <p:cNvPr id="16" name="Пирог 15"/>
          <p:cNvSpPr/>
          <p:nvPr/>
        </p:nvSpPr>
        <p:spPr>
          <a:xfrm>
            <a:off x="2500298" y="1462074"/>
            <a:ext cx="500066" cy="357190"/>
          </a:xfrm>
          <a:prstGeom prst="pie">
            <a:avLst>
              <a:gd name="adj1" fmla="val 0"/>
              <a:gd name="adj2" fmla="val 10814405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21703" y="1571612"/>
            <a:ext cx="85725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354580" y="3258820"/>
            <a:ext cx="685800" cy="101600"/>
          </a:xfrm>
          <a:custGeom>
            <a:avLst/>
            <a:gdLst>
              <a:gd name="connsiteX0" fmla="*/ 0 w 685800"/>
              <a:gd name="connsiteY0" fmla="*/ 55880 h 101600"/>
              <a:gd name="connsiteX1" fmla="*/ 312420 w 685800"/>
              <a:gd name="connsiteY1" fmla="*/ 2540 h 101600"/>
              <a:gd name="connsiteX2" fmla="*/ 419100 w 685800"/>
              <a:gd name="connsiteY2" fmla="*/ 71120 h 101600"/>
              <a:gd name="connsiteX3" fmla="*/ 525780 w 685800"/>
              <a:gd name="connsiteY3" fmla="*/ 33020 h 101600"/>
              <a:gd name="connsiteX4" fmla="*/ 685800 w 685800"/>
              <a:gd name="connsiteY4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01600">
                <a:moveTo>
                  <a:pt x="0" y="55880"/>
                </a:moveTo>
                <a:cubicBezTo>
                  <a:pt x="121285" y="27940"/>
                  <a:pt x="242570" y="0"/>
                  <a:pt x="312420" y="2540"/>
                </a:cubicBezTo>
                <a:cubicBezTo>
                  <a:pt x="382270" y="5080"/>
                  <a:pt x="383540" y="66040"/>
                  <a:pt x="419100" y="71120"/>
                </a:cubicBezTo>
                <a:cubicBezTo>
                  <a:pt x="454660" y="76200"/>
                  <a:pt x="481330" y="27940"/>
                  <a:pt x="525780" y="33020"/>
                </a:cubicBezTo>
                <a:cubicBezTo>
                  <a:pt x="570230" y="38100"/>
                  <a:pt x="645160" y="87630"/>
                  <a:pt x="685800" y="101600"/>
                </a:cubicBezTo>
              </a:path>
            </a:pathLst>
          </a:cu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18" idx="4"/>
          </p:cNvCxnSpPr>
          <p:nvPr/>
        </p:nvCxnSpPr>
        <p:spPr>
          <a:xfrm>
            <a:off x="3040380" y="3360420"/>
            <a:ext cx="2842" cy="9874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8" idx="0"/>
          </p:cNvCxnSpPr>
          <p:nvPr/>
        </p:nvCxnSpPr>
        <p:spPr>
          <a:xfrm>
            <a:off x="2354580" y="3314700"/>
            <a:ext cx="2842" cy="9874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285984" y="4786322"/>
            <a:ext cx="85725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362969" y="1285875"/>
            <a:ext cx="7749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cooler</a:t>
            </a:r>
            <a:endParaRPr lang="ru-RU" sz="1400" dirty="0"/>
          </a:p>
        </p:txBody>
      </p:sp>
      <p:sp>
        <p:nvSpPr>
          <p:cNvPr id="28" name="Полилиния 27"/>
          <p:cNvSpPr/>
          <p:nvPr/>
        </p:nvSpPr>
        <p:spPr>
          <a:xfrm>
            <a:off x="2571736" y="4319582"/>
            <a:ext cx="357190" cy="466740"/>
          </a:xfrm>
          <a:custGeom>
            <a:avLst/>
            <a:gdLst>
              <a:gd name="connsiteX0" fmla="*/ 0 w 357190"/>
              <a:gd name="connsiteY0" fmla="*/ 0 h 428628"/>
              <a:gd name="connsiteX1" fmla="*/ 357190 w 357190"/>
              <a:gd name="connsiteY1" fmla="*/ 0 h 428628"/>
              <a:gd name="connsiteX2" fmla="*/ 357190 w 357190"/>
              <a:gd name="connsiteY2" fmla="*/ 428628 h 428628"/>
              <a:gd name="connsiteX3" fmla="*/ 0 w 357190"/>
              <a:gd name="connsiteY3" fmla="*/ 428628 h 428628"/>
              <a:gd name="connsiteX4" fmla="*/ 0 w 357190"/>
              <a:gd name="connsiteY4" fmla="*/ 0 h 428628"/>
              <a:gd name="connsiteX0" fmla="*/ 0 w 357190"/>
              <a:gd name="connsiteY0" fmla="*/ 71438 h 500066"/>
              <a:gd name="connsiteX1" fmla="*/ 71438 w 357190"/>
              <a:gd name="connsiteY1" fmla="*/ 0 h 500066"/>
              <a:gd name="connsiteX2" fmla="*/ 357190 w 357190"/>
              <a:gd name="connsiteY2" fmla="*/ 71438 h 500066"/>
              <a:gd name="connsiteX3" fmla="*/ 357190 w 357190"/>
              <a:gd name="connsiteY3" fmla="*/ 500066 h 500066"/>
              <a:gd name="connsiteX4" fmla="*/ 0 w 357190"/>
              <a:gd name="connsiteY4" fmla="*/ 500066 h 500066"/>
              <a:gd name="connsiteX5" fmla="*/ 0 w 357190"/>
              <a:gd name="connsiteY5" fmla="*/ 71438 h 500066"/>
              <a:gd name="connsiteX0" fmla="*/ 0 w 357190"/>
              <a:gd name="connsiteY0" fmla="*/ 71438 h 500066"/>
              <a:gd name="connsiteX1" fmla="*/ 71438 w 357190"/>
              <a:gd name="connsiteY1" fmla="*/ 0 h 500066"/>
              <a:gd name="connsiteX2" fmla="*/ 285752 w 357190"/>
              <a:gd name="connsiteY2" fmla="*/ 142876 h 500066"/>
              <a:gd name="connsiteX3" fmla="*/ 357190 w 357190"/>
              <a:gd name="connsiteY3" fmla="*/ 71438 h 500066"/>
              <a:gd name="connsiteX4" fmla="*/ 357190 w 357190"/>
              <a:gd name="connsiteY4" fmla="*/ 500066 h 500066"/>
              <a:gd name="connsiteX5" fmla="*/ 0 w 357190"/>
              <a:gd name="connsiteY5" fmla="*/ 500066 h 500066"/>
              <a:gd name="connsiteX6" fmla="*/ 0 w 357190"/>
              <a:gd name="connsiteY6" fmla="*/ 71438 h 500066"/>
              <a:gd name="connsiteX0" fmla="*/ 0 w 357190"/>
              <a:gd name="connsiteY0" fmla="*/ 0 h 428628"/>
              <a:gd name="connsiteX1" fmla="*/ 142876 w 357190"/>
              <a:gd name="connsiteY1" fmla="*/ 0 h 428628"/>
              <a:gd name="connsiteX2" fmla="*/ 285752 w 357190"/>
              <a:gd name="connsiteY2" fmla="*/ 71438 h 428628"/>
              <a:gd name="connsiteX3" fmla="*/ 357190 w 357190"/>
              <a:gd name="connsiteY3" fmla="*/ 0 h 428628"/>
              <a:gd name="connsiteX4" fmla="*/ 357190 w 357190"/>
              <a:gd name="connsiteY4" fmla="*/ 428628 h 428628"/>
              <a:gd name="connsiteX5" fmla="*/ 0 w 357190"/>
              <a:gd name="connsiteY5" fmla="*/ 428628 h 428628"/>
              <a:gd name="connsiteX6" fmla="*/ 0 w 357190"/>
              <a:gd name="connsiteY6" fmla="*/ 0 h 428628"/>
              <a:gd name="connsiteX0" fmla="*/ 0 w 357190"/>
              <a:gd name="connsiteY0" fmla="*/ 71438 h 500066"/>
              <a:gd name="connsiteX1" fmla="*/ 142876 w 357190"/>
              <a:gd name="connsiteY1" fmla="*/ 0 h 500066"/>
              <a:gd name="connsiteX2" fmla="*/ 285752 w 357190"/>
              <a:gd name="connsiteY2" fmla="*/ 142876 h 500066"/>
              <a:gd name="connsiteX3" fmla="*/ 357190 w 357190"/>
              <a:gd name="connsiteY3" fmla="*/ 71438 h 500066"/>
              <a:gd name="connsiteX4" fmla="*/ 357190 w 357190"/>
              <a:gd name="connsiteY4" fmla="*/ 500066 h 500066"/>
              <a:gd name="connsiteX5" fmla="*/ 0 w 357190"/>
              <a:gd name="connsiteY5" fmla="*/ 500066 h 500066"/>
              <a:gd name="connsiteX6" fmla="*/ 0 w 357190"/>
              <a:gd name="connsiteY6" fmla="*/ 71438 h 500066"/>
              <a:gd name="connsiteX0" fmla="*/ 0 w 357190"/>
              <a:gd name="connsiteY0" fmla="*/ 76207 h 504835"/>
              <a:gd name="connsiteX1" fmla="*/ 142876 w 357190"/>
              <a:gd name="connsiteY1" fmla="*/ 4769 h 504835"/>
              <a:gd name="connsiteX2" fmla="*/ 285752 w 357190"/>
              <a:gd name="connsiteY2" fmla="*/ 147645 h 504835"/>
              <a:gd name="connsiteX3" fmla="*/ 357190 w 357190"/>
              <a:gd name="connsiteY3" fmla="*/ 76207 h 504835"/>
              <a:gd name="connsiteX4" fmla="*/ 357190 w 357190"/>
              <a:gd name="connsiteY4" fmla="*/ 504835 h 504835"/>
              <a:gd name="connsiteX5" fmla="*/ 0 w 357190"/>
              <a:gd name="connsiteY5" fmla="*/ 504835 h 504835"/>
              <a:gd name="connsiteX6" fmla="*/ 0 w 357190"/>
              <a:gd name="connsiteY6" fmla="*/ 76207 h 504835"/>
              <a:gd name="connsiteX0" fmla="*/ 0 w 357190"/>
              <a:gd name="connsiteY0" fmla="*/ 76207 h 504835"/>
              <a:gd name="connsiteX1" fmla="*/ 142876 w 357190"/>
              <a:gd name="connsiteY1" fmla="*/ 4769 h 504835"/>
              <a:gd name="connsiteX2" fmla="*/ 285752 w 357190"/>
              <a:gd name="connsiteY2" fmla="*/ 147645 h 504835"/>
              <a:gd name="connsiteX3" fmla="*/ 357190 w 357190"/>
              <a:gd name="connsiteY3" fmla="*/ 76207 h 504835"/>
              <a:gd name="connsiteX4" fmla="*/ 357190 w 357190"/>
              <a:gd name="connsiteY4" fmla="*/ 504835 h 504835"/>
              <a:gd name="connsiteX5" fmla="*/ 0 w 357190"/>
              <a:gd name="connsiteY5" fmla="*/ 504835 h 504835"/>
              <a:gd name="connsiteX6" fmla="*/ 0 w 357190"/>
              <a:gd name="connsiteY6" fmla="*/ 76207 h 504835"/>
              <a:gd name="connsiteX0" fmla="*/ 0 w 357190"/>
              <a:gd name="connsiteY0" fmla="*/ 76207 h 504835"/>
              <a:gd name="connsiteX1" fmla="*/ 142876 w 357190"/>
              <a:gd name="connsiteY1" fmla="*/ 4769 h 504835"/>
              <a:gd name="connsiteX2" fmla="*/ 285752 w 357190"/>
              <a:gd name="connsiteY2" fmla="*/ 147645 h 504835"/>
              <a:gd name="connsiteX3" fmla="*/ 357190 w 357190"/>
              <a:gd name="connsiteY3" fmla="*/ 76207 h 504835"/>
              <a:gd name="connsiteX4" fmla="*/ 357190 w 357190"/>
              <a:gd name="connsiteY4" fmla="*/ 504835 h 504835"/>
              <a:gd name="connsiteX5" fmla="*/ 0 w 357190"/>
              <a:gd name="connsiteY5" fmla="*/ 504835 h 504835"/>
              <a:gd name="connsiteX6" fmla="*/ 0 w 357190"/>
              <a:gd name="connsiteY6" fmla="*/ 76207 h 504835"/>
              <a:gd name="connsiteX0" fmla="*/ 0 w 357190"/>
              <a:gd name="connsiteY0" fmla="*/ 76206 h 504834"/>
              <a:gd name="connsiteX1" fmla="*/ 142876 w 357190"/>
              <a:gd name="connsiteY1" fmla="*/ 4769 h 504834"/>
              <a:gd name="connsiteX2" fmla="*/ 285752 w 357190"/>
              <a:gd name="connsiteY2" fmla="*/ 147644 h 504834"/>
              <a:gd name="connsiteX3" fmla="*/ 357190 w 357190"/>
              <a:gd name="connsiteY3" fmla="*/ 76206 h 504834"/>
              <a:gd name="connsiteX4" fmla="*/ 357190 w 357190"/>
              <a:gd name="connsiteY4" fmla="*/ 504834 h 504834"/>
              <a:gd name="connsiteX5" fmla="*/ 0 w 357190"/>
              <a:gd name="connsiteY5" fmla="*/ 504834 h 504834"/>
              <a:gd name="connsiteX6" fmla="*/ 0 w 357190"/>
              <a:gd name="connsiteY6" fmla="*/ 76206 h 504834"/>
              <a:gd name="connsiteX0" fmla="*/ 0 w 357190"/>
              <a:gd name="connsiteY0" fmla="*/ 38112 h 466740"/>
              <a:gd name="connsiteX1" fmla="*/ 144794 w 357190"/>
              <a:gd name="connsiteY1" fmla="*/ 4769 h 466740"/>
              <a:gd name="connsiteX2" fmla="*/ 285752 w 357190"/>
              <a:gd name="connsiteY2" fmla="*/ 109550 h 466740"/>
              <a:gd name="connsiteX3" fmla="*/ 357190 w 357190"/>
              <a:gd name="connsiteY3" fmla="*/ 38112 h 466740"/>
              <a:gd name="connsiteX4" fmla="*/ 357190 w 357190"/>
              <a:gd name="connsiteY4" fmla="*/ 466740 h 466740"/>
              <a:gd name="connsiteX5" fmla="*/ 0 w 357190"/>
              <a:gd name="connsiteY5" fmla="*/ 466740 h 466740"/>
              <a:gd name="connsiteX6" fmla="*/ 0 w 357190"/>
              <a:gd name="connsiteY6" fmla="*/ 38112 h 466740"/>
              <a:gd name="connsiteX0" fmla="*/ 0 w 357190"/>
              <a:gd name="connsiteY0" fmla="*/ 38112 h 466740"/>
              <a:gd name="connsiteX1" fmla="*/ 144794 w 357190"/>
              <a:gd name="connsiteY1" fmla="*/ 4769 h 466740"/>
              <a:gd name="connsiteX2" fmla="*/ 285752 w 357190"/>
              <a:gd name="connsiteY2" fmla="*/ 109550 h 466740"/>
              <a:gd name="connsiteX3" fmla="*/ 357190 w 357190"/>
              <a:gd name="connsiteY3" fmla="*/ 38112 h 466740"/>
              <a:gd name="connsiteX4" fmla="*/ 357190 w 357190"/>
              <a:gd name="connsiteY4" fmla="*/ 466740 h 466740"/>
              <a:gd name="connsiteX5" fmla="*/ 0 w 357190"/>
              <a:gd name="connsiteY5" fmla="*/ 466740 h 466740"/>
              <a:gd name="connsiteX6" fmla="*/ 0 w 357190"/>
              <a:gd name="connsiteY6" fmla="*/ 38112 h 466740"/>
              <a:gd name="connsiteX0" fmla="*/ 0 w 357190"/>
              <a:gd name="connsiteY0" fmla="*/ 38112 h 466740"/>
              <a:gd name="connsiteX1" fmla="*/ 144794 w 357190"/>
              <a:gd name="connsiteY1" fmla="*/ 4769 h 466740"/>
              <a:gd name="connsiteX2" fmla="*/ 285752 w 357190"/>
              <a:gd name="connsiteY2" fmla="*/ 109550 h 466740"/>
              <a:gd name="connsiteX3" fmla="*/ 357190 w 357190"/>
              <a:gd name="connsiteY3" fmla="*/ 38112 h 466740"/>
              <a:gd name="connsiteX4" fmla="*/ 357190 w 357190"/>
              <a:gd name="connsiteY4" fmla="*/ 466740 h 466740"/>
              <a:gd name="connsiteX5" fmla="*/ 0 w 357190"/>
              <a:gd name="connsiteY5" fmla="*/ 466740 h 466740"/>
              <a:gd name="connsiteX6" fmla="*/ 0 w 357190"/>
              <a:gd name="connsiteY6" fmla="*/ 38112 h 466740"/>
              <a:gd name="connsiteX0" fmla="*/ 0 w 357190"/>
              <a:gd name="connsiteY0" fmla="*/ 38112 h 466740"/>
              <a:gd name="connsiteX1" fmla="*/ 144794 w 357190"/>
              <a:gd name="connsiteY1" fmla="*/ 4769 h 466740"/>
              <a:gd name="connsiteX2" fmla="*/ 266714 w 357190"/>
              <a:gd name="connsiteY2" fmla="*/ 65728 h 466740"/>
              <a:gd name="connsiteX3" fmla="*/ 357190 w 357190"/>
              <a:gd name="connsiteY3" fmla="*/ 38112 h 466740"/>
              <a:gd name="connsiteX4" fmla="*/ 357190 w 357190"/>
              <a:gd name="connsiteY4" fmla="*/ 466740 h 466740"/>
              <a:gd name="connsiteX5" fmla="*/ 0 w 357190"/>
              <a:gd name="connsiteY5" fmla="*/ 466740 h 466740"/>
              <a:gd name="connsiteX6" fmla="*/ 0 w 357190"/>
              <a:gd name="connsiteY6" fmla="*/ 38112 h 4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190" h="466740">
                <a:moveTo>
                  <a:pt x="0" y="38112"/>
                </a:moveTo>
                <a:cubicBezTo>
                  <a:pt x="47625" y="14299"/>
                  <a:pt x="95291" y="5710"/>
                  <a:pt x="144794" y="4769"/>
                </a:cubicBezTo>
                <a:cubicBezTo>
                  <a:pt x="202909" y="0"/>
                  <a:pt x="210529" y="45719"/>
                  <a:pt x="266714" y="65728"/>
                </a:cubicBezTo>
                <a:cubicBezTo>
                  <a:pt x="314351" y="89533"/>
                  <a:pt x="333377" y="61925"/>
                  <a:pt x="357190" y="38112"/>
                </a:cubicBezTo>
                <a:lnTo>
                  <a:pt x="357190" y="466740"/>
                </a:lnTo>
                <a:lnTo>
                  <a:pt x="0" y="466740"/>
                </a:lnTo>
                <a:lnTo>
                  <a:pt x="0" y="3811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61"/>
          <p:cNvGrpSpPr/>
          <p:nvPr/>
        </p:nvGrpSpPr>
        <p:grpSpPr>
          <a:xfrm>
            <a:off x="857224" y="1500174"/>
            <a:ext cx="1733576" cy="461665"/>
            <a:chOff x="857224" y="1500174"/>
            <a:chExt cx="1733576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857224" y="1500174"/>
              <a:ext cx="10118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Gold coated</a:t>
              </a:r>
            </a:p>
            <a:p>
              <a:r>
                <a:rPr lang="en-US" sz="1200" dirty="0" smtClean="0"/>
                <a:t>hemisphere</a:t>
              </a:r>
              <a:endParaRPr lang="ru-RU" sz="1200" dirty="0"/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flipV="1">
              <a:off x="1828800" y="1733550"/>
              <a:ext cx="762000" cy="19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Овал 39"/>
          <p:cNvSpPr/>
          <p:nvPr/>
        </p:nvSpPr>
        <p:spPr>
          <a:xfrm>
            <a:off x="2679382" y="227552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62"/>
          <p:cNvGrpSpPr/>
          <p:nvPr/>
        </p:nvGrpSpPr>
        <p:grpSpPr>
          <a:xfrm>
            <a:off x="928662" y="2214554"/>
            <a:ext cx="1786744" cy="715174"/>
            <a:chOff x="928662" y="2214554"/>
            <a:chExt cx="1786744" cy="715174"/>
          </a:xfrm>
        </p:grpSpPr>
        <p:cxnSp>
          <p:nvCxnSpPr>
            <p:cNvPr id="39" name="Прямая со стрелкой 38"/>
            <p:cNvCxnSpPr/>
            <p:nvPr/>
          </p:nvCxnSpPr>
          <p:spPr>
            <a:xfrm rot="5400000">
              <a:off x="2428860" y="2643182"/>
              <a:ext cx="57150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928662" y="2214554"/>
              <a:ext cx="891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LHe</a:t>
              </a:r>
              <a:r>
                <a:rPr lang="en-US" sz="1200" dirty="0" smtClean="0"/>
                <a:t> drops</a:t>
              </a:r>
              <a:endParaRPr lang="ru-RU" sz="1200" dirty="0"/>
            </a:p>
          </p:txBody>
        </p:sp>
        <p:cxnSp>
          <p:nvCxnSpPr>
            <p:cNvPr id="51" name="Прямая со стрелкой 50"/>
            <p:cNvCxnSpPr>
              <a:stCxn id="50" idx="3"/>
              <a:endCxn id="40" idx="4"/>
            </p:cNvCxnSpPr>
            <p:nvPr/>
          </p:nvCxnSpPr>
          <p:spPr>
            <a:xfrm flipV="1">
              <a:off x="1820253" y="2346960"/>
              <a:ext cx="894848" cy="60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63"/>
          <p:cNvGrpSpPr/>
          <p:nvPr/>
        </p:nvGrpSpPr>
        <p:grpSpPr>
          <a:xfrm>
            <a:off x="894327" y="3571876"/>
            <a:ext cx="1899659" cy="590550"/>
            <a:chOff x="894327" y="3571876"/>
            <a:chExt cx="1899659" cy="590550"/>
          </a:xfrm>
        </p:grpSpPr>
        <p:sp>
          <p:nvSpPr>
            <p:cNvPr id="37" name="Полилиния 36"/>
            <p:cNvSpPr/>
            <p:nvPr/>
          </p:nvSpPr>
          <p:spPr>
            <a:xfrm>
              <a:off x="2643174" y="3571876"/>
              <a:ext cx="150812" cy="590550"/>
            </a:xfrm>
            <a:custGeom>
              <a:avLst/>
              <a:gdLst>
                <a:gd name="connsiteX0" fmla="*/ 93662 w 150812"/>
                <a:gd name="connsiteY0" fmla="*/ 590550 h 590550"/>
                <a:gd name="connsiteX1" fmla="*/ 7937 w 150812"/>
                <a:gd name="connsiteY1" fmla="*/ 466725 h 590550"/>
                <a:gd name="connsiteX2" fmla="*/ 141287 w 150812"/>
                <a:gd name="connsiteY2" fmla="*/ 314325 h 590550"/>
                <a:gd name="connsiteX3" fmla="*/ 65087 w 150812"/>
                <a:gd name="connsiteY3" fmla="*/ 180975 h 590550"/>
                <a:gd name="connsiteX4" fmla="*/ 55562 w 150812"/>
                <a:gd name="connsiteY4" fmla="*/ 0 h 590550"/>
                <a:gd name="connsiteX5" fmla="*/ 55562 w 150812"/>
                <a:gd name="connsiteY5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812" h="590550">
                  <a:moveTo>
                    <a:pt x="93662" y="590550"/>
                  </a:moveTo>
                  <a:cubicBezTo>
                    <a:pt x="46831" y="551656"/>
                    <a:pt x="0" y="512762"/>
                    <a:pt x="7937" y="466725"/>
                  </a:cubicBezTo>
                  <a:cubicBezTo>
                    <a:pt x="15874" y="420688"/>
                    <a:pt x="131762" y="361950"/>
                    <a:pt x="141287" y="314325"/>
                  </a:cubicBezTo>
                  <a:cubicBezTo>
                    <a:pt x="150812" y="266700"/>
                    <a:pt x="79374" y="233362"/>
                    <a:pt x="65087" y="180975"/>
                  </a:cubicBezTo>
                  <a:cubicBezTo>
                    <a:pt x="50800" y="128588"/>
                    <a:pt x="55562" y="0"/>
                    <a:pt x="55562" y="0"/>
                  </a:cubicBezTo>
                  <a:lnTo>
                    <a:pt x="55562" y="0"/>
                  </a:lnTo>
                </a:path>
              </a:pathLst>
            </a:custGeom>
            <a:ln w="158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4327" y="3653784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G</a:t>
              </a:r>
              <a:r>
                <a:rPr lang="en-US" sz="1200" dirty="0" err="1" smtClean="0"/>
                <a:t>He</a:t>
              </a:r>
              <a:r>
                <a:rPr lang="en-US" sz="1200" dirty="0" smtClean="0"/>
                <a:t> vapor</a:t>
              </a:r>
              <a:endParaRPr lang="ru-RU" sz="1200" dirty="0"/>
            </a:p>
          </p:txBody>
        </p:sp>
        <p:cxnSp>
          <p:nvCxnSpPr>
            <p:cNvPr id="55" name="Прямая со стрелкой 54"/>
            <p:cNvCxnSpPr>
              <a:stCxn id="54" idx="3"/>
            </p:cNvCxnSpPr>
            <p:nvPr/>
          </p:nvCxnSpPr>
          <p:spPr>
            <a:xfrm flipV="1">
              <a:off x="1821184" y="3786190"/>
              <a:ext cx="859582" cy="60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60"/>
          <p:cNvGrpSpPr/>
          <p:nvPr/>
        </p:nvGrpSpPr>
        <p:grpSpPr>
          <a:xfrm>
            <a:off x="1071538" y="857232"/>
            <a:ext cx="1268214" cy="483536"/>
            <a:chOff x="1071538" y="857232"/>
            <a:chExt cx="1357322" cy="428628"/>
          </a:xfrm>
        </p:grpSpPr>
        <p:sp>
          <p:nvSpPr>
            <p:cNvPr id="56" name="TextBox 55"/>
            <p:cNvSpPr txBox="1"/>
            <p:nvPr/>
          </p:nvSpPr>
          <p:spPr>
            <a:xfrm>
              <a:off x="1071538" y="857232"/>
              <a:ext cx="891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 = 4 K </a:t>
              </a:r>
              <a:endParaRPr lang="ru-RU" sz="1200" dirty="0"/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>
              <a:off x="1643042" y="1000108"/>
              <a:ext cx="785818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64"/>
          <p:cNvGrpSpPr/>
          <p:nvPr/>
        </p:nvGrpSpPr>
        <p:grpSpPr>
          <a:xfrm>
            <a:off x="3143240" y="1357298"/>
            <a:ext cx="1500198" cy="646331"/>
            <a:chOff x="642910" y="857232"/>
            <a:chExt cx="1500198" cy="646331"/>
          </a:xfrm>
        </p:grpSpPr>
        <p:sp>
          <p:nvSpPr>
            <p:cNvPr id="66" name="TextBox 65"/>
            <p:cNvSpPr txBox="1"/>
            <p:nvPr/>
          </p:nvSpPr>
          <p:spPr>
            <a:xfrm>
              <a:off x="1071538" y="857232"/>
              <a:ext cx="10715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T = 300 K</a:t>
              </a:r>
            </a:p>
            <a:p>
              <a:endParaRPr lang="en-US" sz="1200" dirty="0"/>
            </a:p>
            <a:p>
              <a:r>
                <a:rPr lang="en-US" sz="1200" dirty="0" smtClean="0"/>
                <a:t>P = 100 bar </a:t>
              </a:r>
              <a:endParaRPr lang="ru-RU" sz="1200" dirty="0"/>
            </a:p>
          </p:txBody>
        </p:sp>
        <p:cxnSp>
          <p:nvCxnSpPr>
            <p:cNvPr id="67" name="Прямая со стрелкой 66"/>
            <p:cNvCxnSpPr/>
            <p:nvPr/>
          </p:nvCxnSpPr>
          <p:spPr>
            <a:xfrm rot="10800000">
              <a:off x="642910" y="928678"/>
              <a:ext cx="500066" cy="714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Прямая со стрелкой 71"/>
          <p:cNvCxnSpPr/>
          <p:nvPr/>
        </p:nvCxnSpPr>
        <p:spPr>
          <a:xfrm rot="10800000" flipV="1">
            <a:off x="2786050" y="1857364"/>
            <a:ext cx="8572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 rot="16200000">
            <a:off x="6257444" y="1108595"/>
            <a:ext cx="571504" cy="22502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Табличка 75"/>
          <p:cNvSpPr/>
          <p:nvPr/>
        </p:nvSpPr>
        <p:spPr>
          <a:xfrm rot="16200000">
            <a:off x="7203997" y="1805115"/>
            <a:ext cx="1785950" cy="8572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</a:t>
            </a:r>
            <a:endParaRPr lang="ru-RU" dirty="0"/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rot="5400000" flipH="1" flipV="1">
            <a:off x="6504922" y="2184372"/>
            <a:ext cx="30958" cy="9874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H="1" flipV="1">
            <a:off x="6459202" y="2184372"/>
            <a:ext cx="30958" cy="9874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 rot="16200000">
            <a:off x="4556312" y="2097427"/>
            <a:ext cx="710391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cooler</a:t>
            </a:r>
            <a:endParaRPr lang="ru-RU" sz="1400" dirty="0"/>
          </a:p>
        </p:txBody>
      </p:sp>
      <p:sp>
        <p:nvSpPr>
          <p:cNvPr id="87" name="Прямоугольник 86"/>
          <p:cNvSpPr/>
          <p:nvPr/>
        </p:nvSpPr>
        <p:spPr>
          <a:xfrm rot="16200000">
            <a:off x="6377700" y="1095496"/>
            <a:ext cx="214313" cy="22764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 rot="16200000">
            <a:off x="4953700" y="2090868"/>
            <a:ext cx="642942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 rot="16200000">
            <a:off x="7203997" y="2198025"/>
            <a:ext cx="85725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 78"/>
          <p:cNvSpPr/>
          <p:nvPr/>
        </p:nvSpPr>
        <p:spPr>
          <a:xfrm rot="16200000">
            <a:off x="6077330" y="2182944"/>
            <a:ext cx="685800" cy="101600"/>
          </a:xfrm>
          <a:custGeom>
            <a:avLst/>
            <a:gdLst>
              <a:gd name="connsiteX0" fmla="*/ 0 w 685800"/>
              <a:gd name="connsiteY0" fmla="*/ 55880 h 101600"/>
              <a:gd name="connsiteX1" fmla="*/ 312420 w 685800"/>
              <a:gd name="connsiteY1" fmla="*/ 2540 h 101600"/>
              <a:gd name="connsiteX2" fmla="*/ 419100 w 685800"/>
              <a:gd name="connsiteY2" fmla="*/ 71120 h 101600"/>
              <a:gd name="connsiteX3" fmla="*/ 525780 w 685800"/>
              <a:gd name="connsiteY3" fmla="*/ 33020 h 101600"/>
              <a:gd name="connsiteX4" fmla="*/ 685800 w 685800"/>
              <a:gd name="connsiteY4" fmla="*/ 101600 h 10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" h="101600">
                <a:moveTo>
                  <a:pt x="0" y="55880"/>
                </a:moveTo>
                <a:cubicBezTo>
                  <a:pt x="121285" y="27940"/>
                  <a:pt x="242570" y="0"/>
                  <a:pt x="312420" y="2540"/>
                </a:cubicBezTo>
                <a:cubicBezTo>
                  <a:pt x="382270" y="5080"/>
                  <a:pt x="383540" y="66040"/>
                  <a:pt x="419100" y="71120"/>
                </a:cubicBezTo>
                <a:cubicBezTo>
                  <a:pt x="454660" y="76200"/>
                  <a:pt x="481330" y="27940"/>
                  <a:pt x="525780" y="33020"/>
                </a:cubicBezTo>
                <a:cubicBezTo>
                  <a:pt x="570230" y="38100"/>
                  <a:pt x="645160" y="87630"/>
                  <a:pt x="685800" y="101600"/>
                </a:cubicBezTo>
              </a:path>
            </a:pathLst>
          </a:cu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87"/>
          <p:cNvGrpSpPr/>
          <p:nvPr/>
        </p:nvGrpSpPr>
        <p:grpSpPr>
          <a:xfrm rot="16200000">
            <a:off x="5421776" y="2230012"/>
            <a:ext cx="1062274" cy="926857"/>
            <a:chOff x="1729621" y="3357560"/>
            <a:chExt cx="1064365" cy="926857"/>
          </a:xfrm>
        </p:grpSpPr>
        <p:sp>
          <p:nvSpPr>
            <p:cNvPr id="89" name="Полилиния 88"/>
            <p:cNvSpPr/>
            <p:nvPr/>
          </p:nvSpPr>
          <p:spPr>
            <a:xfrm>
              <a:off x="2643174" y="3571876"/>
              <a:ext cx="150812" cy="590550"/>
            </a:xfrm>
            <a:custGeom>
              <a:avLst/>
              <a:gdLst>
                <a:gd name="connsiteX0" fmla="*/ 93662 w 150812"/>
                <a:gd name="connsiteY0" fmla="*/ 590550 h 590550"/>
                <a:gd name="connsiteX1" fmla="*/ 7937 w 150812"/>
                <a:gd name="connsiteY1" fmla="*/ 466725 h 590550"/>
                <a:gd name="connsiteX2" fmla="*/ 141287 w 150812"/>
                <a:gd name="connsiteY2" fmla="*/ 314325 h 590550"/>
                <a:gd name="connsiteX3" fmla="*/ 65087 w 150812"/>
                <a:gd name="connsiteY3" fmla="*/ 180975 h 590550"/>
                <a:gd name="connsiteX4" fmla="*/ 55562 w 150812"/>
                <a:gd name="connsiteY4" fmla="*/ 0 h 590550"/>
                <a:gd name="connsiteX5" fmla="*/ 55562 w 150812"/>
                <a:gd name="connsiteY5" fmla="*/ 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812" h="590550">
                  <a:moveTo>
                    <a:pt x="93662" y="590550"/>
                  </a:moveTo>
                  <a:cubicBezTo>
                    <a:pt x="46831" y="551656"/>
                    <a:pt x="0" y="512762"/>
                    <a:pt x="7937" y="466725"/>
                  </a:cubicBezTo>
                  <a:cubicBezTo>
                    <a:pt x="15874" y="420688"/>
                    <a:pt x="131762" y="361950"/>
                    <a:pt x="141287" y="314325"/>
                  </a:cubicBezTo>
                  <a:cubicBezTo>
                    <a:pt x="150812" y="266700"/>
                    <a:pt x="79374" y="233362"/>
                    <a:pt x="65087" y="180975"/>
                  </a:cubicBezTo>
                  <a:cubicBezTo>
                    <a:pt x="50800" y="128588"/>
                    <a:pt x="55562" y="0"/>
                    <a:pt x="55562" y="0"/>
                  </a:cubicBezTo>
                  <a:lnTo>
                    <a:pt x="55562" y="0"/>
                  </a:lnTo>
                </a:path>
              </a:pathLst>
            </a:custGeom>
            <a:ln w="1587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TextBox 89"/>
            <p:cNvSpPr txBox="1"/>
            <p:nvPr/>
          </p:nvSpPr>
          <p:spPr>
            <a:xfrm rot="5400000">
              <a:off x="1404692" y="3682489"/>
              <a:ext cx="9268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G</a:t>
              </a:r>
              <a:r>
                <a:rPr lang="en-US" sz="1200" dirty="0" err="1" smtClean="0"/>
                <a:t>He</a:t>
              </a:r>
              <a:r>
                <a:rPr lang="en-US" sz="1200" dirty="0" smtClean="0"/>
                <a:t> vapor</a:t>
              </a:r>
              <a:endParaRPr lang="ru-RU" sz="1200" dirty="0"/>
            </a:p>
          </p:txBody>
        </p:sp>
        <p:cxnSp>
          <p:nvCxnSpPr>
            <p:cNvPr id="91" name="Прямая со стрелкой 90"/>
            <p:cNvCxnSpPr/>
            <p:nvPr/>
          </p:nvCxnSpPr>
          <p:spPr>
            <a:xfrm rot="10800000" flipH="1" flipV="1">
              <a:off x="2079603" y="3786190"/>
              <a:ext cx="642802" cy="714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97"/>
          <p:cNvGrpSpPr/>
          <p:nvPr/>
        </p:nvGrpSpPr>
        <p:grpSpPr>
          <a:xfrm>
            <a:off x="5632361" y="1305049"/>
            <a:ext cx="891591" cy="715174"/>
            <a:chOff x="1000100" y="1428736"/>
            <a:chExt cx="891591" cy="715174"/>
          </a:xfrm>
        </p:grpSpPr>
        <p:sp>
          <p:nvSpPr>
            <p:cNvPr id="99" name="TextBox 98"/>
            <p:cNvSpPr txBox="1"/>
            <p:nvPr/>
          </p:nvSpPr>
          <p:spPr>
            <a:xfrm>
              <a:off x="1000100" y="1428736"/>
              <a:ext cx="891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LHe</a:t>
              </a:r>
              <a:endParaRPr lang="ru-RU" sz="1200" dirty="0"/>
            </a:p>
          </p:txBody>
        </p:sp>
        <p:cxnSp>
          <p:nvCxnSpPr>
            <p:cNvPr id="100" name="Прямая со стрелкой 99"/>
            <p:cNvCxnSpPr/>
            <p:nvPr/>
          </p:nvCxnSpPr>
          <p:spPr>
            <a:xfrm rot="5400000">
              <a:off x="1071538" y="1928802"/>
              <a:ext cx="428628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Прямая со стрелкой 100"/>
          <p:cNvCxnSpPr/>
          <p:nvPr/>
        </p:nvCxnSpPr>
        <p:spPr>
          <a:xfrm flipV="1">
            <a:off x="5632361" y="2019429"/>
            <a:ext cx="658522" cy="87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6588224" y="3068960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Micro pore</a:t>
            </a:r>
          </a:p>
          <a:p>
            <a:r>
              <a:rPr lang="en-US" sz="1200" dirty="0" smtClean="0"/>
              <a:t>material</a:t>
            </a:r>
            <a:endParaRPr lang="ru-RU" sz="1200" dirty="0"/>
          </a:p>
        </p:txBody>
      </p:sp>
      <p:cxnSp>
        <p:nvCxnSpPr>
          <p:cNvPr id="107" name="Прямая со стрелкой 106"/>
          <p:cNvCxnSpPr/>
          <p:nvPr/>
        </p:nvCxnSpPr>
        <p:spPr>
          <a:xfrm rot="5400000" flipH="1" flipV="1">
            <a:off x="6811789" y="2697391"/>
            <a:ext cx="570103" cy="714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08"/>
          <p:cNvGrpSpPr/>
          <p:nvPr/>
        </p:nvGrpSpPr>
        <p:grpSpPr>
          <a:xfrm>
            <a:off x="2786050" y="3929066"/>
            <a:ext cx="785819" cy="642943"/>
            <a:chOff x="726160" y="1428736"/>
            <a:chExt cx="915774" cy="642943"/>
          </a:xfrm>
        </p:grpSpPr>
        <p:sp>
          <p:nvSpPr>
            <p:cNvPr id="110" name="TextBox 109"/>
            <p:cNvSpPr txBox="1"/>
            <p:nvPr/>
          </p:nvSpPr>
          <p:spPr>
            <a:xfrm>
              <a:off x="1000100" y="1428736"/>
              <a:ext cx="641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LHe</a:t>
              </a:r>
              <a:endParaRPr lang="ru-RU" sz="1200" dirty="0"/>
            </a:p>
          </p:txBody>
        </p:sp>
        <p:cxnSp>
          <p:nvCxnSpPr>
            <p:cNvPr id="111" name="Прямая со стрелкой 110"/>
            <p:cNvCxnSpPr/>
            <p:nvPr/>
          </p:nvCxnSpPr>
          <p:spPr>
            <a:xfrm rot="5400000">
              <a:off x="755696" y="1684953"/>
              <a:ext cx="357190" cy="41626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Прямоугольник 77"/>
          <p:cNvSpPr/>
          <p:nvPr/>
        </p:nvSpPr>
        <p:spPr>
          <a:xfrm rot="16200000">
            <a:off x="4667948" y="2198025"/>
            <a:ext cx="85725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995936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en-US" dirty="0" smtClean="0"/>
              <a:t>Heat pipes can provide reliable cooling of magnetic system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en-US" dirty="0" smtClean="0"/>
              <a:t>The effective thermo conductivity of He filled pipe (100 bar, room temperature) is about 400 fold higher than for equivalent cupper link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75" grpId="0" animBg="1"/>
      <p:bldP spid="76" grpId="0" animBg="1"/>
      <p:bldP spid="83" grpId="0" animBg="1"/>
      <p:bldP spid="87" grpId="0" animBg="1"/>
      <p:bldP spid="74" grpId="0" animBg="1"/>
      <p:bldP spid="82" grpId="0" animBg="1"/>
      <p:bldP spid="79" grpId="0" animBg="1"/>
      <p:bldP spid="106" grpId="0"/>
      <p:bldP spid="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203960" y="2212646"/>
            <a:ext cx="45719" cy="27860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1714488"/>
            <a:ext cx="45719" cy="32147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2132856"/>
            <a:ext cx="45719" cy="27860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filled heat pipe</a:t>
            </a:r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3275856" y="4797152"/>
            <a:ext cx="5072099" cy="163224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N filed pipe can be operate like a thermal key and can be used for initial fast cooling with using first stage of cryocooler</a:t>
            </a:r>
            <a:endParaRPr lang="ru-RU" sz="160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15.12.2013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magnets for compact heavy ion gantry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FF219-2FF8-4A42-9901-234F5EB9342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785786" y="571480"/>
            <a:ext cx="857256" cy="1617355"/>
            <a:chOff x="1428728" y="1643050"/>
            <a:chExt cx="857256" cy="1617355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43042" y="1643050"/>
              <a:ext cx="428628" cy="57150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428728" y="2214554"/>
              <a:ext cx="857256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714480" y="2285992"/>
              <a:ext cx="285752" cy="500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07323" y="2786058"/>
              <a:ext cx="500066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821637" y="2857496"/>
              <a:ext cx="71438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750199" y="3214686"/>
              <a:ext cx="214314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Табличка 13"/>
          <p:cNvSpPr/>
          <p:nvPr/>
        </p:nvSpPr>
        <p:spPr>
          <a:xfrm>
            <a:off x="571472" y="5000636"/>
            <a:ext cx="1785950" cy="85725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Magnet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4929198"/>
            <a:ext cx="85725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8"/>
          <p:cNvGrpSpPr/>
          <p:nvPr/>
        </p:nvGrpSpPr>
        <p:grpSpPr>
          <a:xfrm>
            <a:off x="1214414" y="2571744"/>
            <a:ext cx="2357454" cy="646331"/>
            <a:chOff x="642910" y="857232"/>
            <a:chExt cx="2357454" cy="646331"/>
          </a:xfrm>
        </p:grpSpPr>
        <p:sp>
          <p:nvSpPr>
            <p:cNvPr id="20" name="TextBox 19"/>
            <p:cNvSpPr txBox="1"/>
            <p:nvPr/>
          </p:nvSpPr>
          <p:spPr>
            <a:xfrm>
              <a:off x="1071538" y="857232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He heat pipe</a:t>
              </a:r>
            </a:p>
            <a:p>
              <a:r>
                <a:rPr lang="en-US" sz="1200" dirty="0" smtClean="0"/>
                <a:t>Working range 3-300 K</a:t>
              </a:r>
            </a:p>
            <a:p>
              <a:r>
                <a:rPr lang="en-US" sz="1200" dirty="0" smtClean="0"/>
                <a:t>Evacuation rate 2 W</a:t>
              </a: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rot="10800000">
              <a:off x="642910" y="928678"/>
              <a:ext cx="500066" cy="714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21"/>
          <p:cNvGrpSpPr/>
          <p:nvPr/>
        </p:nvGrpSpPr>
        <p:grpSpPr>
          <a:xfrm>
            <a:off x="1410638" y="3654742"/>
            <a:ext cx="2357454" cy="646331"/>
            <a:chOff x="642910" y="857232"/>
            <a:chExt cx="2357454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1071538" y="857232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N heat pipe</a:t>
              </a:r>
            </a:p>
            <a:p>
              <a:r>
                <a:rPr lang="en-US" sz="1200" dirty="0" smtClean="0"/>
                <a:t>Working range 70-300 K</a:t>
              </a:r>
            </a:p>
            <a:p>
              <a:r>
                <a:rPr lang="en-US" sz="1200" dirty="0" smtClean="0"/>
                <a:t>Evacuation rate 20 W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10800000">
              <a:off x="642910" y="928678"/>
              <a:ext cx="500066" cy="714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714480" y="1357298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Cryogenic cooler</a:t>
            </a:r>
          </a:p>
          <a:p>
            <a:endParaRPr lang="ru-RU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2726482" y="2106166"/>
            <a:ext cx="3563888" cy="131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Фигура, имеющая форму буквы L 28"/>
          <p:cNvSpPr/>
          <p:nvPr/>
        </p:nvSpPr>
        <p:spPr>
          <a:xfrm>
            <a:off x="1327552" y="4622502"/>
            <a:ext cx="216024" cy="288032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Фигура, имеющая форму буквы L 29"/>
          <p:cNvSpPr/>
          <p:nvPr/>
        </p:nvSpPr>
        <p:spPr>
          <a:xfrm flipH="1">
            <a:off x="1041846" y="4619054"/>
            <a:ext cx="216024" cy="288032"/>
          </a:xfrm>
          <a:prstGeom prst="corner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84784"/>
            <a:ext cx="280401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Фигура, имеющая форму буквы L 30"/>
          <p:cNvSpPr/>
          <p:nvPr/>
        </p:nvSpPr>
        <p:spPr>
          <a:xfrm flipH="1" flipV="1">
            <a:off x="1259632" y="1772816"/>
            <a:ext cx="144016" cy="216024"/>
          </a:xfrm>
          <a:prstGeom prst="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Фигура, имеющая форму буквы L 31"/>
          <p:cNvSpPr/>
          <p:nvPr/>
        </p:nvSpPr>
        <p:spPr>
          <a:xfrm flipH="1" flipV="1">
            <a:off x="1115616" y="2204864"/>
            <a:ext cx="144016" cy="216024"/>
          </a:xfrm>
          <a:prstGeom prst="corner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and perspectives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Superconducting undulators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Horizontal racetrack configuration</a:t>
            </a:r>
          </a:p>
          <a:p>
            <a:pPr lvl="1"/>
            <a:r>
              <a:rPr lang="en-US" dirty="0" smtClean="0"/>
              <a:t>Period ~ 15 – 18 mm</a:t>
            </a:r>
          </a:p>
          <a:p>
            <a:pPr lvl="1"/>
            <a:r>
              <a:rPr lang="en-US" dirty="0" smtClean="0"/>
              <a:t>Indirect cooling cryostat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Longitudinal gradient dipole magnets</a:t>
            </a:r>
          </a:p>
          <a:p>
            <a:pPr lvl="1"/>
            <a:r>
              <a:rPr lang="en-US" dirty="0" err="1" smtClean="0"/>
              <a:t>A.Wrulich</a:t>
            </a:r>
            <a:r>
              <a:rPr lang="en-US" dirty="0" smtClean="0"/>
              <a:t> &amp; </a:t>
            </a:r>
            <a:r>
              <a:rPr lang="en-US" dirty="0" err="1" smtClean="0"/>
              <a:t>R.Nagaoka</a:t>
            </a:r>
            <a:r>
              <a:rPr lang="en-US" dirty="0" smtClean="0"/>
              <a:t> (1992) EMITTANCE MINIMIZATION WITH LONGITUDINAL DIPOLE FIELD VARIATION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24.11.2014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3024336" cy="201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 l="18292"/>
          <a:stretch>
            <a:fillRect/>
          </a:stretch>
        </p:blipFill>
        <p:spPr bwMode="auto">
          <a:xfrm>
            <a:off x="4139952" y="1628800"/>
            <a:ext cx="2143140" cy="138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 l="17080" t="4160" b="8490"/>
          <a:stretch>
            <a:fillRect/>
          </a:stretch>
        </p:blipFill>
        <p:spPr bwMode="auto">
          <a:xfrm>
            <a:off x="6156176" y="908720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Supercompact</a:t>
            </a:r>
            <a:r>
              <a:rPr lang="en-US" dirty="0" smtClean="0"/>
              <a:t> high bright hard X-ray light source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 l="18623" r="18933"/>
          <a:stretch>
            <a:fillRect/>
          </a:stretch>
        </p:blipFill>
        <p:spPr bwMode="auto">
          <a:xfrm>
            <a:off x="428596" y="785794"/>
            <a:ext cx="3571900" cy="243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 l="10303" t="2950" b="34996"/>
          <a:stretch>
            <a:fillRect/>
          </a:stretch>
        </p:blipFill>
        <p:spPr bwMode="auto">
          <a:xfrm>
            <a:off x="4572000" y="2132856"/>
            <a:ext cx="4572000" cy="223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8" y="3571876"/>
          <a:ext cx="3786214" cy="2820825"/>
        </p:xfrm>
        <a:graphic>
          <a:graphicData uri="http://schemas.openxmlformats.org/drawingml/2006/table">
            <a:tbl>
              <a:tblPr/>
              <a:tblGrid>
                <a:gridCol w="1610229"/>
                <a:gridCol w="600572"/>
                <a:gridCol w="896506"/>
                <a:gridCol w="678907"/>
              </a:tblGrid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Energy E, GeV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u="sng" dirty="0">
                          <a:latin typeface="Arial CYR"/>
                          <a:ea typeface="Times New Roman"/>
                          <a:cs typeface="Times New Roman"/>
                        </a:rPr>
                        <a:t>Damping time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Circumference, m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24.3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tx, sec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0.0007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Revolution period, sec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8.11E-08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ty, sec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0.0011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u="sng">
                          <a:latin typeface="Arial CYR"/>
                          <a:ea typeface="Times New Roman"/>
                          <a:cs typeface="Times New Roman"/>
                        </a:rPr>
                        <a:t>Betatron tunes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te, sec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0.0007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qx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3.96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Sigma_s, mm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9.0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qy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0.18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RF voltage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4.59E-01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Emittance, nm*rad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12.1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RF harmonic number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43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Betatron coupling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%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 CYR"/>
                          <a:ea typeface="Times New Roman"/>
                          <a:cs typeface="Times New Roman"/>
                        </a:rPr>
                        <a:t>RF frequency, MHz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800">
                          <a:latin typeface="Arial CYR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Energy spread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1.40E-03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RF acceptance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2.E-02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Momentum compaction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-8.16E-03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Synchrotron tune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4.9E-03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Energy loss, MeV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1.49E-01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u="sng">
                          <a:latin typeface="Arial CYR"/>
                          <a:ea typeface="Times New Roman"/>
                          <a:cs typeface="Times New Roman"/>
                        </a:rPr>
                        <a:t>Radiation integral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 i="1" u="sng">
                          <a:latin typeface="Arial CYR"/>
                          <a:ea typeface="Times New Roman"/>
                          <a:cs typeface="Times New Roman"/>
                        </a:rPr>
                        <a:t>Damping partition number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I1, m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-1.98E-01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Jx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1.53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I2, m^-1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1.06E+01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Jy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I3, m^-2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2.07E+01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Je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1.47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I4, m^-1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-5.57E+00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800"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latin typeface="Arial CYR"/>
                          <a:ea typeface="Times New Roman"/>
                          <a:cs typeface="Times New Roman"/>
                        </a:rPr>
                        <a:t>I5, m^-1</a:t>
                      </a: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Arial CYR"/>
                          <a:ea typeface="Times New Roman"/>
                          <a:cs typeface="Times New Roman"/>
                        </a:rPr>
                        <a:t>1.33E-01</a:t>
                      </a:r>
                      <a:endParaRPr lang="ru-RU" sz="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Drawing2.Пупковdwg-Model.png"/>
          <p:cNvPicPr>
            <a:picLocks noChangeAspect="1"/>
          </p:cNvPicPr>
          <p:nvPr/>
        </p:nvPicPr>
        <p:blipFill>
          <a:blip r:embed="rId5" cstate="print"/>
          <a:srcRect t="17188" b="15624"/>
          <a:stretch>
            <a:fillRect/>
          </a:stretch>
        </p:blipFill>
        <p:spPr>
          <a:xfrm>
            <a:off x="4499992" y="4221088"/>
            <a:ext cx="4376394" cy="2352324"/>
          </a:xfrm>
          <a:prstGeom prst="rect">
            <a:avLst/>
          </a:prstGeom>
        </p:spPr>
      </p:pic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6" cstate="print"/>
          <a:srcRect l="1720" t="4762" r="11377" b="4762"/>
          <a:stretch>
            <a:fillRect/>
          </a:stretch>
        </p:blipFill>
        <p:spPr bwMode="auto">
          <a:xfrm>
            <a:off x="5004048" y="836712"/>
            <a:ext cx="3638377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1985 – 4.5 Tesla Superconducting Wave Length Shifter (WLS) for Siberia-1, Moscow 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1992 – 6 Tesla </a:t>
            </a:r>
            <a:r>
              <a:rPr lang="en-US" sz="1050" dirty="0" err="1" smtClean="0">
                <a:solidFill>
                  <a:srgbClr val="00B050"/>
                </a:solidFill>
              </a:rPr>
              <a:t>Superbend</a:t>
            </a:r>
            <a:r>
              <a:rPr lang="en-US" sz="1050" dirty="0" smtClean="0">
                <a:solidFill>
                  <a:srgbClr val="00B050"/>
                </a:solidFill>
              </a:rPr>
              <a:t> (SB) prototype for compact storage rings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1996 - 7.5 Tesla superconducting WLS for PLS, South Korea</a:t>
            </a:r>
            <a:r>
              <a:rPr lang="en-US" sz="1050" baseline="30000" dirty="0" smtClean="0"/>
              <a:t>=</a:t>
            </a:r>
            <a:endParaRPr lang="en-US" sz="1050" dirty="0" smtClean="0">
              <a:solidFill>
                <a:srgbClr val="00B050"/>
              </a:solidFill>
            </a:endParaRPr>
          </a:p>
          <a:p>
            <a:r>
              <a:rPr lang="en-US" sz="1050" dirty="0" smtClean="0">
                <a:solidFill>
                  <a:srgbClr val="00B050"/>
                </a:solidFill>
              </a:rPr>
              <a:t>1997 - 7.5 T superconducting WLS  with fixed point of radiation for CAMD-LSU (USA)</a:t>
            </a:r>
          </a:p>
          <a:p>
            <a:r>
              <a:rPr lang="ru-RU" sz="1050" dirty="0" smtClean="0">
                <a:solidFill>
                  <a:schemeClr val="accent2"/>
                </a:solidFill>
              </a:rPr>
              <a:t>2000</a:t>
            </a:r>
            <a:r>
              <a:rPr lang="en-US" sz="1050" dirty="0" smtClean="0">
                <a:solidFill>
                  <a:schemeClr val="accent2"/>
                </a:solidFill>
              </a:rPr>
              <a:t>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2000 – 10 Tesla WLS for Spring-8, Japan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7 Tesla 17 pole SCW for BESSY-2, Germany</a:t>
            </a:r>
          </a:p>
          <a:p>
            <a:r>
              <a:rPr lang="en-US" sz="1050" dirty="0" smtClean="0">
                <a:solidFill>
                  <a:schemeClr val="accent1"/>
                </a:solidFill>
              </a:rPr>
              <a:t>2004 – 9 Tesla </a:t>
            </a:r>
            <a:r>
              <a:rPr lang="en-US" sz="1050" dirty="0" err="1" smtClean="0">
                <a:solidFill>
                  <a:schemeClr val="accent1"/>
                </a:solidFill>
              </a:rPr>
              <a:t>Superbend</a:t>
            </a:r>
            <a:r>
              <a:rPr lang="en-US" sz="1050" dirty="0" smtClean="0">
                <a:solidFill>
                  <a:schemeClr val="accent1"/>
                </a:solidFill>
              </a:rPr>
              <a:t> for BESSY-2, Germany</a:t>
            </a:r>
          </a:p>
          <a:p>
            <a:r>
              <a:rPr lang="en-US" sz="1050" dirty="0" smtClean="0">
                <a:solidFill>
                  <a:schemeClr val="accent1"/>
                </a:solidFill>
              </a:rPr>
              <a:t>2005 – 13 Tesla superconducting solenoids for VEPP-2000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rgbClr val="C40827"/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rgbClr val="C40827"/>
                </a:solidFill>
              </a:rPr>
              <a:t>Brasil</a:t>
            </a:r>
            <a:endParaRPr lang="en-US" sz="1050" dirty="0" smtClean="0">
              <a:solidFill>
                <a:srgbClr val="C40827"/>
              </a:solidFill>
            </a:endParaRPr>
          </a:p>
          <a:p>
            <a:r>
              <a:rPr lang="en-US" sz="1050" dirty="0" smtClean="0">
                <a:solidFill>
                  <a:srgbClr val="C40827"/>
                </a:solidFill>
              </a:rPr>
              <a:t>20</a:t>
            </a:r>
            <a:r>
              <a:rPr lang="ru-RU" sz="1050" dirty="0" smtClean="0">
                <a:solidFill>
                  <a:srgbClr val="C40827"/>
                </a:solidFill>
              </a:rPr>
              <a:t>10</a:t>
            </a:r>
            <a:r>
              <a:rPr lang="en-US" sz="1050" dirty="0" smtClean="0">
                <a:solidFill>
                  <a:srgbClr val="C40827"/>
                </a:solidFill>
              </a:rPr>
              <a:t> - 2.1 Tesla 119 pole SCW for ALBA, Spain</a:t>
            </a:r>
            <a:r>
              <a:rPr lang="en-US" sz="1050" dirty="0" smtClean="0">
                <a:solidFill>
                  <a:schemeClr val="bg2"/>
                </a:solidFill>
              </a:rPr>
              <a:t> 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201</a:t>
            </a:r>
            <a:r>
              <a:rPr lang="ru-RU" sz="1050" dirty="0" smtClean="0">
                <a:solidFill>
                  <a:schemeClr val="tx2"/>
                </a:solidFill>
              </a:rPr>
              <a:t>2</a:t>
            </a:r>
            <a:r>
              <a:rPr lang="en-US" sz="1050" dirty="0" smtClean="0">
                <a:solidFill>
                  <a:schemeClr val="tx2"/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201</a:t>
            </a:r>
            <a:r>
              <a:rPr lang="ru-RU" sz="1050" dirty="0" smtClean="0">
                <a:solidFill>
                  <a:schemeClr val="tx2"/>
                </a:solidFill>
              </a:rPr>
              <a:t>2</a:t>
            </a:r>
            <a:r>
              <a:rPr lang="en-US" sz="1050" dirty="0" smtClean="0">
                <a:solidFill>
                  <a:schemeClr val="tx2"/>
                </a:solidFill>
              </a:rPr>
              <a:t> – 7.5 Tesla  SCW for CAMD-LSU (USA)</a:t>
            </a: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chemeClr val="tx2"/>
                </a:solidFill>
              </a:rPr>
              <a:t>2013 -  </a:t>
            </a:r>
            <a:r>
              <a:rPr lang="en-US" sz="1050" dirty="0" smtClean="0">
                <a:solidFill>
                  <a:schemeClr val="tx2"/>
                </a:solidFill>
              </a:rPr>
              <a:t>SCW for ANKA</a:t>
            </a:r>
            <a:endParaRPr lang="ru-RU" sz="1050" dirty="0" smtClean="0">
              <a:solidFill>
                <a:schemeClr val="tx2"/>
              </a:solidFill>
            </a:endParaRPr>
          </a:p>
          <a:p>
            <a:r>
              <a:rPr lang="ru-RU" sz="1050" dirty="0" smtClean="0">
                <a:solidFill>
                  <a:schemeClr val="tx2"/>
                </a:solidFill>
              </a:rPr>
              <a:t>2013 -  </a:t>
            </a:r>
            <a:r>
              <a:rPr lang="en-US" sz="1050" dirty="0" smtClean="0">
                <a:solidFill>
                  <a:schemeClr val="tx2"/>
                </a:solidFill>
              </a:rPr>
              <a:t>SCW for ANKA &amp; CLIC</a:t>
            </a:r>
            <a:r>
              <a:rPr lang="ru-RU" sz="1050" dirty="0" smtClean="0">
                <a:solidFill>
                  <a:schemeClr val="tx2"/>
                </a:solidFill>
              </a:rPr>
              <a:t> </a:t>
            </a:r>
            <a:r>
              <a:rPr lang="en-US" sz="1050" dirty="0" smtClean="0">
                <a:solidFill>
                  <a:schemeClr val="tx2"/>
                </a:solidFill>
              </a:rPr>
              <a:t>with indirect cooling </a:t>
            </a:r>
            <a:endParaRPr lang="ru-RU" sz="1050" dirty="0" smtClean="0">
              <a:solidFill>
                <a:schemeClr val="tx2"/>
              </a:solidFill>
            </a:endParaRPr>
          </a:p>
          <a:p>
            <a:endParaRPr lang="en-US" sz="1050" dirty="0" smtClean="0">
              <a:solidFill>
                <a:schemeClr val="tx2"/>
              </a:solidFill>
            </a:endParaRPr>
          </a:p>
          <a:p>
            <a:r>
              <a:rPr lang="en-US" sz="1050" dirty="0" smtClean="0">
                <a:solidFill>
                  <a:schemeClr val="tx2"/>
                </a:solidFill>
              </a:rPr>
              <a:t>201</a:t>
            </a:r>
            <a:r>
              <a:rPr lang="ru-RU" sz="1050" dirty="0" smtClean="0">
                <a:solidFill>
                  <a:schemeClr val="tx2"/>
                </a:solidFill>
              </a:rPr>
              <a:t>3</a:t>
            </a:r>
            <a:r>
              <a:rPr lang="en-US" sz="1050" dirty="0" smtClean="0">
                <a:solidFill>
                  <a:schemeClr val="tx2"/>
                </a:solidFill>
              </a:rPr>
              <a:t> – 2 SCW for Siberia-2, </a:t>
            </a:r>
            <a:endParaRPr lang="ru-RU" sz="1050" dirty="0" smtClean="0">
              <a:solidFill>
                <a:schemeClr val="tx2"/>
              </a:solidFill>
            </a:endParaRPr>
          </a:p>
        </p:txBody>
      </p:sp>
      <p:pic>
        <p:nvPicPr>
          <p:cNvPr id="50178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5600" y="2858400"/>
            <a:ext cx="4644000" cy="34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 dirty="0"/>
          </a:p>
        </p:txBody>
      </p:sp>
      <p:sp>
        <p:nvSpPr>
          <p:cNvPr id="9" name="Блок-схема: память с прямым доступом 8"/>
          <p:cNvSpPr/>
          <p:nvPr/>
        </p:nvSpPr>
        <p:spPr>
          <a:xfrm flipH="1">
            <a:off x="6536055" y="3891916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715272" y="3536156"/>
            <a:ext cx="78559" cy="81439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72396" y="3429000"/>
            <a:ext cx="3571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BINP</a:t>
            </a:r>
            <a:endParaRPr lang="ru-RU" sz="500" dirty="0"/>
          </a:p>
        </p:txBody>
      </p:sp>
      <p:sp>
        <p:nvSpPr>
          <p:cNvPr id="14" name="Блок-схема: память с прямым доступом 13"/>
          <p:cNvSpPr/>
          <p:nvPr/>
        </p:nvSpPr>
        <p:spPr>
          <a:xfrm flipH="1">
            <a:off x="6536040" y="3944299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5" name="Блок-схема: память с прямым доступом 14"/>
          <p:cNvSpPr/>
          <p:nvPr/>
        </p:nvSpPr>
        <p:spPr>
          <a:xfrm flipH="1">
            <a:off x="6536055" y="3989547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6" name="Блок-схема: память с прямым доступом 15"/>
          <p:cNvSpPr/>
          <p:nvPr/>
        </p:nvSpPr>
        <p:spPr>
          <a:xfrm flipH="1">
            <a:off x="6569393" y="4091941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7" name="Блок-схема: память с прямым доступом 16"/>
          <p:cNvSpPr/>
          <p:nvPr/>
        </p:nvSpPr>
        <p:spPr>
          <a:xfrm flipH="1">
            <a:off x="6302692" y="4387216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8" name="Блок-схема: память с прямым доступом 17"/>
          <p:cNvSpPr/>
          <p:nvPr/>
        </p:nvSpPr>
        <p:spPr>
          <a:xfrm flipH="1">
            <a:off x="6340793" y="3803810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19" name="Блок-схема: память с прямым доступом 18"/>
          <p:cNvSpPr/>
          <p:nvPr/>
        </p:nvSpPr>
        <p:spPr>
          <a:xfrm flipH="1">
            <a:off x="6343159" y="3856193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0" name="Блок-схема: память с прямым доступом 19"/>
          <p:cNvSpPr/>
          <p:nvPr/>
        </p:nvSpPr>
        <p:spPr>
          <a:xfrm flipH="1">
            <a:off x="8405321" y="4341968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1" name="Блок-схема: память с прямым доступом 20"/>
          <p:cNvSpPr/>
          <p:nvPr/>
        </p:nvSpPr>
        <p:spPr>
          <a:xfrm flipH="1">
            <a:off x="8514859" y="4387212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2" name="Блок-схема: память с прямым доступом 21"/>
          <p:cNvSpPr/>
          <p:nvPr/>
        </p:nvSpPr>
        <p:spPr>
          <a:xfrm flipH="1">
            <a:off x="6493178" y="3956205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3" name="Блок-схема: память с прямым доступом 22"/>
          <p:cNvSpPr/>
          <p:nvPr/>
        </p:nvSpPr>
        <p:spPr>
          <a:xfrm flipH="1">
            <a:off x="7000892" y="3571876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5" name="Блок-схема: память с прямым доступом 24"/>
          <p:cNvSpPr/>
          <p:nvPr/>
        </p:nvSpPr>
        <p:spPr>
          <a:xfrm flipH="1">
            <a:off x="4904089" y="4611048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6" name="Блок-схема: память с прямым доступом 25"/>
          <p:cNvSpPr/>
          <p:nvPr/>
        </p:nvSpPr>
        <p:spPr>
          <a:xfrm flipH="1">
            <a:off x="5643570" y="5857892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sp>
        <p:nvSpPr>
          <p:cNvPr id="27" name="Блок-схема: память с прямым доступом 26"/>
          <p:cNvSpPr/>
          <p:nvPr/>
        </p:nvSpPr>
        <p:spPr>
          <a:xfrm flipH="1">
            <a:off x="4429124" y="3714752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aseline="30000" dirty="0" smtClean="0"/>
              <a:t>     </a:t>
            </a:r>
            <a:endParaRPr lang="ru-RU" baseline="30000" dirty="0"/>
          </a:p>
        </p:txBody>
      </p:sp>
      <p:sp>
        <p:nvSpPr>
          <p:cNvPr id="28" name="Блок-схема: память с прямым доступом 27"/>
          <p:cNvSpPr/>
          <p:nvPr/>
        </p:nvSpPr>
        <p:spPr>
          <a:xfrm flipH="1">
            <a:off x="8723614" y="6185848"/>
            <a:ext cx="45719" cy="45719"/>
          </a:xfrm>
          <a:prstGeom prst="flowChartMagneticDrum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aseline="30000" dirty="0"/>
          </a:p>
        </p:txBody>
      </p:sp>
      <p:cxnSp>
        <p:nvCxnSpPr>
          <p:cNvPr id="30" name="Прямая соединительная линия 29"/>
          <p:cNvCxnSpPr>
            <a:endCxn id="27" idx="1"/>
          </p:cNvCxnSpPr>
          <p:nvPr/>
        </p:nvCxnSpPr>
        <p:spPr>
          <a:xfrm rot="10800000" flipV="1">
            <a:off x="4474844" y="3584574"/>
            <a:ext cx="3284857" cy="153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3" idx="1"/>
          </p:cNvCxnSpPr>
          <p:nvPr/>
        </p:nvCxnSpPr>
        <p:spPr>
          <a:xfrm rot="10800000" flipV="1">
            <a:off x="7046611" y="3581400"/>
            <a:ext cx="703564" cy="133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25" idx="1"/>
          </p:cNvCxnSpPr>
          <p:nvPr/>
        </p:nvCxnSpPr>
        <p:spPr>
          <a:xfrm rot="10800000" flipV="1">
            <a:off x="4949808" y="3584574"/>
            <a:ext cx="2797192" cy="10493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18" idx="3"/>
          </p:cNvCxnSpPr>
          <p:nvPr/>
        </p:nvCxnSpPr>
        <p:spPr>
          <a:xfrm rot="10800000" flipV="1">
            <a:off x="6356033" y="3584574"/>
            <a:ext cx="1394142" cy="2420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9" idx="3"/>
          </p:cNvCxnSpPr>
          <p:nvPr/>
        </p:nvCxnSpPr>
        <p:spPr>
          <a:xfrm rot="10800000" flipV="1">
            <a:off x="6358399" y="3584575"/>
            <a:ext cx="1391776" cy="2944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0800000" flipV="1">
            <a:off x="6559550" y="3578224"/>
            <a:ext cx="1193802" cy="333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4" idx="3"/>
          </p:cNvCxnSpPr>
          <p:nvPr/>
        </p:nvCxnSpPr>
        <p:spPr>
          <a:xfrm rot="10800000" flipV="1">
            <a:off x="6551281" y="3590925"/>
            <a:ext cx="1192545" cy="376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endCxn id="15" idx="1"/>
          </p:cNvCxnSpPr>
          <p:nvPr/>
        </p:nvCxnSpPr>
        <p:spPr>
          <a:xfrm rot="10800000" flipV="1">
            <a:off x="6581774" y="3581399"/>
            <a:ext cx="1171578" cy="431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16" idx="3"/>
          </p:cNvCxnSpPr>
          <p:nvPr/>
        </p:nvCxnSpPr>
        <p:spPr>
          <a:xfrm rot="10800000" flipV="1">
            <a:off x="6584633" y="3590925"/>
            <a:ext cx="1162368" cy="523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17" idx="1"/>
          </p:cNvCxnSpPr>
          <p:nvPr/>
        </p:nvCxnSpPr>
        <p:spPr>
          <a:xfrm rot="10800000" flipV="1">
            <a:off x="6348412" y="3581398"/>
            <a:ext cx="1408115" cy="8286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26" idx="0"/>
          </p:cNvCxnSpPr>
          <p:nvPr/>
        </p:nvCxnSpPr>
        <p:spPr>
          <a:xfrm rot="5400000">
            <a:off x="5571644" y="3673010"/>
            <a:ext cx="2279668" cy="20900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20" idx="3"/>
          </p:cNvCxnSpPr>
          <p:nvPr/>
        </p:nvCxnSpPr>
        <p:spPr>
          <a:xfrm rot="10800000">
            <a:off x="7753351" y="3578226"/>
            <a:ext cx="667211" cy="786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21" idx="3"/>
          </p:cNvCxnSpPr>
          <p:nvPr/>
        </p:nvCxnSpPr>
        <p:spPr>
          <a:xfrm rot="10800000">
            <a:off x="7753351" y="3578226"/>
            <a:ext cx="776749" cy="8318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28" idx="0"/>
          </p:cNvCxnSpPr>
          <p:nvPr/>
        </p:nvCxnSpPr>
        <p:spPr>
          <a:xfrm rot="16200000" flipV="1">
            <a:off x="6947689" y="4387064"/>
            <a:ext cx="2604448" cy="993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Superconducting dipole with longitudinal variation of the field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10542" r="21097"/>
          <a:stretch>
            <a:fillRect/>
          </a:stretch>
        </p:blipFill>
        <p:spPr bwMode="auto">
          <a:xfrm flipH="1">
            <a:off x="857224" y="4000504"/>
            <a:ext cx="292895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 cstate="print"/>
          <a:srcRect l="16628" t="3570" r="20336" b="5401"/>
          <a:stretch>
            <a:fillRect/>
          </a:stretch>
        </p:blipFill>
        <p:spPr bwMode="auto">
          <a:xfrm>
            <a:off x="4929190" y="785794"/>
            <a:ext cx="285752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l="5214" t="4725" r="6154" b="5502"/>
          <a:stretch>
            <a:fillRect/>
          </a:stretch>
        </p:blipFill>
        <p:spPr bwMode="auto">
          <a:xfrm>
            <a:off x="5000628" y="3643314"/>
            <a:ext cx="2667146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oils.emf"/>
          <p:cNvPicPr>
            <a:picLocks noChangeAspect="1"/>
          </p:cNvPicPr>
          <p:nvPr/>
        </p:nvPicPr>
        <p:blipFill>
          <a:blip r:embed="rId5" cstate="print"/>
          <a:srcRect t="-2833" r="45714"/>
          <a:stretch>
            <a:fillRect/>
          </a:stretch>
        </p:blipFill>
        <p:spPr>
          <a:xfrm>
            <a:off x="571472" y="785794"/>
            <a:ext cx="3290383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Superconducting dipole for BESSY-II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K.Zolotarev</a:t>
            </a:r>
            <a:r>
              <a:rPr lang="en-US" dirty="0" smtClean="0"/>
              <a:t>, Superconductive IDs at BINP,  ESLS XXII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7" name="Picture 7" descr="long_dist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25436" y="980728"/>
            <a:ext cx="3218564" cy="2880320"/>
          </a:xfrm>
          <a:noFill/>
          <a:ln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1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2638425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graphicFrame>
        <p:nvGraphicFramePr>
          <p:cNvPr id="10" name="Group 1220"/>
          <p:cNvGraphicFramePr>
            <a:graphicFrameLocks/>
          </p:cNvGraphicFramePr>
          <p:nvPr/>
        </p:nvGraphicFramePr>
        <p:xfrm>
          <a:off x="2627784" y="1052736"/>
          <a:ext cx="3240360" cy="4942527"/>
        </p:xfrm>
        <a:graphic>
          <a:graphicData uri="http://schemas.openxmlformats.org/drawingml/2006/table">
            <a:tbl>
              <a:tblPr/>
              <a:tblGrid>
                <a:gridCol w="2160240"/>
                <a:gridCol w="1080120"/>
              </a:tblGrid>
              <a:tr h="4102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Vertical aperture, mm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Horizontal aperture,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1143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1143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Pole gap, 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79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Operating magnetic field, T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Maximum magnetic field, 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      3.3 - 8.5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          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Coil material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Nb</a:t>
                      </a:r>
                      <a:r>
                        <a:rPr kumimoji="0" lang="en-US" sz="12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Sn,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NbTi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Edge angle,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Current in coil for 8.5 T,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       264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Ramping time 0-7 Tesla, min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Ramping time 0-9 Tesla,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&lt;5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&lt;15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4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Eff. magnetic length along beam,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       0.1777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13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Bending angle, degree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11.25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9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Bending radius,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0.905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Stored energy for 8.5 T, kJ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28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Cold mass,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1300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2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Liquid He consumption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" pitchFamily="18" charset="0"/>
                          <a:cs typeface="Times New Roman" pitchFamily="18" charset="0"/>
                        </a:rPr>
                        <a:t>~0.5 l/h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5970228" y="3933056"/>
          <a:ext cx="3173772" cy="2037854"/>
        </p:xfrm>
        <a:graphic>
          <a:graphicData uri="http://schemas.openxmlformats.org/presentationml/2006/ole">
            <p:oleObj spid="_x0000_s107522" name="AutoCAD Drawing" r:id="rId6" imgW="12601440" imgH="8086680" progId="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00108"/>
            <a:ext cx="9072594" cy="25729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A.V. Bragin, S.V. Khruschev, N.A. Mezentsev,  E.G. </a:t>
            </a:r>
            <a:r>
              <a:rPr lang="en-US" dirty="0" err="1" smtClean="0"/>
              <a:t>Miginskya</a:t>
            </a:r>
            <a:r>
              <a:rPr lang="en-US" dirty="0" smtClean="0"/>
              <a:t>, I.V. </a:t>
            </a:r>
            <a:r>
              <a:rPr lang="en-US" dirty="0" err="1" smtClean="0"/>
              <a:t>Poletaev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V.A. Shkaruba, V.M. </a:t>
            </a:r>
            <a:r>
              <a:rPr lang="en-US" dirty="0" err="1" smtClean="0"/>
              <a:t>Syrovatin</a:t>
            </a:r>
            <a:r>
              <a:rPr lang="en-US" dirty="0" smtClean="0"/>
              <a:t>, V.M. </a:t>
            </a:r>
            <a:r>
              <a:rPr lang="en-US" dirty="0" err="1" smtClean="0"/>
              <a:t>Tsukanov</a:t>
            </a:r>
            <a:r>
              <a:rPr lang="en-US" dirty="0" smtClean="0"/>
              <a:t>, A.A. Volkov, E.B. Levichev, S.V. Sinyatkin,</a:t>
            </a:r>
          </a:p>
          <a:p>
            <a:pPr>
              <a:buNone/>
            </a:pPr>
            <a:r>
              <a:rPr lang="en-US" i="1" dirty="0" smtClean="0"/>
              <a:t>BINP, Novosibirsk</a:t>
            </a:r>
          </a:p>
          <a:p>
            <a:pPr lvl="0">
              <a:buNone/>
              <a:tabLst>
                <a:tab pos="1257300" algn="l"/>
              </a:tabLst>
            </a:pPr>
            <a:endParaRPr lang="en-US" dirty="0" smtClean="0"/>
          </a:p>
          <a:p>
            <a:pPr lvl="0">
              <a:buNone/>
              <a:tabLst>
                <a:tab pos="1257300" algn="l"/>
              </a:tabLst>
            </a:pPr>
            <a:r>
              <a:rPr lang="en-US" dirty="0" smtClean="0"/>
              <a:t>Axel Bernhard, Erhard Huttel, Sara Casalbuoni, Peter Peiffer, Steffen Hillenbrand</a:t>
            </a:r>
          </a:p>
          <a:p>
            <a:pPr>
              <a:buNone/>
              <a:tabLst>
                <a:tab pos="1257300" algn="l"/>
              </a:tabLst>
            </a:pPr>
            <a:r>
              <a:rPr lang="en-US" i="1" dirty="0" smtClean="0"/>
              <a:t>KIT, Karlsruhe,</a:t>
            </a:r>
          </a:p>
          <a:p>
            <a:pPr>
              <a:buNone/>
              <a:tabLst>
                <a:tab pos="1257300" algn="l"/>
              </a:tabLst>
            </a:pPr>
            <a:endParaRPr lang="en-US" dirty="0" smtClean="0"/>
          </a:p>
          <a:p>
            <a:pPr>
              <a:buNone/>
              <a:tabLst>
                <a:tab pos="1257300" algn="l"/>
              </a:tabLst>
            </a:pPr>
            <a:r>
              <a:rPr lang="en-US" dirty="0" smtClean="0"/>
              <a:t>Daniel </a:t>
            </a:r>
            <a:r>
              <a:rPr lang="en-US" dirty="0" err="1" smtClean="0"/>
              <a:t>Sch</a:t>
            </a:r>
            <a:r>
              <a:rPr lang="ru-RU" dirty="0" err="1" smtClean="0"/>
              <a:t>ö</a:t>
            </a:r>
            <a:r>
              <a:rPr lang="en-US" dirty="0" err="1" smtClean="0"/>
              <a:t>rling</a:t>
            </a:r>
            <a:r>
              <a:rPr lang="en-US" dirty="0" smtClean="0"/>
              <a:t>, Paolo Ferracin, Laura Garcia Fajardo</a:t>
            </a:r>
          </a:p>
          <a:p>
            <a:pPr>
              <a:buNone/>
              <a:tabLst>
                <a:tab pos="1257300" algn="l"/>
              </a:tabLst>
            </a:pPr>
            <a:r>
              <a:rPr lang="en-US" i="1" dirty="0" smtClean="0"/>
              <a:t>CERN</a:t>
            </a:r>
          </a:p>
          <a:p>
            <a:pPr lvl="0">
              <a:buNone/>
              <a:tabLst>
                <a:tab pos="1257300" algn="l"/>
              </a:tabLst>
            </a:pPr>
            <a:endParaRPr lang="ru-RU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3861048"/>
            <a:ext cx="89354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Thanks for you attention</a:t>
            </a:r>
          </a:p>
          <a:p>
            <a:pPr algn="ctr"/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1985 – 4.5 Tesla Superconducting Wave Length Shifter (WLS) for Siberia-1, Moscow  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1992 – 6 Tesla </a:t>
            </a:r>
            <a:r>
              <a:rPr lang="en-US" sz="105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Superbend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(SB) prototype for compact storage rings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1996 - 7.5 Tesla superconducting WLS for PLS, South Korea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1997 - 7.5 T superconducting WLS  with fixed point of radiation for CAMD-LSU (USA)</a:t>
            </a:r>
          </a:p>
          <a:p>
            <a:r>
              <a:rPr lang="ru-RU" sz="1050" dirty="0" smtClean="0">
                <a:solidFill>
                  <a:schemeClr val="accent2">
                    <a:lumMod val="75000"/>
                  </a:schemeClr>
                </a:solidFill>
              </a:rPr>
              <a:t>2000</a:t>
            </a:r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2000 – 10 Tesla WLS for Spring-8, Japan</a:t>
            </a:r>
          </a:p>
          <a:p>
            <a:r>
              <a:rPr lang="en-US" sz="1050" dirty="0" smtClean="0">
                <a:solidFill>
                  <a:schemeClr val="accent2">
                    <a:lumMod val="75000"/>
                  </a:schemeClr>
                </a:solidFill>
              </a:rPr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2002 – 7 Tesla 17 pole SCW for BESSY-2, Germany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2004 – 9 Tesla </a:t>
            </a:r>
            <a:r>
              <a:rPr lang="en-US" sz="105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Superbend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for BESSY-2, Germany</a:t>
            </a:r>
          </a:p>
          <a:p>
            <a:r>
              <a:rPr lang="en-US" sz="1050" dirty="0" smtClean="0">
                <a:solidFill>
                  <a:schemeClr val="tx2"/>
                </a:solidFill>
              </a:rPr>
              <a:t>2005 – 13 Tesla superconducting solenoids for VEPP-2000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rgbClr val="00B050"/>
                </a:solidFill>
              </a:rPr>
              <a:t>Brasil</a:t>
            </a:r>
            <a:endParaRPr lang="en-US" sz="1050" dirty="0" smtClean="0">
              <a:solidFill>
                <a:srgbClr val="00B050"/>
              </a:solidFill>
            </a:endParaRPr>
          </a:p>
          <a:p>
            <a:r>
              <a:rPr lang="en-US" sz="1050" dirty="0" smtClean="0">
                <a:solidFill>
                  <a:srgbClr val="00B050"/>
                </a:solidFill>
              </a:rPr>
              <a:t>20</a:t>
            </a:r>
            <a:r>
              <a:rPr lang="ru-RU" sz="1050" dirty="0" smtClean="0">
                <a:solidFill>
                  <a:srgbClr val="00B050"/>
                </a:solidFill>
              </a:rPr>
              <a:t>10</a:t>
            </a:r>
            <a:r>
              <a:rPr lang="en-US" sz="1050" dirty="0" smtClean="0">
                <a:solidFill>
                  <a:srgbClr val="00B050"/>
                </a:solidFill>
              </a:rPr>
              <a:t> - 2.1 Tesla 119 pole SCW for ALBA, Spain 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201</a:t>
            </a:r>
            <a:r>
              <a:rPr lang="ru-RU" sz="1050" dirty="0" smtClean="0">
                <a:solidFill>
                  <a:srgbClr val="00B050"/>
                </a:solidFill>
              </a:rPr>
              <a:t>2</a:t>
            </a:r>
            <a:r>
              <a:rPr lang="en-US" sz="1050" dirty="0" smtClean="0">
                <a:solidFill>
                  <a:srgbClr val="00B050"/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201</a:t>
            </a:r>
            <a:r>
              <a:rPr lang="ru-RU" sz="1050" dirty="0" smtClean="0">
                <a:solidFill>
                  <a:srgbClr val="00B050"/>
                </a:solidFill>
              </a:rPr>
              <a:t>2</a:t>
            </a:r>
            <a:r>
              <a:rPr lang="en-US" sz="1050" dirty="0" smtClean="0">
                <a:solidFill>
                  <a:srgbClr val="00B050"/>
                </a:solidFill>
              </a:rPr>
              <a:t> – 7.5 Tesla  SCW for CAMD-LSU (USA)</a:t>
            </a:r>
          </a:p>
          <a:p>
            <a:r>
              <a:rPr lang="ru-RU" sz="1050" dirty="0" smtClean="0">
                <a:solidFill>
                  <a:srgbClr val="00B050"/>
                </a:solidFill>
              </a:rPr>
              <a:t>2013 -  </a:t>
            </a:r>
            <a:r>
              <a:rPr lang="en-US" sz="1050" dirty="0" smtClean="0">
                <a:solidFill>
                  <a:srgbClr val="00B050"/>
                </a:solidFill>
              </a:rPr>
              <a:t>SCW for ANKA</a:t>
            </a:r>
            <a:endParaRPr lang="ru-RU" sz="1050" dirty="0" smtClean="0">
              <a:solidFill>
                <a:srgbClr val="00B050"/>
              </a:solidFill>
            </a:endParaRPr>
          </a:p>
          <a:p>
            <a:endParaRPr lang="en-US" sz="1050" dirty="0" smtClean="0">
              <a:solidFill>
                <a:srgbClr val="00B050"/>
              </a:solidFill>
            </a:endParaRPr>
          </a:p>
          <a:p>
            <a:r>
              <a:rPr lang="ru-RU" sz="1050" dirty="0" smtClean="0">
                <a:solidFill>
                  <a:srgbClr val="00B050"/>
                </a:solidFill>
              </a:rPr>
              <a:t>201</a:t>
            </a:r>
            <a:r>
              <a:rPr lang="en-US" sz="1050" dirty="0" smtClean="0">
                <a:solidFill>
                  <a:srgbClr val="00B050"/>
                </a:solidFill>
              </a:rPr>
              <a:t>5</a:t>
            </a:r>
            <a:r>
              <a:rPr lang="ru-RU" sz="1050" dirty="0" smtClean="0">
                <a:solidFill>
                  <a:srgbClr val="00B050"/>
                </a:solidFill>
              </a:rPr>
              <a:t> -  </a:t>
            </a:r>
            <a:r>
              <a:rPr lang="en-US" sz="1050" dirty="0" smtClean="0">
                <a:solidFill>
                  <a:srgbClr val="00B050"/>
                </a:solidFill>
              </a:rPr>
              <a:t>SCW for ANKA &amp; CLIC</a:t>
            </a:r>
            <a:r>
              <a:rPr lang="ru-RU" sz="1050" dirty="0" smtClean="0">
                <a:solidFill>
                  <a:srgbClr val="00B050"/>
                </a:solidFill>
              </a:rPr>
              <a:t> </a:t>
            </a:r>
            <a:r>
              <a:rPr lang="en-US" sz="1050" dirty="0" smtClean="0">
                <a:solidFill>
                  <a:srgbClr val="00B050"/>
                </a:solidFill>
              </a:rPr>
              <a:t>with indirect cooling </a:t>
            </a:r>
          </a:p>
          <a:p>
            <a:endParaRPr lang="en-US" sz="1050" dirty="0" smtClean="0">
              <a:solidFill>
                <a:srgbClr val="00B050"/>
              </a:solidFill>
            </a:endParaRPr>
          </a:p>
        </p:txBody>
      </p:sp>
      <p:pic>
        <p:nvPicPr>
          <p:cNvPr id="4" name="Picture 7" descr="superbend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56992"/>
            <a:ext cx="1438685" cy="20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71546"/>
            <a:ext cx="1543943" cy="21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G_40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2808883" cy="210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2"/>
          <p:cNvSpPr txBox="1">
            <a:spLocks noChangeArrowheads="1"/>
          </p:cNvSpPr>
          <p:nvPr/>
        </p:nvSpPr>
        <p:spPr bwMode="auto">
          <a:xfrm>
            <a:off x="1547813" y="0"/>
            <a:ext cx="4087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3300"/>
                </a:solidFill>
                <a:latin typeface="Times New Roman" pitchFamily="18" charset="0"/>
              </a:rPr>
              <a:t>Superconducting multipole wigglers</a:t>
            </a:r>
            <a:endParaRPr lang="ru-RU" sz="2000" b="1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26654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 descr="10250001"/>
          <p:cNvPicPr>
            <a:picLocks noChangeAspect="1" noChangeArrowheads="1"/>
          </p:cNvPicPr>
          <p:nvPr/>
        </p:nvPicPr>
        <p:blipFill>
          <a:blip r:embed="rId4" cstate="print">
            <a:lum bright="18000" contrast="6000"/>
          </a:blip>
          <a:srcRect/>
          <a:stretch>
            <a:fillRect/>
          </a:stretch>
        </p:blipFill>
        <p:spPr bwMode="auto">
          <a:xfrm>
            <a:off x="3563938" y="333375"/>
            <a:ext cx="24495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5"/>
          <p:cNvSpPr txBox="1">
            <a:spLocks noChangeArrowheads="1"/>
          </p:cNvSpPr>
          <p:nvPr/>
        </p:nvSpPr>
        <p:spPr bwMode="auto">
          <a:xfrm>
            <a:off x="3203575" y="1268413"/>
            <a:ext cx="1081088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ELETTRA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Italy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2002</a:t>
            </a:r>
            <a:r>
              <a:rPr lang="ru-RU" sz="1000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49-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3.5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41" name="Picture 6" descr="IMG_18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333375"/>
            <a:ext cx="24479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7"/>
          <p:cNvSpPr txBox="1">
            <a:spLocks noChangeArrowheads="1"/>
          </p:cNvSpPr>
          <p:nvPr/>
        </p:nvSpPr>
        <p:spPr bwMode="auto">
          <a:xfrm>
            <a:off x="6011863" y="1268413"/>
            <a:ext cx="1223962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CLS, Canada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endParaRPr lang="en-US" sz="12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2004</a:t>
            </a:r>
            <a:r>
              <a:rPr lang="ru-RU" sz="10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63-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 2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43" name="Picture 8" descr="IMG_4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205038"/>
            <a:ext cx="25923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84538"/>
            <a:ext cx="1368425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DLS, England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2006</a:t>
            </a:r>
            <a:r>
              <a:rPr lang="ru-RU" sz="10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49-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3.5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45" name="Picture 10" descr="DSC002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2205038"/>
            <a:ext cx="2447925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4643438" y="2781300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>
              <a:latin typeface="Times New Roman" pitchFamily="18" charset="0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3132138" y="3357563"/>
            <a:ext cx="1657350" cy="7620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Moscow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Siberia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-2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,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 2007</a:t>
            </a:r>
            <a:r>
              <a:rPr lang="ru-RU" sz="1000" b="1">
                <a:solidFill>
                  <a:schemeClr val="accent2"/>
                </a:solidFill>
                <a:latin typeface="Tahoma" pitchFamily="34" charset="0"/>
              </a:rPr>
              <a:t> </a:t>
            </a:r>
            <a:endParaRPr lang="en-US" sz="10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21-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 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7.5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48" name="Text Box 13"/>
          <p:cNvSpPr txBox="1">
            <a:spLocks noChangeArrowheads="1"/>
          </p:cNvSpPr>
          <p:nvPr/>
        </p:nvSpPr>
        <p:spPr bwMode="auto">
          <a:xfrm>
            <a:off x="0" y="981075"/>
            <a:ext cx="1152525" cy="1096963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BESSY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</a:t>
            </a:r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Germany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2002</a:t>
            </a:r>
            <a:endParaRPr lang="en-US" sz="12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en-US" sz="1000">
                <a:solidFill>
                  <a:schemeClr val="accent2"/>
                </a:solidFill>
                <a:latin typeface="Tahoma" pitchFamily="34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17-poles, 7 Tesla superconducting </a:t>
            </a:r>
          </a:p>
          <a:p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wiggler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8449" name="Picture 14" descr="IMG_235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4149725"/>
            <a:ext cx="20161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5157788"/>
            <a:ext cx="1223963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DLS, England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, 200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8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12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49-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4.2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51" name="Picture 16" descr="CLS wiggl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213360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17" descr="header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738" y="4221163"/>
            <a:ext cx="176371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6011863" y="3141663"/>
            <a:ext cx="1295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ahoma" pitchFamily="34" charset="0"/>
              </a:rPr>
              <a:t>CLS, Canada</a:t>
            </a:r>
            <a:r>
              <a:rPr lang="ru-RU" sz="1200" b="1">
                <a:solidFill>
                  <a:schemeClr val="accent2"/>
                </a:solidFill>
                <a:latin typeface="Tahoma" pitchFamily="34" charset="0"/>
              </a:rPr>
              <a:t>, 2007 </a:t>
            </a:r>
            <a:endParaRPr lang="en-US" sz="1200" b="1">
              <a:solidFill>
                <a:schemeClr val="accent2"/>
              </a:solidFill>
              <a:latin typeface="Tahoma" pitchFamily="34" charset="0"/>
            </a:endParaRPr>
          </a:p>
          <a:p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7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 poles 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4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454" name="Rectangle 19"/>
          <p:cNvSpPr>
            <a:spLocks noChangeArrowheads="1"/>
          </p:cNvSpPr>
          <p:nvPr/>
        </p:nvSpPr>
        <p:spPr bwMode="auto">
          <a:xfrm>
            <a:off x="2916238" y="5157788"/>
            <a:ext cx="1223962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LNLS, Brazil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, 200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9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12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35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4.2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8455" name="Picture 20" descr="IMG_149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4076700"/>
            <a:ext cx="25923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6" name="Rectangle 21"/>
          <p:cNvSpPr>
            <a:spLocks noChangeArrowheads="1"/>
          </p:cNvSpPr>
          <p:nvPr/>
        </p:nvSpPr>
        <p:spPr bwMode="auto">
          <a:xfrm>
            <a:off x="5795963" y="5229225"/>
            <a:ext cx="1223962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ALBA, Spain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, 20</a:t>
            </a:r>
            <a:r>
              <a:rPr lang="en-US" sz="1200" b="1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ru-RU" sz="12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1200" b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119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-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pole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2.1</a:t>
            </a:r>
            <a:r>
              <a:rPr lang="ru-RU" sz="10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1000">
                <a:solidFill>
                  <a:schemeClr val="accent2"/>
                </a:solidFill>
                <a:latin typeface="Times New Roman" pitchFamily="18" charset="0"/>
              </a:rPr>
              <a:t>Tesla superconducting wiggler</a:t>
            </a:r>
            <a:endParaRPr lang="ru-RU" sz="10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" name="Нижний колонтитул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superconductive ID fabrication in the </a:t>
            </a:r>
            <a:r>
              <a:rPr lang="en-US" dirty="0" err="1" smtClean="0"/>
              <a:t>Budker</a:t>
            </a:r>
            <a:r>
              <a:rPr lang="en-US" dirty="0" smtClean="0"/>
              <a:t> INP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050" dirty="0" smtClean="0">
                <a:solidFill>
                  <a:srgbClr val="00B050"/>
                </a:solidFill>
              </a:rPr>
              <a:t>1979 – first in the world 3.5 Tesla superconducting 20 pole wiggler (SCW) for VEPP-3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1984 – 5 pole 8 Tesla superconducting wiggler for VEPP-2</a:t>
            </a:r>
          </a:p>
          <a:p>
            <a:r>
              <a:rPr lang="en-US" sz="1050" dirty="0" smtClean="0"/>
              <a:t>1985 – 4.5 Tesla Superconducting Wave Length Shifter (WLS) for Siberia-1, Moscow  </a:t>
            </a:r>
          </a:p>
          <a:p>
            <a:r>
              <a:rPr lang="en-US" sz="1050" dirty="0" smtClean="0"/>
              <a:t>1992 – 6 Tesla </a:t>
            </a:r>
            <a:r>
              <a:rPr lang="en-US" sz="1050" dirty="0" err="1" smtClean="0"/>
              <a:t>Superbend</a:t>
            </a:r>
            <a:r>
              <a:rPr lang="en-US" sz="1050" dirty="0" smtClean="0"/>
              <a:t> (SB) prototype for compact storage rings</a:t>
            </a:r>
          </a:p>
          <a:p>
            <a:r>
              <a:rPr lang="en-US" sz="1050" dirty="0" smtClean="0"/>
              <a:t>1996 - 7.5 Tesla superconducting WLS for PLS, South Korea</a:t>
            </a:r>
          </a:p>
          <a:p>
            <a:r>
              <a:rPr lang="en-US" sz="1050" dirty="0" smtClean="0"/>
              <a:t>1997 - 7.5 T superconducting WLS  with fixed point of radiation for CAMD-LSU (USA)</a:t>
            </a:r>
          </a:p>
          <a:p>
            <a:r>
              <a:rPr lang="en-US" sz="1050" dirty="0" smtClean="0"/>
              <a:t>200</a:t>
            </a:r>
            <a:r>
              <a:rPr lang="ru-RU" sz="1050" dirty="0" smtClean="0"/>
              <a:t>0</a:t>
            </a:r>
            <a:r>
              <a:rPr lang="en-US" sz="1050" dirty="0" smtClean="0"/>
              <a:t> – 7 Tesla WLS with fixed radiation point for BESSY-2, Germany </a:t>
            </a:r>
            <a:endParaRPr lang="ru-RU" sz="1050" dirty="0" smtClean="0"/>
          </a:p>
          <a:p>
            <a:r>
              <a:rPr lang="en-US" sz="1050" dirty="0" smtClean="0"/>
              <a:t>2000 – 10 Tesla WLS for Spring-8, Japan</a:t>
            </a:r>
          </a:p>
          <a:p>
            <a:r>
              <a:rPr lang="en-US" sz="1050" dirty="0" smtClean="0"/>
              <a:t>2001 – 7 Tesla WLS with fixed radiation point for BESSY-2, Germany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2002 – 3.5 Tesla  49 pole SCW for ELETTRA, Italy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2002 – 7 Tesla 17 pole SCW for BESSY-2, Germany</a:t>
            </a:r>
            <a:endParaRPr lang="en-US" sz="1050" i="1" dirty="0" smtClean="0">
              <a:solidFill>
                <a:srgbClr val="00B050"/>
              </a:solidFill>
            </a:endParaRPr>
          </a:p>
          <a:p>
            <a:r>
              <a:rPr lang="en-US" sz="1050" dirty="0" smtClean="0"/>
              <a:t>2004 – 9 Tesla </a:t>
            </a:r>
            <a:r>
              <a:rPr lang="en-US" sz="1050" dirty="0" err="1" smtClean="0"/>
              <a:t>Superbend</a:t>
            </a:r>
            <a:r>
              <a:rPr lang="en-US" sz="1050" dirty="0" smtClean="0"/>
              <a:t> for BESSY-2, Germany</a:t>
            </a:r>
          </a:p>
          <a:p>
            <a:r>
              <a:rPr lang="en-US" sz="1050" dirty="0" smtClean="0"/>
              <a:t>2005 – 13 Tesla superconducting solenoids for VEPP-2000</a:t>
            </a: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2005 – 2 Tesla 63 pole SCW for CLS, Canada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2006 – 3.5 Tesla 49 pole for DLS, England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2006 – 7.5 Tesla 21 pole SCW for Siberia-2, Moscow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2007 – 4.2 Tesla 27 pole SCW for CLS, Canada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2009 – 4.2 Tesla 49 pole SCW for DLS, England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2009 – 4.1 Tesla 35 pole SCW for LNLS, </a:t>
            </a:r>
            <a:r>
              <a:rPr lang="en-US" sz="1050" dirty="0" err="1" smtClean="0">
                <a:solidFill>
                  <a:schemeClr val="accent2"/>
                </a:solidFill>
              </a:rPr>
              <a:t>Brasil</a:t>
            </a:r>
            <a:endParaRPr lang="en-US" sz="1050" dirty="0" smtClean="0">
              <a:solidFill>
                <a:schemeClr val="accent2"/>
              </a:solidFill>
            </a:endParaRPr>
          </a:p>
          <a:p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  <a:r>
              <a:rPr lang="ru-RU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  <a:r>
              <a:rPr lang="en-US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- 2.1 Tesla 119 pole SCW for ALBA, Spain </a:t>
            </a:r>
          </a:p>
          <a:p>
            <a:r>
              <a:rPr lang="en-US" sz="1050" dirty="0" smtClean="0">
                <a:solidFill>
                  <a:schemeClr val="accent2"/>
                </a:solidFill>
              </a:rPr>
              <a:t>201</a:t>
            </a:r>
            <a:r>
              <a:rPr lang="ru-RU" sz="1050" dirty="0" smtClean="0">
                <a:solidFill>
                  <a:schemeClr val="accent2"/>
                </a:solidFill>
              </a:rPr>
              <a:t>2</a:t>
            </a:r>
            <a:r>
              <a:rPr lang="en-US" sz="1050" dirty="0" smtClean="0">
                <a:solidFill>
                  <a:schemeClr val="accent2"/>
                </a:solidFill>
              </a:rPr>
              <a:t> - 4.2 Tesla  SCW for Australian Light Source	</a:t>
            </a:r>
          </a:p>
          <a:p>
            <a:r>
              <a:rPr lang="en-US" sz="1050" dirty="0" smtClean="0">
                <a:solidFill>
                  <a:srgbClr val="00B050"/>
                </a:solidFill>
              </a:rPr>
              <a:t>201</a:t>
            </a:r>
            <a:r>
              <a:rPr lang="ru-RU" sz="1050" dirty="0" smtClean="0">
                <a:solidFill>
                  <a:srgbClr val="00B050"/>
                </a:solidFill>
              </a:rPr>
              <a:t>2</a:t>
            </a:r>
            <a:r>
              <a:rPr lang="en-US" sz="1050" dirty="0" smtClean="0">
                <a:solidFill>
                  <a:srgbClr val="00B050"/>
                </a:solidFill>
              </a:rPr>
              <a:t> – 7.5 Tesla  SCW for CAMD-LSU (USA)</a:t>
            </a:r>
          </a:p>
          <a:p>
            <a:r>
              <a:rPr lang="ru-RU" sz="1050" dirty="0" smtClean="0">
                <a:solidFill>
                  <a:schemeClr val="accent2"/>
                </a:solidFill>
              </a:rPr>
              <a:t>2013 -  </a:t>
            </a:r>
            <a:r>
              <a:rPr lang="en-US" sz="1050" dirty="0" smtClean="0">
                <a:solidFill>
                  <a:schemeClr val="accent2"/>
                </a:solidFill>
              </a:rPr>
              <a:t>SCW for ANKA</a:t>
            </a:r>
            <a:endParaRPr lang="ru-RU" sz="1050" dirty="0" smtClean="0">
              <a:solidFill>
                <a:schemeClr val="accent2"/>
              </a:solidFill>
            </a:endParaRPr>
          </a:p>
          <a:p>
            <a:endParaRPr lang="en-US" sz="1050" dirty="0" smtClean="0">
              <a:solidFill>
                <a:schemeClr val="accent2"/>
              </a:solidFill>
            </a:endParaRPr>
          </a:p>
          <a:p>
            <a:r>
              <a:rPr lang="ru-RU" sz="1050" dirty="0" smtClean="0">
                <a:solidFill>
                  <a:schemeClr val="accent2"/>
                </a:solidFill>
              </a:rPr>
              <a:t>201</a:t>
            </a:r>
            <a:r>
              <a:rPr lang="en-US" sz="1050" dirty="0" smtClean="0">
                <a:solidFill>
                  <a:schemeClr val="accent2"/>
                </a:solidFill>
              </a:rPr>
              <a:t>5</a:t>
            </a:r>
            <a:r>
              <a:rPr lang="ru-RU" sz="1050" dirty="0" smtClean="0">
                <a:solidFill>
                  <a:schemeClr val="accent2"/>
                </a:solidFill>
              </a:rPr>
              <a:t> -  </a:t>
            </a:r>
            <a:r>
              <a:rPr lang="en-US" sz="1050" dirty="0" smtClean="0">
                <a:solidFill>
                  <a:schemeClr val="accent2"/>
                </a:solidFill>
              </a:rPr>
              <a:t>SCW for ANKA &amp; CLIC</a:t>
            </a:r>
            <a:r>
              <a:rPr lang="ru-RU" sz="1050" dirty="0" smtClean="0">
                <a:solidFill>
                  <a:schemeClr val="accent2"/>
                </a:solidFill>
              </a:rPr>
              <a:t> </a:t>
            </a:r>
            <a:r>
              <a:rPr lang="en-US" sz="1050" dirty="0" smtClean="0">
                <a:solidFill>
                  <a:schemeClr val="accent2"/>
                </a:solidFill>
              </a:rPr>
              <a:t>with indirect cooling </a:t>
            </a:r>
            <a:endParaRPr lang="ru-RU" sz="105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US" sz="1050" dirty="0" smtClean="0">
              <a:solidFill>
                <a:schemeClr val="tx2"/>
              </a:solidFill>
            </a:endParaRPr>
          </a:p>
        </p:txBody>
      </p:sp>
      <p:pic>
        <p:nvPicPr>
          <p:cNvPr id="5" name="Picture 7" descr="P0013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852936"/>
            <a:ext cx="1727597" cy="11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MG_0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77072"/>
            <a:ext cx="1675631" cy="125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IMG_27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45224"/>
            <a:ext cx="1570543" cy="117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32240" y="2852936"/>
            <a:ext cx="2232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Long period SC multipole wigglers</a:t>
            </a:r>
          </a:p>
          <a:p>
            <a:r>
              <a:rPr lang="en-US" sz="1200" dirty="0">
                <a:solidFill>
                  <a:srgbClr val="00B050"/>
                </a:solidFill>
              </a:rPr>
              <a:t> (B</a:t>
            </a:r>
            <a:r>
              <a:rPr lang="en-US" sz="1200" baseline="-25000" dirty="0">
                <a:solidFill>
                  <a:srgbClr val="00B050"/>
                </a:solidFill>
              </a:rPr>
              <a:t>0</a:t>
            </a:r>
            <a:r>
              <a:rPr lang="en-US" sz="1200" dirty="0">
                <a:solidFill>
                  <a:srgbClr val="00B050"/>
                </a:solidFill>
              </a:rPr>
              <a:t> =7-7.5 Tesla, </a:t>
            </a:r>
            <a:endParaRPr lang="en-US" sz="1200" dirty="0" smtClean="0">
              <a:solidFill>
                <a:srgbClr val="00B050"/>
              </a:solidFill>
            </a:endParaRPr>
          </a:p>
          <a:p>
            <a:r>
              <a:rPr lang="en-US" sz="1200" dirty="0" smtClean="0">
                <a:solidFill>
                  <a:srgbClr val="00B050"/>
                </a:solidFill>
                <a:sym typeface="Symbol" pitchFamily="18" charset="2"/>
              </a:rPr>
              <a:t></a:t>
            </a:r>
            <a:r>
              <a:rPr lang="en-US" sz="1200" baseline="-25000" dirty="0">
                <a:solidFill>
                  <a:srgbClr val="00B050"/>
                </a:solidFill>
                <a:sym typeface="Symbol" pitchFamily="18" charset="2"/>
              </a:rPr>
              <a:t>0</a:t>
            </a:r>
            <a:r>
              <a:rPr lang="en-US" sz="1200" dirty="0">
                <a:solidFill>
                  <a:srgbClr val="00B050"/>
                </a:solidFill>
                <a:sym typeface="Symbol" pitchFamily="18" charset="2"/>
              </a:rPr>
              <a:t>~150-200 mm</a:t>
            </a:r>
            <a:r>
              <a:rPr lang="en-US" sz="1200" dirty="0">
                <a:solidFill>
                  <a:srgbClr val="00B050"/>
                </a:solidFill>
              </a:rPr>
              <a:t>)</a:t>
            </a:r>
            <a:endParaRPr lang="ru-RU" sz="1200" dirty="0">
              <a:solidFill>
                <a:srgbClr val="00B05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732240" y="4149080"/>
            <a:ext cx="2232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</a:rPr>
              <a:t>Medium period SC wigglers </a:t>
            </a:r>
          </a:p>
          <a:p>
            <a:r>
              <a:rPr lang="en-US" sz="1200" dirty="0" smtClean="0">
                <a:solidFill>
                  <a:schemeClr val="accent2"/>
                </a:solidFill>
              </a:rPr>
              <a:t>(B</a:t>
            </a:r>
            <a:r>
              <a:rPr lang="en-US" sz="1200" baseline="-25000" dirty="0" smtClean="0">
                <a:solidFill>
                  <a:schemeClr val="accent2"/>
                </a:solidFill>
              </a:rPr>
              <a:t>0</a:t>
            </a:r>
            <a:r>
              <a:rPr lang="en-US" sz="1200" dirty="0" smtClean="0">
                <a:solidFill>
                  <a:schemeClr val="accent2"/>
                </a:solidFill>
              </a:rPr>
              <a:t> =3.5-4.2 Tesla, </a:t>
            </a:r>
          </a:p>
          <a:p>
            <a:r>
              <a:rPr lang="en-US" sz="1200" dirty="0" smtClean="0">
                <a:solidFill>
                  <a:schemeClr val="accent2"/>
                </a:solidFill>
                <a:sym typeface="Symbol" pitchFamily="18" charset="2"/>
              </a:rPr>
              <a:t></a:t>
            </a:r>
            <a:r>
              <a:rPr lang="en-US" sz="1200" baseline="-25000" dirty="0" smtClean="0">
                <a:solidFill>
                  <a:schemeClr val="accent2"/>
                </a:solidFill>
                <a:sym typeface="Symbol" pitchFamily="18" charset="2"/>
              </a:rPr>
              <a:t>0</a:t>
            </a:r>
            <a:r>
              <a:rPr lang="en-US" sz="1200" dirty="0" smtClean="0">
                <a:solidFill>
                  <a:schemeClr val="accent2"/>
                </a:solidFill>
                <a:sym typeface="Symbol" pitchFamily="18" charset="2"/>
              </a:rPr>
              <a:t>~48-60 mm)</a:t>
            </a:r>
            <a:endParaRPr lang="ru-RU" sz="1200" dirty="0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32240" y="5589240"/>
            <a:ext cx="2232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Short period SC wigglers 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(B</a:t>
            </a:r>
            <a:r>
              <a:rPr lang="en-US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=2-2.2 Tesla, 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itchFamily="18" charset="2"/>
              </a:rPr>
              <a:t></a:t>
            </a:r>
            <a:r>
              <a:rPr lang="en-US" sz="12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itchFamily="18" charset="2"/>
              </a:rPr>
              <a:t>0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Symbol" pitchFamily="18" charset="2"/>
              </a:rPr>
              <a:t>~30-34 mm)</a:t>
            </a: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8292"/>
          <a:stretch>
            <a:fillRect/>
          </a:stretch>
        </p:blipFill>
        <p:spPr bwMode="auto">
          <a:xfrm>
            <a:off x="214282" y="928670"/>
            <a:ext cx="2143140" cy="138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racetrack coils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00438"/>
            <a:ext cx="4929190" cy="30718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Advantages of horizontal racetrack coil technology</a:t>
            </a:r>
          </a:p>
          <a:p>
            <a:r>
              <a:rPr lang="en-US" dirty="0" smtClean="0"/>
              <a:t>Simplicity of the design</a:t>
            </a:r>
          </a:p>
          <a:p>
            <a:r>
              <a:rPr lang="en-US" dirty="0" smtClean="0"/>
              <a:t>Simplicity manufacturing and testing of single coil</a:t>
            </a:r>
          </a:p>
          <a:p>
            <a:r>
              <a:rPr lang="en-US" dirty="0" smtClean="0"/>
              <a:t>Lowest inductivity and stored energy</a:t>
            </a:r>
          </a:p>
          <a:p>
            <a:r>
              <a:rPr lang="en-US" dirty="0" smtClean="0"/>
              <a:t>Possibility to good thermo stabilization of the coil with using Gd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S powder add mixture to the epoxy compound (in wet winding technology)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Disadvantage</a:t>
            </a:r>
          </a:p>
          <a:p>
            <a:r>
              <a:rPr lang="en-US" dirty="0" smtClean="0"/>
              <a:t>Technology not suitable for mass production of the big number of wigglers (for ex. for CLIC DR)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36" descr="сварка полю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9514" y="857232"/>
            <a:ext cx="2875883" cy="191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cold weldin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928670"/>
            <a:ext cx="2420984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>
            <a:spLocks noChangeArrowheads="1"/>
          </p:cNvSpPr>
          <p:nvPr/>
        </p:nvSpPr>
        <p:spPr bwMode="auto">
          <a:xfrm>
            <a:off x="3786182" y="2857496"/>
            <a:ext cx="50720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Resistance of the </a:t>
            </a:r>
            <a:r>
              <a:rPr lang="en-US" sz="1600" dirty="0" smtClean="0"/>
              <a:t>connection 10</a:t>
            </a:r>
            <a:r>
              <a:rPr lang="en-US" sz="1600" baseline="30000" dirty="0" smtClean="0"/>
              <a:t>-10</a:t>
            </a:r>
            <a:r>
              <a:rPr lang="en-US" sz="1600" dirty="0" smtClean="0"/>
              <a:t>- </a:t>
            </a:r>
            <a:r>
              <a:rPr lang="en-US" sz="1600" dirty="0"/>
              <a:t>10</a:t>
            </a:r>
            <a:r>
              <a:rPr lang="en-US" sz="1600" baseline="30000" dirty="0"/>
              <a:t>-13</a:t>
            </a:r>
            <a:r>
              <a:rPr lang="en-US" sz="1600" dirty="0"/>
              <a:t> Ohm</a:t>
            </a:r>
            <a:endParaRPr lang="ru-RU" sz="16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17080" t="4160" b="8490"/>
          <a:stretch>
            <a:fillRect/>
          </a:stretch>
        </p:blipFill>
        <p:spPr bwMode="auto">
          <a:xfrm>
            <a:off x="214282" y="2357430"/>
            <a:ext cx="257176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42844" y="1000108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357430"/>
            <a:ext cx="28575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57628"/>
            <a:ext cx="3502379" cy="262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Wire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2054" y="2786058"/>
            <a:ext cx="5712855" cy="366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Nested coils</a:t>
            </a:r>
            <a:endParaRPr lang="ru-RU" dirty="0"/>
          </a:p>
        </p:txBody>
      </p:sp>
      <p:pic>
        <p:nvPicPr>
          <p:cNvPr id="6" name="Рисунок 5" descr="Prototype_calculatio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071546"/>
            <a:ext cx="30861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19821-0994-44DE-B5E0-D9FD00911B71}" type="datetime1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NbTi CLIC wigler, ALER 2014</a:t>
            </a:r>
            <a:endParaRPr lang="ru-RU"/>
          </a:p>
        </p:txBody>
      </p:sp>
      <p:graphicFrame>
        <p:nvGraphicFramePr>
          <p:cNvPr id="20" name="Object 76"/>
          <p:cNvGraphicFramePr>
            <a:graphicFrameLocks noChangeAspect="1"/>
          </p:cNvGraphicFramePr>
          <p:nvPr/>
        </p:nvGraphicFramePr>
        <p:xfrm>
          <a:off x="5000628" y="857232"/>
          <a:ext cx="2910883" cy="1876421"/>
        </p:xfrm>
        <a:graphic>
          <a:graphicData uri="http://schemas.openxmlformats.org/presentationml/2006/ole">
            <p:oleObj spid="_x0000_s80898" name="AutoCAD Drawing" r:id="rId5" imgW="14849640" imgH="9572760" progId="">
              <p:embed/>
            </p:oleObj>
          </a:graphicData>
        </a:graphic>
      </p:graphicFrame>
      <p:pic>
        <p:nvPicPr>
          <p:cNvPr id="54275" name="Рисунок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643314"/>
            <a:ext cx="272513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24.11.2014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K.Zolotarev, Superconductive IDs at BINP,  ESLS XXII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890" t="11335" r="7735" b="9824"/>
          <a:stretch>
            <a:fillRect/>
          </a:stretch>
        </p:blipFill>
        <p:spPr bwMode="auto">
          <a:xfrm>
            <a:off x="500034" y="1142984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lead design</a:t>
            </a:r>
            <a:endParaRPr lang="ru-RU" dirty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49E-0674-4977-A3B6-BEC3F03578CD}" type="datetime1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1AC66-C505-4CDF-9BF6-403E098D18E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NbTi CLIC wigler, ALER 2014</a:t>
            </a:r>
            <a:endParaRPr lang="ru-RU"/>
          </a:p>
        </p:txBody>
      </p:sp>
      <p:pic>
        <p:nvPicPr>
          <p:cNvPr id="71681" name="Рисунок 13" descr="current le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85794"/>
            <a:ext cx="7215238" cy="53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4478</TotalTime>
  <Words>2342</Words>
  <Application>Microsoft Office PowerPoint</Application>
  <PresentationFormat>On-screen Show (4:3)</PresentationFormat>
  <Paragraphs>444</Paragraphs>
  <Slides>22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Тема Office</vt:lpstr>
      <vt:lpstr>AutoCAD Drawing</vt:lpstr>
      <vt:lpstr>Формула</vt:lpstr>
      <vt:lpstr>BINP superconducting insertion devices and their applications</vt:lpstr>
      <vt:lpstr>The history of superconductive ID fabrication in the Budker INP</vt:lpstr>
      <vt:lpstr>The history of superconductive ID fabrication in the Budker INP</vt:lpstr>
      <vt:lpstr>Slide 4</vt:lpstr>
      <vt:lpstr>The history of superconductive ID fabrication in the Budker INP</vt:lpstr>
      <vt:lpstr>Vertical racetrack coils</vt:lpstr>
      <vt:lpstr>Nested coils</vt:lpstr>
      <vt:lpstr>Slide 8</vt:lpstr>
      <vt:lpstr>Current lead design</vt:lpstr>
      <vt:lpstr>Cold mass support structure</vt:lpstr>
      <vt:lpstr>The history of superconductive ID fabrication in the Budker INP</vt:lpstr>
      <vt:lpstr>Indirect cooling conception</vt:lpstr>
      <vt:lpstr>Slide 13</vt:lpstr>
      <vt:lpstr>CLIC Damping ring</vt:lpstr>
      <vt:lpstr>General view ANKA/CLIC wiggler</vt:lpstr>
      <vt:lpstr>Heat pipe cooling concept</vt:lpstr>
      <vt:lpstr>Nitrogen filled heat pipe</vt:lpstr>
      <vt:lpstr>Plans and perspectives</vt:lpstr>
      <vt:lpstr>Supercompact high bright hard X-ray light source</vt:lpstr>
      <vt:lpstr>Superconducting dipole with longitudinal variation of the field</vt:lpstr>
      <vt:lpstr>Superconducting dipole for BESSY-II</vt:lpstr>
      <vt:lpstr>Acknowledgment</vt:lpstr>
    </vt:vector>
  </TitlesOfParts>
  <Company>BINP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Uks</dc:creator>
  <cp:lastModifiedBy>GAGET Philippa</cp:lastModifiedBy>
  <cp:revision>231</cp:revision>
  <dcterms:created xsi:type="dcterms:W3CDTF">2012-05-28T06:51:11Z</dcterms:created>
  <dcterms:modified xsi:type="dcterms:W3CDTF">2014-11-27T13:51:03Z</dcterms:modified>
</cp:coreProperties>
</file>