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347" r:id="rId4"/>
    <p:sldId id="348" r:id="rId5"/>
    <p:sldId id="350" r:id="rId6"/>
    <p:sldId id="378" r:id="rId7"/>
    <p:sldId id="380" r:id="rId8"/>
    <p:sldId id="358" r:id="rId9"/>
    <p:sldId id="356" r:id="rId10"/>
    <p:sldId id="357" r:id="rId11"/>
    <p:sldId id="353" r:id="rId12"/>
    <p:sldId id="359" r:id="rId13"/>
    <p:sldId id="360" r:id="rId14"/>
    <p:sldId id="362" r:id="rId15"/>
    <p:sldId id="361" r:id="rId16"/>
    <p:sldId id="366" r:id="rId17"/>
    <p:sldId id="377" r:id="rId18"/>
    <p:sldId id="364" r:id="rId19"/>
  </p:sldIdLst>
  <p:sldSz cx="9144000" cy="6858000" type="screen4x3"/>
  <p:notesSz cx="6811963" cy="99425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89800"/>
    <a:srgbClr val="5DD1FF"/>
    <a:srgbClr val="3333CC"/>
    <a:srgbClr val="FF3300"/>
    <a:srgbClr val="FF66CC"/>
    <a:srgbClr val="CCFFFF"/>
    <a:srgbClr val="C1E0FF"/>
    <a:srgbClr val="33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7" autoAdjust="0"/>
    <p:restoredTop sz="94660"/>
  </p:normalViewPr>
  <p:slideViewPr>
    <p:cSldViewPr>
      <p:cViewPr>
        <p:scale>
          <a:sx n="100" d="100"/>
          <a:sy n="100" d="100"/>
        </p:scale>
        <p:origin x="-918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898" y="-102"/>
      </p:cViewPr>
      <p:guideLst>
        <p:guide orient="horz" pos="3132"/>
        <p:guide pos="214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E4F54D6-8357-4959-976B-55762BB18A57}" type="datetimeFigureOut">
              <a:rPr lang="fr-FR"/>
              <a:pPr>
                <a:defRPr/>
              </a:pPr>
              <a:t>27/11/2014</a:t>
            </a:fld>
            <a:endParaRPr lang="fr-FR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3" y="9444038"/>
            <a:ext cx="295116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B7FFAA7-A621-4A5C-8397-846905D0CD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0" y="0"/>
            <a:ext cx="68119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0" y="0"/>
            <a:ext cx="68119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0" y="0"/>
            <a:ext cx="68119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0" y="0"/>
            <a:ext cx="68119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048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912975" y="-12827000"/>
            <a:ext cx="18100675" cy="13576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22813"/>
            <a:ext cx="5441950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9887" cy="4473575"/>
          </a:xfrm>
          <a:noFill/>
        </p:spPr>
        <p:txBody>
          <a:bodyPr wrap="none" lIns="91440" tIns="45720" rIns="91440" bIns="45720" anchor="ctr"/>
          <a:lstStyle/>
          <a:p>
            <a:pPr defTabSz="914400">
              <a:spcBef>
                <a:spcPct val="0"/>
              </a:spcBef>
            </a:pPr>
            <a:endParaRPr lang="fr-FR" alt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E77F3-7A59-44A9-942B-2CF1F07EFB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0338" y="609600"/>
            <a:ext cx="1939925" cy="54784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2138" cy="54784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F089F-25A0-42E8-94E7-5C9356C921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4463" cy="11350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5238" cy="41068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806825" cy="19764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3438" y="4110038"/>
            <a:ext cx="3806825" cy="19780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49CF0-D43C-41D2-BC37-459415F121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85CDF-8F74-4349-B911-62E98CC11D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53F6-0754-4079-8F87-B4F8685C38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5238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806825" cy="4106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7862C-DD65-4592-8873-D037A4CAE0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8617F-68C4-4F5E-8C03-79F3371E59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9586-69CB-4F3C-A121-F824F9D499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F7F3C-AD46-47A5-827A-3C527C4F5D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77E2E-CEF6-456D-A604-B5EDADFC27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AE9EA-8E12-440F-87AC-9D011CB23A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4463" cy="113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4463" cy="410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the outline text format</a:t>
            </a:r>
          </a:p>
          <a:p>
            <a:pPr lvl="1"/>
            <a:r>
              <a:rPr lang="en-GB" altLang="fr-FR" smtClean="0"/>
              <a:t>Second Outline Level</a:t>
            </a:r>
          </a:p>
          <a:p>
            <a:pPr lvl="2"/>
            <a:r>
              <a:rPr lang="en-GB" altLang="fr-FR" smtClean="0"/>
              <a:t>Third Outline Level</a:t>
            </a:r>
          </a:p>
          <a:p>
            <a:pPr lvl="3"/>
            <a:r>
              <a:rPr lang="en-GB" altLang="fr-FR" smtClean="0"/>
              <a:t>Fourth Outline Level</a:t>
            </a:r>
          </a:p>
          <a:p>
            <a:pPr lvl="4"/>
            <a:r>
              <a:rPr lang="en-GB" altLang="fr-FR" smtClean="0"/>
              <a:t>Fifth Outline Level</a:t>
            </a:r>
          </a:p>
          <a:p>
            <a:pPr lvl="4"/>
            <a:r>
              <a:rPr lang="en-GB" altLang="fr-FR" smtClean="0"/>
              <a:t>Sixth Outline Level</a:t>
            </a:r>
          </a:p>
          <a:p>
            <a:pPr lvl="4"/>
            <a:r>
              <a:rPr lang="en-GB" altLang="fr-FR" smtClean="0"/>
              <a:t>Seventh Outline Level</a:t>
            </a:r>
          </a:p>
          <a:p>
            <a:pPr lvl="4"/>
            <a:r>
              <a:rPr lang="en-GB" altLang="fr-FR" smtClean="0"/>
              <a:t>Eighth Outline Level</a:t>
            </a:r>
          </a:p>
          <a:p>
            <a:pPr lvl="4"/>
            <a:r>
              <a:rPr lang="en-GB" altLang="fr-FR" smtClean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243888" y="6308725"/>
            <a:ext cx="6111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defRPr>
            </a:lvl1pPr>
          </a:lstStyle>
          <a:p>
            <a:pPr>
              <a:defRPr/>
            </a:pPr>
            <a:fld id="{B22560FD-4A6A-405E-8B3A-69C7360D8A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ZoneTexte 2"/>
          <p:cNvSpPr txBox="1">
            <a:spLocks noChangeArrowheads="1"/>
          </p:cNvSpPr>
          <p:nvPr userDrawn="1"/>
        </p:nvSpPr>
        <p:spPr bwMode="auto">
          <a:xfrm>
            <a:off x="250825" y="6369050"/>
            <a:ext cx="8642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000">
                <a:solidFill>
                  <a:schemeClr val="tx1"/>
                </a:solidFill>
                <a:latin typeface="Trebuchet MS" pitchFamily="34" charset="0"/>
              </a:rPr>
              <a:t>M.-A. Tordeux, ESLS XXII, 25-26 November 2014, Grenoble		FEMTO-SLICING project at SOLEIL</a:t>
            </a:r>
            <a:endParaRPr lang="en-GB" altLang="fr-FR" sz="1000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cs typeface="Times New Roman" pitchFamily="16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chemeClr val="tx1"/>
          </a:solidFill>
          <a:latin typeface="Trebuchet MS" panose="020B0603020202020204" pitchFamily="34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chemeClr val="tx1"/>
          </a:solidFill>
          <a:latin typeface="Trebuchet MS" panose="020B0603020202020204" pitchFamily="34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chemeClr val="tx1"/>
          </a:solidFill>
          <a:latin typeface="Trebuchet MS" panose="020B0603020202020204" pitchFamily="34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chemeClr val="tx1"/>
          </a:solidFill>
          <a:latin typeface="Trebuchet MS" panose="020B0603020202020204" pitchFamily="34" charset="0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36BF8D2-AB9D-4E5C-B409-6FDEF3AC2F4F}" type="slidenum">
              <a:rPr lang="en-GB" altLang="fr-FR" smtClean="0"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en-GB" altLang="fr-F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ZoneTexte 3"/>
          <p:cNvSpPr txBox="1">
            <a:spLocks noChangeArrowheads="1"/>
          </p:cNvSpPr>
          <p:nvPr/>
        </p:nvSpPr>
        <p:spPr bwMode="auto">
          <a:xfrm>
            <a:off x="889000" y="1989138"/>
            <a:ext cx="745807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fr-FR" sz="4000">
                <a:solidFill>
                  <a:schemeClr val="accent2"/>
                </a:solidFill>
                <a:latin typeface="Trebuchet MS" pitchFamily="34" charset="0"/>
              </a:rPr>
              <a:t>Femto-Slicing project at SOLEIL</a:t>
            </a:r>
            <a:endParaRPr lang="fr-FR" altLang="fr-FR" sz="3500">
              <a:solidFill>
                <a:schemeClr val="accent2"/>
              </a:solidFill>
              <a:latin typeface="Trebuchet MS" pitchFamily="34" charset="0"/>
            </a:endParaRPr>
          </a:p>
          <a:p>
            <a:pPr algn="ctr"/>
            <a:endParaRPr lang="fr-FR" altLang="fr-FR" sz="2500">
              <a:solidFill>
                <a:schemeClr val="accent2"/>
              </a:solidFill>
              <a:latin typeface="Trebuchet MS" pitchFamily="34" charset="0"/>
            </a:endParaRPr>
          </a:p>
          <a:p>
            <a:pPr algn="ctr"/>
            <a:r>
              <a:rPr lang="fr-FR" altLang="fr-FR">
                <a:solidFill>
                  <a:schemeClr val="accent2"/>
                </a:solidFill>
                <a:latin typeface="Trebuchet MS" pitchFamily="34" charset="0"/>
              </a:rPr>
              <a:t>M.-A. Tordeux</a:t>
            </a:r>
          </a:p>
          <a:p>
            <a:pPr algn="ctr"/>
            <a:r>
              <a:rPr lang="fr-FR" altLang="fr-FR">
                <a:solidFill>
                  <a:schemeClr val="accent2"/>
                </a:solidFill>
                <a:latin typeface="Trebuchet MS" pitchFamily="34" charset="0"/>
              </a:rPr>
              <a:t>on behalf of the Femto-Slicing project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B5EF7C4-5A4A-4FFF-9E4E-41A5762713D0}" type="slidenum">
              <a:rPr lang="en-GB" altLang="fr-FR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GB" altLang="fr-F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48"/>
          <p:cNvSpPr>
            <a:spLocks noChangeArrowheads="1"/>
          </p:cNvSpPr>
          <p:nvPr/>
        </p:nvSpPr>
        <p:spPr bwMode="auto">
          <a:xfrm>
            <a:off x="250825" y="111125"/>
            <a:ext cx="86423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571500" indent="-571500" eaLnBrk="0" hangingPunct="0">
              <a:spcBef>
                <a:spcPts val="800"/>
              </a:spcBef>
              <a:buFont typeface="Times New Roman" pitchFamily="18" charset="0"/>
              <a:buAutoNum type="romanUcPeriod" startAt="4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solidFill>
                  <a:srgbClr val="000000"/>
                </a:solidFill>
                <a:latin typeface="Trebuchet MS" pitchFamily="34" charset="0"/>
              </a:rPr>
              <a:t>Commissioning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825" y="765175"/>
            <a:ext cx="8113713" cy="6308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i="1" dirty="0">
                <a:solidFill>
                  <a:srgbClr val="3333CC"/>
                </a:solidFill>
                <a:latin typeface="Trebuchet MS" panose="020B0603020202020204" pitchFamily="34" charset="0"/>
              </a:rPr>
              <a:t>Difficult issues</a:t>
            </a:r>
          </a:p>
          <a:p>
            <a:pPr>
              <a:defRPr/>
            </a:pPr>
            <a:endParaRPr lang="en-US" sz="800" b="1" i="1" dirty="0">
              <a:solidFill>
                <a:srgbClr val="3333CC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3333CC"/>
                </a:solidFill>
                <a:latin typeface="Trebuchet MS" panose="020B0603020202020204" pitchFamily="34" charset="0"/>
              </a:rPr>
              <a:t>Transport of laser: </a:t>
            </a:r>
          </a:p>
          <a:p>
            <a:pPr>
              <a:defRPr/>
            </a:pPr>
            <a:r>
              <a:rPr lang="en-US" sz="1800" dirty="0">
                <a:solidFill>
                  <a:srgbClr val="3333CC"/>
                </a:solidFill>
                <a:latin typeface="Trebuchet MS" panose="020B0603020202020204" pitchFamily="34" charset="0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Two steps of alignment</a:t>
            </a:r>
            <a:r>
              <a:rPr lang="en-US" sz="1800" dirty="0">
                <a:solidFill>
                  <a:srgbClr val="3333CC"/>
                </a:solidFill>
                <a:latin typeface="Trebuchet MS" panose="020B0603020202020204" pitchFamily="34" charset="0"/>
              </a:rPr>
              <a:t>: use of a focused mode for first alignment with 	electrons (minimizes diffraction / reflections in narrow chambers), then 	use of the collimated mode.</a:t>
            </a:r>
          </a:p>
          <a:p>
            <a:pPr>
              <a:defRPr/>
            </a:pPr>
            <a:r>
              <a:rPr lang="en-US" sz="1800" dirty="0">
                <a:solidFill>
                  <a:srgbClr val="3333CC"/>
                </a:solidFill>
                <a:latin typeface="Trebuchet MS" panose="020B0603020202020204" pitchFamily="34" charset="0"/>
              </a:rPr>
              <a:t>	</a:t>
            </a:r>
          </a:p>
          <a:p>
            <a:pPr>
              <a:defRPr/>
            </a:pPr>
            <a:endParaRPr lang="en-US" sz="1800" dirty="0">
              <a:solidFill>
                <a:srgbClr val="3333CC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US" sz="1800" dirty="0">
              <a:solidFill>
                <a:srgbClr val="3333CC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US" sz="1800" dirty="0">
              <a:solidFill>
                <a:srgbClr val="3333CC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US" sz="1800" dirty="0">
              <a:solidFill>
                <a:srgbClr val="3333CC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3333CC"/>
                </a:solidFill>
                <a:latin typeface="Trebuchet MS" panose="020B0603020202020204" pitchFamily="34" charset="0"/>
              </a:rPr>
              <a:t>IR Diagnostics: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3333CC"/>
                </a:solidFill>
                <a:latin typeface="Trebuchet MS" panose="020B0603020202020204" pitchFamily="34" charset="0"/>
              </a:rPr>
              <a:t>Inside the Storage Ring tunnel </a:t>
            </a:r>
            <a:r>
              <a:rPr lang="en-US" sz="1800" dirty="0">
                <a:solidFill>
                  <a:srgbClr val="3333CC"/>
                </a:solidFill>
                <a:latin typeface="Trebuchet MS" panose="020B0603020202020204" pitchFamily="34" charset="0"/>
                <a:sym typeface="Symbol"/>
              </a:rPr>
              <a:t></a:t>
            </a:r>
            <a:r>
              <a:rPr lang="en-US" sz="1800" dirty="0">
                <a:solidFill>
                  <a:srgbClr val="3333CC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lack of access </a:t>
            </a:r>
            <a:r>
              <a:rPr lang="en-US" sz="1800" dirty="0">
                <a:solidFill>
                  <a:srgbClr val="3333CC"/>
                </a:solidFill>
                <a:latin typeface="Trebuchet MS" panose="020B0603020202020204" pitchFamily="34" charset="0"/>
              </a:rPr>
              <a:t>!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3333CC"/>
                </a:solidFill>
                <a:latin typeface="Trebuchet MS" panose="020B0603020202020204" pitchFamily="34" charset="0"/>
              </a:rPr>
              <a:t>Strong </a:t>
            </a: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difference in intensity </a:t>
            </a:r>
            <a:r>
              <a:rPr lang="en-US" sz="1800" dirty="0">
                <a:solidFill>
                  <a:srgbClr val="3333CC"/>
                </a:solidFill>
                <a:latin typeface="Trebuchet MS" panose="020B0603020202020204" pitchFamily="34" charset="0"/>
              </a:rPr>
              <a:t>between laser and SR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en-US" altLang="fr-FR" sz="1800" dirty="0">
                <a:solidFill>
                  <a:srgbClr val="3333CC"/>
                </a:solidFill>
                <a:latin typeface="Trebuchet MS" panose="020B0603020202020204" pitchFamily="34" charset="0"/>
              </a:rPr>
              <a:t>Imaging system suffering from </a:t>
            </a:r>
            <a:r>
              <a:rPr lang="en-US" altLang="fr-FR" sz="1800" dirty="0">
                <a:solidFill>
                  <a:srgbClr val="FF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distortion </a:t>
            </a:r>
            <a:r>
              <a:rPr lang="en-US" altLang="fr-FR" sz="1800" dirty="0">
                <a:solidFill>
                  <a:srgbClr val="3333CC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at </a:t>
            </a:r>
            <a:r>
              <a:rPr lang="en-US" altLang="fr-FR" sz="1800" dirty="0" err="1">
                <a:solidFill>
                  <a:srgbClr val="3333CC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I</a:t>
            </a:r>
            <a:r>
              <a:rPr lang="en-US" altLang="fr-FR" sz="1800" baseline="-25000" dirty="0" err="1">
                <a:solidFill>
                  <a:srgbClr val="3333CC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e</a:t>
            </a:r>
            <a:r>
              <a:rPr lang="en-US" altLang="fr-FR" sz="1800" baseline="-25000" dirty="0">
                <a:solidFill>
                  <a:srgbClr val="3333CC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-</a:t>
            </a:r>
            <a:r>
              <a:rPr lang="en-US" altLang="fr-FR" sz="1800" dirty="0">
                <a:solidFill>
                  <a:srgbClr val="3333CC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&gt; 1 mA.</a:t>
            </a:r>
          </a:p>
          <a:p>
            <a:pPr lvl="1" indent="0">
              <a:defRPr/>
            </a:pPr>
            <a:r>
              <a:rPr lang="en-US" altLang="fr-FR" sz="1800" i="1" dirty="0">
                <a:solidFill>
                  <a:srgbClr val="3333CC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		still under investigation</a:t>
            </a:r>
          </a:p>
          <a:p>
            <a:pPr marL="1428750" lvl="2">
              <a:buFont typeface="Courier New" panose="02070309020205020404" pitchFamily="49" charset="0"/>
              <a:buChar char="o"/>
              <a:defRPr/>
            </a:pPr>
            <a:endParaRPr lang="en-US" altLang="fr-FR" sz="1800" i="1" dirty="0">
              <a:solidFill>
                <a:srgbClr val="3333CC"/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 marL="1428750" lvl="2">
              <a:buFont typeface="Courier New" panose="02070309020205020404" pitchFamily="49" charset="0"/>
              <a:buChar char="o"/>
              <a:defRPr/>
            </a:pPr>
            <a:endParaRPr lang="en-US" altLang="fr-FR" sz="1800" i="1" dirty="0">
              <a:solidFill>
                <a:srgbClr val="3333CC"/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 marL="1428750" lvl="2">
              <a:buFont typeface="Courier New" panose="02070309020205020404" pitchFamily="49" charset="0"/>
              <a:buChar char="o"/>
              <a:defRPr/>
            </a:pPr>
            <a:endParaRPr lang="en-US" altLang="fr-FR" sz="1800" i="1" dirty="0">
              <a:solidFill>
                <a:srgbClr val="3333CC"/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 marL="1428750" lvl="2">
              <a:buFont typeface="Courier New" panose="02070309020205020404" pitchFamily="49" charset="0"/>
              <a:buChar char="o"/>
              <a:defRPr/>
            </a:pPr>
            <a:endParaRPr lang="en-US" altLang="fr-FR" sz="1800" i="1" dirty="0">
              <a:solidFill>
                <a:srgbClr val="3333CC"/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 marL="1428750" lvl="2">
              <a:buFont typeface="Courier New" panose="02070309020205020404" pitchFamily="49" charset="0"/>
              <a:buChar char="o"/>
              <a:defRPr/>
            </a:pPr>
            <a:endParaRPr lang="en-US" altLang="fr-FR" sz="1800" i="1" dirty="0">
              <a:solidFill>
                <a:srgbClr val="3333CC"/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 marL="1428750" lvl="2">
              <a:buFont typeface="Courier New" panose="02070309020205020404" pitchFamily="49" charset="0"/>
              <a:buChar char="o"/>
              <a:defRPr/>
            </a:pPr>
            <a:endParaRPr lang="en-US" altLang="fr-FR" sz="1800" i="1" dirty="0">
              <a:solidFill>
                <a:srgbClr val="3333CC"/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  <a:p>
            <a:pPr marL="1200150" lvl="2" indent="0">
              <a:defRPr/>
            </a:pPr>
            <a:endParaRPr lang="en-US" altLang="fr-FR" sz="1800" i="1" dirty="0">
              <a:solidFill>
                <a:srgbClr val="3333CC"/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</p:txBody>
      </p:sp>
      <p:grpSp>
        <p:nvGrpSpPr>
          <p:cNvPr id="11269" name="Groupe 4"/>
          <p:cNvGrpSpPr>
            <a:grpSpLocks/>
          </p:cNvGrpSpPr>
          <p:nvPr/>
        </p:nvGrpSpPr>
        <p:grpSpPr bwMode="auto">
          <a:xfrm>
            <a:off x="4837113" y="4868863"/>
            <a:ext cx="3471862" cy="1536700"/>
            <a:chOff x="5280346" y="3638059"/>
            <a:chExt cx="3472541" cy="1536999"/>
          </a:xfrm>
        </p:grpSpPr>
        <p:pic>
          <p:nvPicPr>
            <p:cNvPr id="1136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0895" r="21671"/>
            <a:stretch>
              <a:fillRect/>
            </a:stretch>
          </p:blipFill>
          <p:spPr bwMode="auto">
            <a:xfrm>
              <a:off x="5280346" y="3638059"/>
              <a:ext cx="820813" cy="12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64" name="ZoneTexte 45"/>
            <p:cNvSpPr txBox="1">
              <a:spLocks noChangeArrowheads="1"/>
            </p:cNvSpPr>
            <p:nvPr/>
          </p:nvSpPr>
          <p:spPr bwMode="auto">
            <a:xfrm>
              <a:off x="5580112" y="4898059"/>
              <a:ext cx="313374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r-FR" altLang="fr-FR" sz="1200">
                  <a:solidFill>
                    <a:schemeClr val="tx1"/>
                  </a:solidFill>
                  <a:latin typeface="Trebuchet MS" pitchFamily="34" charset="0"/>
                  <a:ea typeface="Nimbus Sans L"/>
                  <a:cs typeface="Arial" pitchFamily="34" charset="0"/>
                </a:rPr>
                <a:t>1                2                 3                4 mA  </a:t>
              </a:r>
            </a:p>
          </p:txBody>
        </p:sp>
        <p:pic>
          <p:nvPicPr>
            <p:cNvPr id="11365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01160" y="3642594"/>
              <a:ext cx="833169" cy="125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66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40541" y="3638059"/>
              <a:ext cx="990000" cy="12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67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91776" y="3638059"/>
              <a:ext cx="961111" cy="12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368" name="Connecteur droit avec flèche 3"/>
            <p:cNvCxnSpPr>
              <a:cxnSpLocks noChangeShapeType="1"/>
            </p:cNvCxnSpPr>
            <p:nvPr/>
          </p:nvCxnSpPr>
          <p:spPr bwMode="auto">
            <a:xfrm>
              <a:off x="5868144" y="5036558"/>
              <a:ext cx="432048" cy="0"/>
            </a:xfrm>
            <a:prstGeom prst="straightConnector1">
              <a:avLst/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11369" name="Connecteur droit avec flèche 26"/>
            <p:cNvCxnSpPr>
              <a:cxnSpLocks noChangeShapeType="1"/>
            </p:cNvCxnSpPr>
            <p:nvPr/>
          </p:nvCxnSpPr>
          <p:spPr bwMode="auto">
            <a:xfrm>
              <a:off x="6761031" y="5036558"/>
              <a:ext cx="432048" cy="0"/>
            </a:xfrm>
            <a:prstGeom prst="straightConnector1">
              <a:avLst/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11370" name="Connecteur droit avec flèche 27"/>
            <p:cNvCxnSpPr>
              <a:cxnSpLocks noChangeShapeType="1"/>
            </p:cNvCxnSpPr>
            <p:nvPr/>
          </p:nvCxnSpPr>
          <p:spPr bwMode="auto">
            <a:xfrm>
              <a:off x="7615507" y="5036558"/>
              <a:ext cx="432048" cy="0"/>
            </a:xfrm>
            <a:prstGeom prst="straightConnector1">
              <a:avLst/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ffectLst/>
          </p:spPr>
        </p:cxnSp>
      </p:grpSp>
      <p:grpSp>
        <p:nvGrpSpPr>
          <p:cNvPr id="11270" name="Groupe 2"/>
          <p:cNvGrpSpPr>
            <a:grpSpLocks/>
          </p:cNvGrpSpPr>
          <p:nvPr/>
        </p:nvGrpSpPr>
        <p:grpSpPr bwMode="auto">
          <a:xfrm>
            <a:off x="574675" y="2589213"/>
            <a:ext cx="3600450" cy="831850"/>
            <a:chOff x="574453" y="2588638"/>
            <a:chExt cx="3600000" cy="831721"/>
          </a:xfrm>
        </p:grpSpPr>
        <p:grpSp>
          <p:nvGrpSpPr>
            <p:cNvPr id="11321" name="Groupe 52"/>
            <p:cNvGrpSpPr>
              <a:grpSpLocks noChangeAspect="1"/>
            </p:cNvGrpSpPr>
            <p:nvPr/>
          </p:nvGrpSpPr>
          <p:grpSpPr bwMode="auto">
            <a:xfrm>
              <a:off x="574453" y="2588638"/>
              <a:ext cx="3600000" cy="677079"/>
              <a:chOff x="315059" y="4149725"/>
              <a:chExt cx="7984879" cy="1501776"/>
            </a:xfrm>
          </p:grpSpPr>
          <p:grpSp>
            <p:nvGrpSpPr>
              <p:cNvPr id="11325" name="Group 127"/>
              <p:cNvGrpSpPr>
                <a:grpSpLocks/>
              </p:cNvGrpSpPr>
              <p:nvPr/>
            </p:nvGrpSpPr>
            <p:grpSpPr bwMode="auto">
              <a:xfrm>
                <a:off x="759070" y="4865688"/>
                <a:ext cx="232997" cy="252412"/>
                <a:chOff x="2976" y="528"/>
                <a:chExt cx="528" cy="528"/>
              </a:xfrm>
            </p:grpSpPr>
            <p:sp>
              <p:nvSpPr>
                <p:cNvPr id="11360" name="Oval 128"/>
                <p:cNvSpPr>
                  <a:spLocks noChangeArrowheads="1"/>
                </p:cNvSpPr>
                <p:nvPr/>
              </p:nvSpPr>
              <p:spPr bwMode="auto">
                <a:xfrm>
                  <a:off x="2976" y="528"/>
                  <a:ext cx="528" cy="528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altLang="fr-FR"/>
                </a:p>
              </p:txBody>
            </p:sp>
            <p:cxnSp>
              <p:nvCxnSpPr>
                <p:cNvPr id="11361" name="AutoShape 129"/>
                <p:cNvCxnSpPr>
                  <a:cxnSpLocks noChangeShapeType="1"/>
                  <a:stCxn id="11360" idx="2"/>
                  <a:endCxn id="11360" idx="6"/>
                </p:cNvCxnSpPr>
                <p:nvPr/>
              </p:nvCxnSpPr>
              <p:spPr bwMode="auto">
                <a:xfrm>
                  <a:off x="2976" y="792"/>
                  <a:ext cx="528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362" name="AutoShape 130"/>
                <p:cNvCxnSpPr>
                  <a:cxnSpLocks noChangeShapeType="1"/>
                  <a:stCxn id="11360" idx="0"/>
                  <a:endCxn id="11360" idx="4"/>
                </p:cNvCxnSpPr>
                <p:nvPr/>
              </p:nvCxnSpPr>
              <p:spPr bwMode="auto">
                <a:xfrm>
                  <a:off x="3240" y="528"/>
                  <a:ext cx="0" cy="528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grpSp>
            <p:nvGrpSpPr>
              <p:cNvPr id="11326" name="Group 136"/>
              <p:cNvGrpSpPr>
                <a:grpSpLocks/>
              </p:cNvGrpSpPr>
              <p:nvPr/>
            </p:nvGrpSpPr>
            <p:grpSpPr bwMode="auto">
              <a:xfrm>
                <a:off x="315059" y="4865688"/>
                <a:ext cx="231531" cy="252412"/>
                <a:chOff x="2976" y="528"/>
                <a:chExt cx="528" cy="528"/>
              </a:xfrm>
            </p:grpSpPr>
            <p:sp>
              <p:nvSpPr>
                <p:cNvPr id="11357" name="Oval 137"/>
                <p:cNvSpPr>
                  <a:spLocks noChangeArrowheads="1"/>
                </p:cNvSpPr>
                <p:nvPr/>
              </p:nvSpPr>
              <p:spPr bwMode="auto">
                <a:xfrm>
                  <a:off x="2976" y="528"/>
                  <a:ext cx="528" cy="528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altLang="fr-FR"/>
                </a:p>
              </p:txBody>
            </p:sp>
            <p:cxnSp>
              <p:nvCxnSpPr>
                <p:cNvPr id="11358" name="AutoShape 138"/>
                <p:cNvCxnSpPr>
                  <a:cxnSpLocks noChangeShapeType="1"/>
                  <a:stCxn id="11357" idx="2"/>
                  <a:endCxn id="11357" idx="6"/>
                </p:cNvCxnSpPr>
                <p:nvPr/>
              </p:nvCxnSpPr>
              <p:spPr bwMode="auto">
                <a:xfrm>
                  <a:off x="2976" y="792"/>
                  <a:ext cx="528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359" name="AutoShape 139"/>
                <p:cNvCxnSpPr>
                  <a:cxnSpLocks noChangeShapeType="1"/>
                  <a:stCxn id="11357" idx="0"/>
                  <a:endCxn id="11357" idx="4"/>
                </p:cNvCxnSpPr>
                <p:nvPr/>
              </p:nvCxnSpPr>
              <p:spPr bwMode="auto">
                <a:xfrm>
                  <a:off x="3240" y="528"/>
                  <a:ext cx="0" cy="528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sp>
            <p:nvSpPr>
              <p:cNvPr id="11327" name="Freeform 142"/>
              <p:cNvSpPr>
                <a:spLocks/>
              </p:cNvSpPr>
              <p:nvPr/>
            </p:nvSpPr>
            <p:spPr bwMode="auto">
              <a:xfrm>
                <a:off x="5275385" y="4502151"/>
                <a:ext cx="2033954" cy="104775"/>
              </a:xfrm>
              <a:custGeom>
                <a:avLst/>
                <a:gdLst>
                  <a:gd name="T0" fmla="*/ 2147483647 w 4796"/>
                  <a:gd name="T1" fmla="*/ 2147483647 h 768"/>
                  <a:gd name="T2" fmla="*/ 2147483647 w 4796"/>
                  <a:gd name="T3" fmla="*/ 2147483647 h 768"/>
                  <a:gd name="T4" fmla="*/ 2147483647 w 4796"/>
                  <a:gd name="T5" fmla="*/ 0 h 768"/>
                  <a:gd name="T6" fmla="*/ 2147483647 w 4796"/>
                  <a:gd name="T7" fmla="*/ 2147483647 h 768"/>
                  <a:gd name="T8" fmla="*/ 2147483647 w 4796"/>
                  <a:gd name="T9" fmla="*/ 2147483647 h 768"/>
                  <a:gd name="T10" fmla="*/ 0 w 4796"/>
                  <a:gd name="T11" fmla="*/ 2147483647 h 768"/>
                  <a:gd name="T12" fmla="*/ 2147483647 w 4796"/>
                  <a:gd name="T13" fmla="*/ 2147483647 h 7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6" h="768">
                    <a:moveTo>
                      <a:pt x="1" y="6"/>
                    </a:moveTo>
                    <a:cubicBezTo>
                      <a:pt x="593" y="92"/>
                      <a:pt x="1606" y="168"/>
                      <a:pt x="2411" y="168"/>
                    </a:cubicBezTo>
                    <a:cubicBezTo>
                      <a:pt x="3215" y="162"/>
                      <a:pt x="4362" y="63"/>
                      <a:pt x="4796" y="0"/>
                    </a:cubicBezTo>
                    <a:cubicBezTo>
                      <a:pt x="4796" y="0"/>
                      <a:pt x="4796" y="431"/>
                      <a:pt x="4796" y="768"/>
                    </a:cubicBezTo>
                    <a:cubicBezTo>
                      <a:pt x="4362" y="699"/>
                      <a:pt x="3198" y="595"/>
                      <a:pt x="2394" y="595"/>
                    </a:cubicBezTo>
                    <a:cubicBezTo>
                      <a:pt x="1594" y="589"/>
                      <a:pt x="484" y="688"/>
                      <a:pt x="0" y="762"/>
                    </a:cubicBezTo>
                    <a:cubicBezTo>
                      <a:pt x="0" y="762"/>
                      <a:pt x="1" y="6"/>
                      <a:pt x="1" y="6"/>
                    </a:cubicBezTo>
                    <a:close/>
                  </a:path>
                </a:pathLst>
              </a:custGeom>
              <a:noFill/>
              <a:ln w="2540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28" name="AutoShape 143"/>
              <p:cNvSpPr>
                <a:spLocks noChangeArrowheads="1"/>
              </p:cNvSpPr>
              <p:nvPr/>
            </p:nvSpPr>
            <p:spPr bwMode="auto">
              <a:xfrm rot="-5400000">
                <a:off x="2628900" y="2141416"/>
                <a:ext cx="457200" cy="4835769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663 w 21600"/>
                  <a:gd name="T13" fmla="*/ 5663 h 21600"/>
                  <a:gd name="T14" fmla="*/ 15937 w 21600"/>
                  <a:gd name="T15" fmla="*/ 159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725" y="21600"/>
                    </a:lnTo>
                    <a:lnTo>
                      <a:pt x="1387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1329" name="Group 151"/>
              <p:cNvGrpSpPr>
                <a:grpSpLocks/>
              </p:cNvGrpSpPr>
              <p:nvPr/>
            </p:nvGrpSpPr>
            <p:grpSpPr bwMode="auto">
              <a:xfrm>
                <a:off x="5839558" y="4359275"/>
                <a:ext cx="842596" cy="381000"/>
                <a:chOff x="4272" y="528"/>
                <a:chExt cx="1152" cy="480"/>
              </a:xfrm>
            </p:grpSpPr>
            <p:sp>
              <p:nvSpPr>
                <p:cNvPr id="11355" name="Rectangle 152"/>
                <p:cNvSpPr>
                  <a:spLocks noChangeArrowheads="1"/>
                </p:cNvSpPr>
                <p:nvPr/>
              </p:nvSpPr>
              <p:spPr bwMode="auto">
                <a:xfrm>
                  <a:off x="4272" y="528"/>
                  <a:ext cx="1152" cy="96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altLang="fr-FR"/>
                </a:p>
              </p:txBody>
            </p:sp>
            <p:sp>
              <p:nvSpPr>
                <p:cNvPr id="11356" name="Rectangle 153"/>
                <p:cNvSpPr>
                  <a:spLocks noChangeArrowheads="1"/>
                </p:cNvSpPr>
                <p:nvPr/>
              </p:nvSpPr>
              <p:spPr bwMode="auto">
                <a:xfrm>
                  <a:off x="4272" y="912"/>
                  <a:ext cx="1152" cy="96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altLang="fr-FR"/>
                </a:p>
              </p:txBody>
            </p:sp>
          </p:grpSp>
          <p:sp>
            <p:nvSpPr>
              <p:cNvPr id="11330" name="AutoShape 159"/>
              <p:cNvSpPr>
                <a:spLocks noChangeArrowheads="1"/>
              </p:cNvSpPr>
              <p:nvPr/>
            </p:nvSpPr>
            <p:spPr bwMode="auto">
              <a:xfrm flipV="1">
                <a:off x="7055827" y="4330700"/>
                <a:ext cx="127488" cy="611188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082509976 w 21600"/>
                  <a:gd name="T5" fmla="*/ 2147483647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214 w 21600"/>
                  <a:gd name="T13" fmla="*/ 3214 h 21600"/>
                  <a:gd name="T14" fmla="*/ 18386 w 21600"/>
                  <a:gd name="T15" fmla="*/ 1838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828" y="21600"/>
                    </a:lnTo>
                    <a:lnTo>
                      <a:pt x="1877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31" name="AutoShape 160"/>
              <p:cNvSpPr>
                <a:spLocks noChangeArrowheads="1"/>
              </p:cNvSpPr>
              <p:nvPr/>
            </p:nvSpPr>
            <p:spPr bwMode="auto">
              <a:xfrm rot="10800000" flipV="1">
                <a:off x="7051431" y="4926014"/>
                <a:ext cx="123092" cy="725487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1572742717 w 21600"/>
                  <a:gd name="T5" fmla="*/ 2147483647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214 w 21600"/>
                  <a:gd name="T13" fmla="*/ 3214 h 21600"/>
                  <a:gd name="T14" fmla="*/ 18386 w 21600"/>
                  <a:gd name="T15" fmla="*/ 1838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828" y="21600"/>
                    </a:lnTo>
                    <a:lnTo>
                      <a:pt x="1877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32" name="AutoShape 161"/>
              <p:cNvSpPr>
                <a:spLocks noChangeArrowheads="1"/>
              </p:cNvSpPr>
              <p:nvPr/>
            </p:nvSpPr>
            <p:spPr bwMode="auto">
              <a:xfrm rot="5400000" flipV="1">
                <a:off x="7565048" y="4764210"/>
                <a:ext cx="133350" cy="1336431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760 w 21600"/>
                  <a:gd name="T13" fmla="*/ 5760 h 21600"/>
                  <a:gd name="T14" fmla="*/ 15840 w 21600"/>
                  <a:gd name="T15" fmla="*/ 158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919" y="21600"/>
                    </a:lnTo>
                    <a:lnTo>
                      <a:pt x="1368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1333" name="Group 162"/>
              <p:cNvGrpSpPr>
                <a:grpSpLocks/>
              </p:cNvGrpSpPr>
              <p:nvPr/>
            </p:nvGrpSpPr>
            <p:grpSpPr bwMode="auto">
              <a:xfrm rot="-2700000">
                <a:off x="7104185" y="4149725"/>
                <a:ext cx="351692" cy="622300"/>
                <a:chOff x="5040" y="1728"/>
                <a:chExt cx="240" cy="288"/>
              </a:xfrm>
            </p:grpSpPr>
            <p:sp>
              <p:nvSpPr>
                <p:cNvPr id="11353" name="Rectangle 163"/>
                <p:cNvSpPr>
                  <a:spLocks noChangeArrowheads="1"/>
                </p:cNvSpPr>
                <p:nvPr/>
              </p:nvSpPr>
              <p:spPr bwMode="auto">
                <a:xfrm>
                  <a:off x="5040" y="1728"/>
                  <a:ext cx="48" cy="28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altLang="fr-FR"/>
                </a:p>
              </p:txBody>
            </p:sp>
            <p:sp>
              <p:nvSpPr>
                <p:cNvPr id="11354" name="Rectangle 164"/>
                <p:cNvSpPr>
                  <a:spLocks noChangeArrowheads="1"/>
                </p:cNvSpPr>
                <p:nvPr/>
              </p:nvSpPr>
              <p:spPr bwMode="auto">
                <a:xfrm>
                  <a:off x="5088" y="1728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altLang="fr-FR"/>
                </a:p>
              </p:txBody>
            </p:sp>
          </p:grpSp>
          <p:sp>
            <p:nvSpPr>
              <p:cNvPr id="11334" name="Freeform 168"/>
              <p:cNvSpPr>
                <a:spLocks/>
              </p:cNvSpPr>
              <p:nvPr/>
            </p:nvSpPr>
            <p:spPr bwMode="auto">
              <a:xfrm rot="5400000">
                <a:off x="7083669" y="4639896"/>
                <a:ext cx="76200" cy="562708"/>
              </a:xfrm>
              <a:custGeom>
                <a:avLst/>
                <a:gdLst>
                  <a:gd name="T0" fmla="*/ 2147483647 w 227"/>
                  <a:gd name="T1" fmla="*/ 0 h 1542"/>
                  <a:gd name="T2" fmla="*/ 0 w 227"/>
                  <a:gd name="T3" fmla="*/ 2147483647 h 1542"/>
                  <a:gd name="T4" fmla="*/ 2147483647 w 227"/>
                  <a:gd name="T5" fmla="*/ 2147483647 h 1542"/>
                  <a:gd name="T6" fmla="*/ 2147483647 w 227"/>
                  <a:gd name="T7" fmla="*/ 2147483647 h 1542"/>
                  <a:gd name="T8" fmla="*/ 2147483647 w 227"/>
                  <a:gd name="T9" fmla="*/ 0 h 1542"/>
                  <a:gd name="T10" fmla="*/ 2147483647 w 227"/>
                  <a:gd name="T11" fmla="*/ 0 h 15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7" h="1542">
                    <a:moveTo>
                      <a:pt x="91" y="0"/>
                    </a:moveTo>
                    <a:cubicBezTo>
                      <a:pt x="53" y="128"/>
                      <a:pt x="0" y="514"/>
                      <a:pt x="0" y="771"/>
                    </a:cubicBezTo>
                    <a:cubicBezTo>
                      <a:pt x="0" y="1028"/>
                      <a:pt x="53" y="1414"/>
                      <a:pt x="91" y="1542"/>
                    </a:cubicBezTo>
                    <a:lnTo>
                      <a:pt x="227" y="1542"/>
                    </a:lnTo>
                    <a:lnTo>
                      <a:pt x="227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1335" name="Group 174"/>
              <p:cNvGrpSpPr>
                <a:grpSpLocks/>
              </p:cNvGrpSpPr>
              <p:nvPr/>
            </p:nvGrpSpPr>
            <p:grpSpPr bwMode="auto">
              <a:xfrm>
                <a:off x="4970585" y="4865688"/>
                <a:ext cx="232997" cy="252412"/>
                <a:chOff x="2976" y="528"/>
                <a:chExt cx="528" cy="528"/>
              </a:xfrm>
            </p:grpSpPr>
            <p:sp>
              <p:nvSpPr>
                <p:cNvPr id="11350" name="Oval 175"/>
                <p:cNvSpPr>
                  <a:spLocks noChangeArrowheads="1"/>
                </p:cNvSpPr>
                <p:nvPr/>
              </p:nvSpPr>
              <p:spPr bwMode="auto">
                <a:xfrm>
                  <a:off x="2976" y="528"/>
                  <a:ext cx="528" cy="528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altLang="fr-FR"/>
                </a:p>
              </p:txBody>
            </p:sp>
            <p:cxnSp>
              <p:nvCxnSpPr>
                <p:cNvPr id="11351" name="AutoShape 176"/>
                <p:cNvCxnSpPr>
                  <a:cxnSpLocks noChangeShapeType="1"/>
                  <a:stCxn id="11350" idx="2"/>
                  <a:endCxn id="11350" idx="6"/>
                </p:cNvCxnSpPr>
                <p:nvPr/>
              </p:nvCxnSpPr>
              <p:spPr bwMode="auto">
                <a:xfrm>
                  <a:off x="2976" y="792"/>
                  <a:ext cx="528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352" name="AutoShape 177"/>
                <p:cNvCxnSpPr>
                  <a:cxnSpLocks noChangeShapeType="1"/>
                  <a:stCxn id="11350" idx="0"/>
                  <a:endCxn id="11350" idx="4"/>
                </p:cNvCxnSpPr>
                <p:nvPr/>
              </p:nvCxnSpPr>
              <p:spPr bwMode="auto">
                <a:xfrm>
                  <a:off x="3240" y="528"/>
                  <a:ext cx="0" cy="528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sp>
            <p:nvSpPr>
              <p:cNvPr id="11336" name="Freeform 182"/>
              <p:cNvSpPr>
                <a:spLocks/>
              </p:cNvSpPr>
              <p:nvPr/>
            </p:nvSpPr>
            <p:spPr bwMode="auto">
              <a:xfrm>
                <a:off x="5213839" y="4254500"/>
                <a:ext cx="70338" cy="609600"/>
              </a:xfrm>
              <a:custGeom>
                <a:avLst/>
                <a:gdLst>
                  <a:gd name="T0" fmla="*/ 2147483647 w 227"/>
                  <a:gd name="T1" fmla="*/ 0 h 1542"/>
                  <a:gd name="T2" fmla="*/ 0 w 227"/>
                  <a:gd name="T3" fmla="*/ 2147483647 h 1542"/>
                  <a:gd name="T4" fmla="*/ 2147483647 w 227"/>
                  <a:gd name="T5" fmla="*/ 2147483647 h 1542"/>
                  <a:gd name="T6" fmla="*/ 2147483647 w 227"/>
                  <a:gd name="T7" fmla="*/ 2147483647 h 1542"/>
                  <a:gd name="T8" fmla="*/ 2147483647 w 227"/>
                  <a:gd name="T9" fmla="*/ 0 h 1542"/>
                  <a:gd name="T10" fmla="*/ 2147483647 w 227"/>
                  <a:gd name="T11" fmla="*/ 0 h 15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7" h="1542">
                    <a:moveTo>
                      <a:pt x="91" y="0"/>
                    </a:moveTo>
                    <a:cubicBezTo>
                      <a:pt x="53" y="128"/>
                      <a:pt x="0" y="514"/>
                      <a:pt x="0" y="771"/>
                    </a:cubicBezTo>
                    <a:cubicBezTo>
                      <a:pt x="0" y="1028"/>
                      <a:pt x="53" y="1414"/>
                      <a:pt x="91" y="1542"/>
                    </a:cubicBezTo>
                    <a:lnTo>
                      <a:pt x="227" y="1542"/>
                    </a:lnTo>
                    <a:lnTo>
                      <a:pt x="227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37" name="Rectangle 184"/>
              <p:cNvSpPr>
                <a:spLocks noChangeArrowheads="1"/>
              </p:cNvSpPr>
              <p:nvPr/>
            </p:nvSpPr>
            <p:spPr bwMode="auto">
              <a:xfrm>
                <a:off x="5521569" y="4330700"/>
                <a:ext cx="70338" cy="45720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altLang="fr-FR"/>
              </a:p>
            </p:txBody>
          </p:sp>
          <p:grpSp>
            <p:nvGrpSpPr>
              <p:cNvPr id="11338" name="Group 193"/>
              <p:cNvGrpSpPr>
                <a:grpSpLocks/>
              </p:cNvGrpSpPr>
              <p:nvPr/>
            </p:nvGrpSpPr>
            <p:grpSpPr bwMode="auto">
              <a:xfrm>
                <a:off x="4290646" y="4865688"/>
                <a:ext cx="234462" cy="252412"/>
                <a:chOff x="2976" y="528"/>
                <a:chExt cx="528" cy="528"/>
              </a:xfrm>
            </p:grpSpPr>
            <p:sp>
              <p:nvSpPr>
                <p:cNvPr id="11347" name="Oval 194"/>
                <p:cNvSpPr>
                  <a:spLocks noChangeArrowheads="1"/>
                </p:cNvSpPr>
                <p:nvPr/>
              </p:nvSpPr>
              <p:spPr bwMode="auto">
                <a:xfrm>
                  <a:off x="2976" y="528"/>
                  <a:ext cx="528" cy="528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altLang="fr-FR"/>
                </a:p>
              </p:txBody>
            </p:sp>
            <p:cxnSp>
              <p:nvCxnSpPr>
                <p:cNvPr id="11348" name="AutoShape 195"/>
                <p:cNvCxnSpPr>
                  <a:cxnSpLocks noChangeShapeType="1"/>
                  <a:stCxn id="11347" idx="2"/>
                  <a:endCxn id="11347" idx="6"/>
                </p:cNvCxnSpPr>
                <p:nvPr/>
              </p:nvCxnSpPr>
              <p:spPr bwMode="auto">
                <a:xfrm>
                  <a:off x="2976" y="792"/>
                  <a:ext cx="528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349" name="AutoShape 196"/>
                <p:cNvCxnSpPr>
                  <a:cxnSpLocks noChangeShapeType="1"/>
                  <a:stCxn id="11347" idx="0"/>
                  <a:endCxn id="11347" idx="4"/>
                </p:cNvCxnSpPr>
                <p:nvPr/>
              </p:nvCxnSpPr>
              <p:spPr bwMode="auto">
                <a:xfrm>
                  <a:off x="3240" y="528"/>
                  <a:ext cx="0" cy="528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grpSp>
            <p:nvGrpSpPr>
              <p:cNvPr id="11339" name="Group 210"/>
              <p:cNvGrpSpPr>
                <a:grpSpLocks/>
              </p:cNvGrpSpPr>
              <p:nvPr/>
            </p:nvGrpSpPr>
            <p:grpSpPr bwMode="auto">
              <a:xfrm>
                <a:off x="5978769" y="4468814"/>
                <a:ext cx="165589" cy="179387"/>
                <a:chOff x="2976" y="528"/>
                <a:chExt cx="528" cy="528"/>
              </a:xfrm>
            </p:grpSpPr>
            <p:sp>
              <p:nvSpPr>
                <p:cNvPr id="11344" name="Oval 211"/>
                <p:cNvSpPr>
                  <a:spLocks noChangeArrowheads="1"/>
                </p:cNvSpPr>
                <p:nvPr/>
              </p:nvSpPr>
              <p:spPr bwMode="auto">
                <a:xfrm>
                  <a:off x="2976" y="528"/>
                  <a:ext cx="528" cy="52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altLang="fr-FR"/>
                </a:p>
              </p:txBody>
            </p:sp>
            <p:cxnSp>
              <p:nvCxnSpPr>
                <p:cNvPr id="11345" name="AutoShape 212"/>
                <p:cNvCxnSpPr>
                  <a:cxnSpLocks noChangeShapeType="1"/>
                  <a:stCxn id="11344" idx="2"/>
                  <a:endCxn id="11344" idx="6"/>
                </p:cNvCxnSpPr>
                <p:nvPr/>
              </p:nvCxnSpPr>
              <p:spPr bwMode="auto">
                <a:xfrm>
                  <a:off x="2976" y="792"/>
                  <a:ext cx="528" cy="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346" name="AutoShape 213"/>
                <p:cNvCxnSpPr>
                  <a:cxnSpLocks noChangeShapeType="1"/>
                  <a:stCxn id="11344" idx="0"/>
                  <a:endCxn id="11344" idx="4"/>
                </p:cNvCxnSpPr>
                <p:nvPr/>
              </p:nvCxnSpPr>
              <p:spPr bwMode="auto">
                <a:xfrm>
                  <a:off x="3240" y="528"/>
                  <a:ext cx="0" cy="52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grpSp>
            <p:nvGrpSpPr>
              <p:cNvPr id="11340" name="Group 214"/>
              <p:cNvGrpSpPr>
                <a:grpSpLocks/>
              </p:cNvGrpSpPr>
              <p:nvPr/>
            </p:nvGrpSpPr>
            <p:grpSpPr bwMode="auto">
              <a:xfrm>
                <a:off x="6446228" y="4468814"/>
                <a:ext cx="165588" cy="179387"/>
                <a:chOff x="2976" y="528"/>
                <a:chExt cx="528" cy="528"/>
              </a:xfrm>
            </p:grpSpPr>
            <p:sp>
              <p:nvSpPr>
                <p:cNvPr id="11341" name="Oval 215"/>
                <p:cNvSpPr>
                  <a:spLocks noChangeArrowheads="1"/>
                </p:cNvSpPr>
                <p:nvPr/>
              </p:nvSpPr>
              <p:spPr bwMode="auto">
                <a:xfrm>
                  <a:off x="2976" y="528"/>
                  <a:ext cx="528" cy="52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altLang="fr-FR"/>
                </a:p>
              </p:txBody>
            </p:sp>
            <p:cxnSp>
              <p:nvCxnSpPr>
                <p:cNvPr id="11342" name="AutoShape 216"/>
                <p:cNvCxnSpPr>
                  <a:cxnSpLocks noChangeShapeType="1"/>
                  <a:stCxn id="11341" idx="2"/>
                  <a:endCxn id="11341" idx="6"/>
                </p:cNvCxnSpPr>
                <p:nvPr/>
              </p:nvCxnSpPr>
              <p:spPr bwMode="auto">
                <a:xfrm>
                  <a:off x="2976" y="792"/>
                  <a:ext cx="528" cy="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343" name="AutoShape 217"/>
                <p:cNvCxnSpPr>
                  <a:cxnSpLocks noChangeShapeType="1"/>
                  <a:stCxn id="11341" idx="0"/>
                  <a:endCxn id="11341" idx="4"/>
                </p:cNvCxnSpPr>
                <p:nvPr/>
              </p:nvCxnSpPr>
              <p:spPr bwMode="auto">
                <a:xfrm>
                  <a:off x="3240" y="528"/>
                  <a:ext cx="0" cy="52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</p:grpSp>
        <p:grpSp>
          <p:nvGrpSpPr>
            <p:cNvPr id="11322" name="Group 165"/>
            <p:cNvGrpSpPr>
              <a:grpSpLocks noChangeAspect="1"/>
            </p:cNvGrpSpPr>
            <p:nvPr/>
          </p:nvGrpSpPr>
          <p:grpSpPr bwMode="auto">
            <a:xfrm rot="8100000">
              <a:off x="3450013" y="3101859"/>
              <a:ext cx="180000" cy="318500"/>
              <a:chOff x="5040" y="1728"/>
              <a:chExt cx="240" cy="288"/>
            </a:xfrm>
          </p:grpSpPr>
          <p:sp>
            <p:nvSpPr>
              <p:cNvPr id="11323" name="Rectangle 166"/>
              <p:cNvSpPr>
                <a:spLocks noChangeArrowheads="1"/>
              </p:cNvSpPr>
              <p:nvPr/>
            </p:nvSpPr>
            <p:spPr bwMode="auto">
              <a:xfrm>
                <a:off x="5040" y="1728"/>
                <a:ext cx="48" cy="28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altLang="fr-FR"/>
              </a:p>
            </p:txBody>
          </p:sp>
          <p:sp>
            <p:nvSpPr>
              <p:cNvPr id="11324" name="Rectangle 167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192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altLang="fr-FR"/>
              </a:p>
            </p:txBody>
          </p:sp>
        </p:grpSp>
      </p:grpSp>
      <p:grpSp>
        <p:nvGrpSpPr>
          <p:cNvPr id="11271" name="Groupe 3"/>
          <p:cNvGrpSpPr>
            <a:grpSpLocks/>
          </p:cNvGrpSpPr>
          <p:nvPr/>
        </p:nvGrpSpPr>
        <p:grpSpPr bwMode="auto">
          <a:xfrm>
            <a:off x="4637088" y="2582863"/>
            <a:ext cx="3600450" cy="877887"/>
            <a:chOff x="4637058" y="2582196"/>
            <a:chExt cx="3600000" cy="878367"/>
          </a:xfrm>
        </p:grpSpPr>
        <p:grpSp>
          <p:nvGrpSpPr>
            <p:cNvPr id="11279" name="Groupe 13"/>
            <p:cNvGrpSpPr>
              <a:grpSpLocks noChangeAspect="1"/>
            </p:cNvGrpSpPr>
            <p:nvPr/>
          </p:nvGrpSpPr>
          <p:grpSpPr bwMode="auto">
            <a:xfrm>
              <a:off x="4637058" y="2582196"/>
              <a:ext cx="3600000" cy="727180"/>
              <a:chOff x="315058" y="977900"/>
              <a:chExt cx="7984880" cy="1612901"/>
            </a:xfrm>
          </p:grpSpPr>
          <p:grpSp>
            <p:nvGrpSpPr>
              <p:cNvPr id="11283" name="Group 123"/>
              <p:cNvGrpSpPr>
                <a:grpSpLocks/>
              </p:cNvGrpSpPr>
              <p:nvPr/>
            </p:nvGrpSpPr>
            <p:grpSpPr bwMode="auto">
              <a:xfrm>
                <a:off x="760535" y="1677988"/>
                <a:ext cx="232996" cy="252412"/>
                <a:chOff x="2976" y="528"/>
                <a:chExt cx="528" cy="528"/>
              </a:xfrm>
            </p:grpSpPr>
            <p:sp>
              <p:nvSpPr>
                <p:cNvPr id="11318" name="Oval 124"/>
                <p:cNvSpPr>
                  <a:spLocks noChangeArrowheads="1"/>
                </p:cNvSpPr>
                <p:nvPr/>
              </p:nvSpPr>
              <p:spPr bwMode="auto">
                <a:xfrm>
                  <a:off x="2976" y="528"/>
                  <a:ext cx="528" cy="528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altLang="fr-FR"/>
                </a:p>
              </p:txBody>
            </p:sp>
            <p:cxnSp>
              <p:nvCxnSpPr>
                <p:cNvPr id="11319" name="AutoShape 125"/>
                <p:cNvCxnSpPr>
                  <a:cxnSpLocks noChangeShapeType="1"/>
                  <a:stCxn id="11318" idx="2"/>
                  <a:endCxn id="11318" idx="6"/>
                </p:cNvCxnSpPr>
                <p:nvPr/>
              </p:nvCxnSpPr>
              <p:spPr bwMode="auto">
                <a:xfrm>
                  <a:off x="2976" y="792"/>
                  <a:ext cx="528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320" name="AutoShape 126"/>
                <p:cNvCxnSpPr>
                  <a:cxnSpLocks noChangeShapeType="1"/>
                  <a:stCxn id="11318" idx="0"/>
                  <a:endCxn id="11318" idx="4"/>
                </p:cNvCxnSpPr>
                <p:nvPr/>
              </p:nvCxnSpPr>
              <p:spPr bwMode="auto">
                <a:xfrm>
                  <a:off x="3240" y="528"/>
                  <a:ext cx="0" cy="528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grpSp>
            <p:nvGrpSpPr>
              <p:cNvPr id="11284" name="Group 132"/>
              <p:cNvGrpSpPr>
                <a:grpSpLocks/>
              </p:cNvGrpSpPr>
              <p:nvPr/>
            </p:nvGrpSpPr>
            <p:grpSpPr bwMode="auto">
              <a:xfrm>
                <a:off x="315058" y="1677988"/>
                <a:ext cx="232996" cy="252412"/>
                <a:chOff x="2976" y="528"/>
                <a:chExt cx="528" cy="528"/>
              </a:xfrm>
            </p:grpSpPr>
            <p:sp>
              <p:nvSpPr>
                <p:cNvPr id="11315" name="Oval 133"/>
                <p:cNvSpPr>
                  <a:spLocks noChangeArrowheads="1"/>
                </p:cNvSpPr>
                <p:nvPr/>
              </p:nvSpPr>
              <p:spPr bwMode="auto">
                <a:xfrm>
                  <a:off x="2976" y="528"/>
                  <a:ext cx="528" cy="528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altLang="fr-FR"/>
                </a:p>
              </p:txBody>
            </p:sp>
            <p:cxnSp>
              <p:nvCxnSpPr>
                <p:cNvPr id="11316" name="AutoShape 134"/>
                <p:cNvCxnSpPr>
                  <a:cxnSpLocks noChangeShapeType="1"/>
                  <a:stCxn id="11315" idx="2"/>
                  <a:endCxn id="11315" idx="6"/>
                </p:cNvCxnSpPr>
                <p:nvPr/>
              </p:nvCxnSpPr>
              <p:spPr bwMode="auto">
                <a:xfrm>
                  <a:off x="2976" y="792"/>
                  <a:ext cx="528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317" name="AutoShape 135"/>
                <p:cNvCxnSpPr>
                  <a:cxnSpLocks noChangeShapeType="1"/>
                  <a:stCxn id="11315" idx="0"/>
                  <a:endCxn id="11315" idx="4"/>
                </p:cNvCxnSpPr>
                <p:nvPr/>
              </p:nvCxnSpPr>
              <p:spPr bwMode="auto">
                <a:xfrm>
                  <a:off x="3240" y="528"/>
                  <a:ext cx="0" cy="528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sp>
            <p:nvSpPr>
              <p:cNvPr id="11285" name="Freeform 141"/>
              <p:cNvSpPr>
                <a:spLocks/>
              </p:cNvSpPr>
              <p:nvPr/>
            </p:nvSpPr>
            <p:spPr bwMode="auto">
              <a:xfrm>
                <a:off x="5275385" y="1143000"/>
                <a:ext cx="2033954" cy="452438"/>
              </a:xfrm>
              <a:custGeom>
                <a:avLst/>
                <a:gdLst>
                  <a:gd name="T0" fmla="*/ 2147483647 w 4796"/>
                  <a:gd name="T1" fmla="*/ 2147483647 h 765"/>
                  <a:gd name="T2" fmla="*/ 2147483647 w 4796"/>
                  <a:gd name="T3" fmla="*/ 2147483647 h 765"/>
                  <a:gd name="T4" fmla="*/ 2147483647 w 4796"/>
                  <a:gd name="T5" fmla="*/ 0 h 765"/>
                  <a:gd name="T6" fmla="*/ 2147483647 w 4796"/>
                  <a:gd name="T7" fmla="*/ 2147483647 h 765"/>
                  <a:gd name="T8" fmla="*/ 2147483647 w 4796"/>
                  <a:gd name="T9" fmla="*/ 2147483647 h 765"/>
                  <a:gd name="T10" fmla="*/ 0 w 4796"/>
                  <a:gd name="T11" fmla="*/ 2147483647 h 765"/>
                  <a:gd name="T12" fmla="*/ 2147483647 w 4796"/>
                  <a:gd name="T13" fmla="*/ 2147483647 h 7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6" h="765">
                    <a:moveTo>
                      <a:pt x="1" y="6"/>
                    </a:moveTo>
                    <a:cubicBezTo>
                      <a:pt x="593" y="92"/>
                      <a:pt x="1596" y="331"/>
                      <a:pt x="2401" y="331"/>
                    </a:cubicBezTo>
                    <a:cubicBezTo>
                      <a:pt x="3205" y="325"/>
                      <a:pt x="4362" y="63"/>
                      <a:pt x="4796" y="0"/>
                    </a:cubicBezTo>
                    <a:cubicBezTo>
                      <a:pt x="4796" y="0"/>
                      <a:pt x="4796" y="429"/>
                      <a:pt x="4796" y="765"/>
                    </a:cubicBezTo>
                    <a:cubicBezTo>
                      <a:pt x="4362" y="696"/>
                      <a:pt x="3205" y="434"/>
                      <a:pt x="2401" y="434"/>
                    </a:cubicBezTo>
                    <a:cubicBezTo>
                      <a:pt x="1601" y="428"/>
                      <a:pt x="484" y="685"/>
                      <a:pt x="0" y="759"/>
                    </a:cubicBezTo>
                    <a:cubicBezTo>
                      <a:pt x="0" y="759"/>
                      <a:pt x="1" y="6"/>
                      <a:pt x="1" y="6"/>
                    </a:cubicBezTo>
                    <a:close/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1286" name="Group 144"/>
              <p:cNvGrpSpPr>
                <a:grpSpLocks/>
              </p:cNvGrpSpPr>
              <p:nvPr/>
            </p:nvGrpSpPr>
            <p:grpSpPr bwMode="auto">
              <a:xfrm>
                <a:off x="5839558" y="1171575"/>
                <a:ext cx="842596" cy="381000"/>
                <a:chOff x="4272" y="528"/>
                <a:chExt cx="1152" cy="480"/>
              </a:xfrm>
            </p:grpSpPr>
            <p:sp>
              <p:nvSpPr>
                <p:cNvPr id="11313" name="Rectangle 145"/>
                <p:cNvSpPr>
                  <a:spLocks noChangeArrowheads="1"/>
                </p:cNvSpPr>
                <p:nvPr/>
              </p:nvSpPr>
              <p:spPr bwMode="auto">
                <a:xfrm>
                  <a:off x="4272" y="528"/>
                  <a:ext cx="1152" cy="96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altLang="fr-FR"/>
                </a:p>
              </p:txBody>
            </p:sp>
            <p:sp>
              <p:nvSpPr>
                <p:cNvPr id="11314" name="Rectangle 146"/>
                <p:cNvSpPr>
                  <a:spLocks noChangeArrowheads="1"/>
                </p:cNvSpPr>
                <p:nvPr/>
              </p:nvSpPr>
              <p:spPr bwMode="auto">
                <a:xfrm>
                  <a:off x="4272" y="912"/>
                  <a:ext cx="1152" cy="96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altLang="fr-FR"/>
                </a:p>
              </p:txBody>
            </p:sp>
          </p:grpSp>
          <p:sp>
            <p:nvSpPr>
              <p:cNvPr id="11287" name="AutoShape 147"/>
              <p:cNvSpPr>
                <a:spLocks noChangeArrowheads="1"/>
              </p:cNvSpPr>
              <p:nvPr/>
            </p:nvSpPr>
            <p:spPr bwMode="auto">
              <a:xfrm flipV="1">
                <a:off x="6963508" y="1219200"/>
                <a:ext cx="422031" cy="60960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214 w 21600"/>
                  <a:gd name="T13" fmla="*/ 3214 h 21600"/>
                  <a:gd name="T14" fmla="*/ 18386 w 21600"/>
                  <a:gd name="T15" fmla="*/ 1838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828" y="21600"/>
                    </a:lnTo>
                    <a:lnTo>
                      <a:pt x="1877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1288" name="Group 148"/>
              <p:cNvGrpSpPr>
                <a:grpSpLocks/>
              </p:cNvGrpSpPr>
              <p:nvPr/>
            </p:nvGrpSpPr>
            <p:grpSpPr bwMode="auto">
              <a:xfrm rot="-2700000">
                <a:off x="7104185" y="977900"/>
                <a:ext cx="351692" cy="622300"/>
                <a:chOff x="5040" y="1728"/>
                <a:chExt cx="240" cy="288"/>
              </a:xfrm>
            </p:grpSpPr>
            <p:sp>
              <p:nvSpPr>
                <p:cNvPr id="11311" name="Rectangle 149"/>
                <p:cNvSpPr>
                  <a:spLocks noChangeArrowheads="1"/>
                </p:cNvSpPr>
                <p:nvPr/>
              </p:nvSpPr>
              <p:spPr bwMode="auto">
                <a:xfrm>
                  <a:off x="5040" y="1728"/>
                  <a:ext cx="48" cy="28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altLang="fr-FR"/>
                </a:p>
              </p:txBody>
            </p:sp>
            <p:sp>
              <p:nvSpPr>
                <p:cNvPr id="11312" name="Rectangle 150"/>
                <p:cNvSpPr>
                  <a:spLocks noChangeArrowheads="1"/>
                </p:cNvSpPr>
                <p:nvPr/>
              </p:nvSpPr>
              <p:spPr bwMode="auto">
                <a:xfrm>
                  <a:off x="5088" y="1728"/>
                  <a:ext cx="192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altLang="fr-FR"/>
                </a:p>
              </p:txBody>
            </p:sp>
          </p:grpSp>
          <p:sp>
            <p:nvSpPr>
              <p:cNvPr id="11289" name="AutoShape 154"/>
              <p:cNvSpPr>
                <a:spLocks noChangeArrowheads="1"/>
              </p:cNvSpPr>
              <p:nvPr/>
            </p:nvSpPr>
            <p:spPr bwMode="auto">
              <a:xfrm rot="10800000" flipV="1">
                <a:off x="6963508" y="1828800"/>
                <a:ext cx="422031" cy="76200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214 w 21600"/>
                  <a:gd name="T13" fmla="*/ 3214 h 21600"/>
                  <a:gd name="T14" fmla="*/ 18386 w 21600"/>
                  <a:gd name="T15" fmla="*/ 1838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828" y="21600"/>
                    </a:lnTo>
                    <a:lnTo>
                      <a:pt x="18772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0" name="AutoShape 155"/>
              <p:cNvSpPr>
                <a:spLocks noChangeArrowheads="1"/>
              </p:cNvSpPr>
              <p:nvPr/>
            </p:nvSpPr>
            <p:spPr bwMode="auto">
              <a:xfrm rot="5400000" flipV="1">
                <a:off x="7441223" y="1732085"/>
                <a:ext cx="381000" cy="1336431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750 w 21600"/>
                  <a:gd name="T13" fmla="*/ 6750 h 21600"/>
                  <a:gd name="T14" fmla="*/ 14850 w 21600"/>
                  <a:gd name="T15" fmla="*/ 148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9899" y="21600"/>
                    </a:lnTo>
                    <a:lnTo>
                      <a:pt x="11701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1" name="Freeform 169"/>
              <p:cNvSpPr>
                <a:spLocks/>
              </p:cNvSpPr>
              <p:nvPr/>
            </p:nvSpPr>
            <p:spPr bwMode="auto">
              <a:xfrm rot="5400000">
                <a:off x="7136423" y="1528396"/>
                <a:ext cx="76200" cy="562708"/>
              </a:xfrm>
              <a:custGeom>
                <a:avLst/>
                <a:gdLst>
                  <a:gd name="T0" fmla="*/ 2147483647 w 227"/>
                  <a:gd name="T1" fmla="*/ 0 h 1542"/>
                  <a:gd name="T2" fmla="*/ 0 w 227"/>
                  <a:gd name="T3" fmla="*/ 2147483647 h 1542"/>
                  <a:gd name="T4" fmla="*/ 2147483647 w 227"/>
                  <a:gd name="T5" fmla="*/ 2147483647 h 1542"/>
                  <a:gd name="T6" fmla="*/ 2147483647 w 227"/>
                  <a:gd name="T7" fmla="*/ 2147483647 h 1542"/>
                  <a:gd name="T8" fmla="*/ 2147483647 w 227"/>
                  <a:gd name="T9" fmla="*/ 0 h 1542"/>
                  <a:gd name="T10" fmla="*/ 2147483647 w 227"/>
                  <a:gd name="T11" fmla="*/ 0 h 15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7" h="1542">
                    <a:moveTo>
                      <a:pt x="91" y="0"/>
                    </a:moveTo>
                    <a:cubicBezTo>
                      <a:pt x="53" y="128"/>
                      <a:pt x="0" y="514"/>
                      <a:pt x="0" y="771"/>
                    </a:cubicBezTo>
                    <a:cubicBezTo>
                      <a:pt x="0" y="1028"/>
                      <a:pt x="53" y="1414"/>
                      <a:pt x="91" y="1542"/>
                    </a:cubicBezTo>
                    <a:lnTo>
                      <a:pt x="227" y="1542"/>
                    </a:lnTo>
                    <a:lnTo>
                      <a:pt x="227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1292" name="Group 170"/>
              <p:cNvGrpSpPr>
                <a:grpSpLocks/>
              </p:cNvGrpSpPr>
              <p:nvPr/>
            </p:nvGrpSpPr>
            <p:grpSpPr bwMode="auto">
              <a:xfrm>
                <a:off x="4972050" y="1677988"/>
                <a:ext cx="232996" cy="252412"/>
                <a:chOff x="2976" y="528"/>
                <a:chExt cx="528" cy="528"/>
              </a:xfrm>
            </p:grpSpPr>
            <p:sp>
              <p:nvSpPr>
                <p:cNvPr id="11308" name="Oval 171"/>
                <p:cNvSpPr>
                  <a:spLocks noChangeArrowheads="1"/>
                </p:cNvSpPr>
                <p:nvPr/>
              </p:nvSpPr>
              <p:spPr bwMode="auto">
                <a:xfrm>
                  <a:off x="2976" y="528"/>
                  <a:ext cx="528" cy="528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altLang="fr-FR"/>
                </a:p>
              </p:txBody>
            </p:sp>
            <p:cxnSp>
              <p:nvCxnSpPr>
                <p:cNvPr id="11309" name="AutoShape 172"/>
                <p:cNvCxnSpPr>
                  <a:cxnSpLocks noChangeShapeType="1"/>
                  <a:stCxn id="11308" idx="2"/>
                  <a:endCxn id="11308" idx="6"/>
                </p:cNvCxnSpPr>
                <p:nvPr/>
              </p:nvCxnSpPr>
              <p:spPr bwMode="auto">
                <a:xfrm>
                  <a:off x="2976" y="792"/>
                  <a:ext cx="528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310" name="AutoShape 173"/>
                <p:cNvCxnSpPr>
                  <a:cxnSpLocks noChangeShapeType="1"/>
                  <a:stCxn id="11308" idx="0"/>
                  <a:endCxn id="11308" idx="4"/>
                </p:cNvCxnSpPr>
                <p:nvPr/>
              </p:nvCxnSpPr>
              <p:spPr bwMode="auto">
                <a:xfrm>
                  <a:off x="3240" y="528"/>
                  <a:ext cx="0" cy="528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sp>
            <p:nvSpPr>
              <p:cNvPr id="11293" name="Freeform 180"/>
              <p:cNvSpPr>
                <a:spLocks/>
              </p:cNvSpPr>
              <p:nvPr/>
            </p:nvSpPr>
            <p:spPr bwMode="auto">
              <a:xfrm>
                <a:off x="417635" y="1143000"/>
                <a:ext cx="4851888" cy="452438"/>
              </a:xfrm>
              <a:custGeom>
                <a:avLst/>
                <a:gdLst>
                  <a:gd name="T0" fmla="*/ 2147483647 w 3311"/>
                  <a:gd name="T1" fmla="*/ 2147483647 h 285"/>
                  <a:gd name="T2" fmla="*/ 2147483647 w 3311"/>
                  <a:gd name="T3" fmla="*/ 2147483647 h 285"/>
                  <a:gd name="T4" fmla="*/ 2147483647 w 3311"/>
                  <a:gd name="T5" fmla="*/ 0 h 285"/>
                  <a:gd name="T6" fmla="*/ 2147483647 w 3311"/>
                  <a:gd name="T7" fmla="*/ 2147483647 h 285"/>
                  <a:gd name="T8" fmla="*/ 2147483647 w 3311"/>
                  <a:gd name="T9" fmla="*/ 2147483647 h 285"/>
                  <a:gd name="T10" fmla="*/ 2147483647 w 3311"/>
                  <a:gd name="T11" fmla="*/ 2147483647 h 285"/>
                  <a:gd name="T12" fmla="*/ 2147483647 w 3311"/>
                  <a:gd name="T13" fmla="*/ 2147483647 h 2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11" h="285">
                    <a:moveTo>
                      <a:pt x="4" y="2"/>
                    </a:moveTo>
                    <a:cubicBezTo>
                      <a:pt x="412" y="34"/>
                      <a:pt x="1110" y="55"/>
                      <a:pt x="1665" y="55"/>
                    </a:cubicBezTo>
                    <a:cubicBezTo>
                      <a:pt x="2220" y="53"/>
                      <a:pt x="3012" y="23"/>
                      <a:pt x="3311" y="0"/>
                    </a:cubicBezTo>
                    <a:cubicBezTo>
                      <a:pt x="3311" y="0"/>
                      <a:pt x="3311" y="160"/>
                      <a:pt x="3311" y="285"/>
                    </a:cubicBezTo>
                    <a:cubicBezTo>
                      <a:pt x="3012" y="259"/>
                      <a:pt x="2214" y="237"/>
                      <a:pt x="1660" y="237"/>
                    </a:cubicBezTo>
                    <a:cubicBezTo>
                      <a:pt x="1108" y="234"/>
                      <a:pt x="346" y="255"/>
                      <a:pt x="12" y="283"/>
                    </a:cubicBezTo>
                    <a:cubicBezTo>
                      <a:pt x="0" y="277"/>
                      <a:pt x="4" y="2"/>
                      <a:pt x="4" y="2"/>
                    </a:cubicBezTo>
                    <a:close/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94" name="Freeform 181"/>
              <p:cNvSpPr>
                <a:spLocks/>
              </p:cNvSpPr>
              <p:nvPr/>
            </p:nvSpPr>
            <p:spPr bwMode="auto">
              <a:xfrm>
                <a:off x="5213839" y="1066800"/>
                <a:ext cx="70338" cy="609600"/>
              </a:xfrm>
              <a:custGeom>
                <a:avLst/>
                <a:gdLst>
                  <a:gd name="T0" fmla="*/ 2147483647 w 227"/>
                  <a:gd name="T1" fmla="*/ 0 h 1542"/>
                  <a:gd name="T2" fmla="*/ 0 w 227"/>
                  <a:gd name="T3" fmla="*/ 2147483647 h 1542"/>
                  <a:gd name="T4" fmla="*/ 2147483647 w 227"/>
                  <a:gd name="T5" fmla="*/ 2147483647 h 1542"/>
                  <a:gd name="T6" fmla="*/ 2147483647 w 227"/>
                  <a:gd name="T7" fmla="*/ 2147483647 h 1542"/>
                  <a:gd name="T8" fmla="*/ 2147483647 w 227"/>
                  <a:gd name="T9" fmla="*/ 0 h 1542"/>
                  <a:gd name="T10" fmla="*/ 2147483647 w 227"/>
                  <a:gd name="T11" fmla="*/ 0 h 15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7" h="1542">
                    <a:moveTo>
                      <a:pt x="91" y="0"/>
                    </a:moveTo>
                    <a:cubicBezTo>
                      <a:pt x="53" y="128"/>
                      <a:pt x="0" y="514"/>
                      <a:pt x="0" y="771"/>
                    </a:cubicBezTo>
                    <a:cubicBezTo>
                      <a:pt x="0" y="1028"/>
                      <a:pt x="53" y="1414"/>
                      <a:pt x="91" y="1542"/>
                    </a:cubicBezTo>
                    <a:lnTo>
                      <a:pt x="227" y="1542"/>
                    </a:lnTo>
                    <a:lnTo>
                      <a:pt x="227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95" name="Rectangle 183"/>
              <p:cNvSpPr>
                <a:spLocks noChangeArrowheads="1"/>
              </p:cNvSpPr>
              <p:nvPr/>
            </p:nvSpPr>
            <p:spPr bwMode="auto">
              <a:xfrm>
                <a:off x="5521569" y="1143000"/>
                <a:ext cx="70338" cy="45720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altLang="fr-FR"/>
              </a:p>
            </p:txBody>
          </p:sp>
          <p:grpSp>
            <p:nvGrpSpPr>
              <p:cNvPr id="11296" name="Group 189"/>
              <p:cNvGrpSpPr>
                <a:grpSpLocks/>
              </p:cNvGrpSpPr>
              <p:nvPr/>
            </p:nvGrpSpPr>
            <p:grpSpPr bwMode="auto">
              <a:xfrm>
                <a:off x="4292112" y="1677988"/>
                <a:ext cx="232996" cy="252412"/>
                <a:chOff x="2976" y="528"/>
                <a:chExt cx="528" cy="528"/>
              </a:xfrm>
            </p:grpSpPr>
            <p:sp>
              <p:nvSpPr>
                <p:cNvPr id="11305" name="Oval 190"/>
                <p:cNvSpPr>
                  <a:spLocks noChangeArrowheads="1"/>
                </p:cNvSpPr>
                <p:nvPr/>
              </p:nvSpPr>
              <p:spPr bwMode="auto">
                <a:xfrm>
                  <a:off x="2976" y="528"/>
                  <a:ext cx="528" cy="528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altLang="fr-FR"/>
                </a:p>
              </p:txBody>
            </p:sp>
            <p:cxnSp>
              <p:nvCxnSpPr>
                <p:cNvPr id="11306" name="AutoShape 191"/>
                <p:cNvCxnSpPr>
                  <a:cxnSpLocks noChangeShapeType="1"/>
                  <a:stCxn id="11305" idx="2"/>
                  <a:endCxn id="11305" idx="6"/>
                </p:cNvCxnSpPr>
                <p:nvPr/>
              </p:nvCxnSpPr>
              <p:spPr bwMode="auto">
                <a:xfrm>
                  <a:off x="2976" y="792"/>
                  <a:ext cx="528" cy="0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307" name="AutoShape 192"/>
                <p:cNvCxnSpPr>
                  <a:cxnSpLocks noChangeShapeType="1"/>
                  <a:stCxn id="11305" idx="0"/>
                  <a:endCxn id="11305" idx="4"/>
                </p:cNvCxnSpPr>
                <p:nvPr/>
              </p:nvCxnSpPr>
              <p:spPr bwMode="auto">
                <a:xfrm>
                  <a:off x="3240" y="528"/>
                  <a:ext cx="0" cy="528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grpSp>
            <p:nvGrpSpPr>
              <p:cNvPr id="11297" name="Group 202"/>
              <p:cNvGrpSpPr>
                <a:grpSpLocks/>
              </p:cNvGrpSpPr>
              <p:nvPr/>
            </p:nvGrpSpPr>
            <p:grpSpPr bwMode="auto">
              <a:xfrm>
                <a:off x="5978769" y="1287464"/>
                <a:ext cx="165589" cy="179387"/>
                <a:chOff x="2976" y="528"/>
                <a:chExt cx="528" cy="528"/>
              </a:xfrm>
            </p:grpSpPr>
            <p:sp>
              <p:nvSpPr>
                <p:cNvPr id="11302" name="Oval 203"/>
                <p:cNvSpPr>
                  <a:spLocks noChangeArrowheads="1"/>
                </p:cNvSpPr>
                <p:nvPr/>
              </p:nvSpPr>
              <p:spPr bwMode="auto">
                <a:xfrm>
                  <a:off x="2976" y="528"/>
                  <a:ext cx="528" cy="52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altLang="fr-FR"/>
                </a:p>
              </p:txBody>
            </p:sp>
            <p:cxnSp>
              <p:nvCxnSpPr>
                <p:cNvPr id="11303" name="AutoShape 204"/>
                <p:cNvCxnSpPr>
                  <a:cxnSpLocks noChangeShapeType="1"/>
                  <a:stCxn id="11302" idx="2"/>
                  <a:endCxn id="11302" idx="6"/>
                </p:cNvCxnSpPr>
                <p:nvPr/>
              </p:nvCxnSpPr>
              <p:spPr bwMode="auto">
                <a:xfrm>
                  <a:off x="2976" y="792"/>
                  <a:ext cx="528" cy="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304" name="AutoShape 205"/>
                <p:cNvCxnSpPr>
                  <a:cxnSpLocks noChangeShapeType="1"/>
                  <a:stCxn id="11302" idx="0"/>
                  <a:endCxn id="11302" idx="4"/>
                </p:cNvCxnSpPr>
                <p:nvPr/>
              </p:nvCxnSpPr>
              <p:spPr bwMode="auto">
                <a:xfrm>
                  <a:off x="3240" y="528"/>
                  <a:ext cx="0" cy="52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grpSp>
            <p:nvGrpSpPr>
              <p:cNvPr id="11298" name="Group 206"/>
              <p:cNvGrpSpPr>
                <a:grpSpLocks/>
              </p:cNvGrpSpPr>
              <p:nvPr/>
            </p:nvGrpSpPr>
            <p:grpSpPr bwMode="auto">
              <a:xfrm>
                <a:off x="6446228" y="1287464"/>
                <a:ext cx="165588" cy="179387"/>
                <a:chOff x="2976" y="528"/>
                <a:chExt cx="528" cy="528"/>
              </a:xfrm>
            </p:grpSpPr>
            <p:sp>
              <p:nvSpPr>
                <p:cNvPr id="11299" name="Oval 207"/>
                <p:cNvSpPr>
                  <a:spLocks noChangeArrowheads="1"/>
                </p:cNvSpPr>
                <p:nvPr/>
              </p:nvSpPr>
              <p:spPr bwMode="auto">
                <a:xfrm>
                  <a:off x="2976" y="528"/>
                  <a:ext cx="528" cy="52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 altLang="fr-FR"/>
                </a:p>
              </p:txBody>
            </p:sp>
            <p:cxnSp>
              <p:nvCxnSpPr>
                <p:cNvPr id="11300" name="AutoShape 208"/>
                <p:cNvCxnSpPr>
                  <a:cxnSpLocks noChangeShapeType="1"/>
                  <a:stCxn id="11299" idx="2"/>
                  <a:endCxn id="11299" idx="6"/>
                </p:cNvCxnSpPr>
                <p:nvPr/>
              </p:nvCxnSpPr>
              <p:spPr bwMode="auto">
                <a:xfrm>
                  <a:off x="2976" y="792"/>
                  <a:ext cx="528" cy="0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11301" name="AutoShape 209"/>
                <p:cNvCxnSpPr>
                  <a:cxnSpLocks noChangeShapeType="1"/>
                  <a:stCxn id="11299" idx="0"/>
                  <a:endCxn id="11299" idx="4"/>
                </p:cNvCxnSpPr>
                <p:nvPr/>
              </p:nvCxnSpPr>
              <p:spPr bwMode="auto">
                <a:xfrm>
                  <a:off x="3240" y="528"/>
                  <a:ext cx="0" cy="528"/>
                </a:xfrm>
                <a:prstGeom prst="straightConnector1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</p:grpSp>
        <p:grpSp>
          <p:nvGrpSpPr>
            <p:cNvPr id="11280" name="Group 165"/>
            <p:cNvGrpSpPr>
              <a:grpSpLocks noChangeAspect="1"/>
            </p:cNvGrpSpPr>
            <p:nvPr/>
          </p:nvGrpSpPr>
          <p:grpSpPr bwMode="auto">
            <a:xfrm rot="8100000">
              <a:off x="7562015" y="3142063"/>
              <a:ext cx="180000" cy="318500"/>
              <a:chOff x="5040" y="1728"/>
              <a:chExt cx="240" cy="288"/>
            </a:xfrm>
          </p:grpSpPr>
          <p:sp>
            <p:nvSpPr>
              <p:cNvPr id="11281" name="Rectangle 166"/>
              <p:cNvSpPr>
                <a:spLocks noChangeArrowheads="1"/>
              </p:cNvSpPr>
              <p:nvPr/>
            </p:nvSpPr>
            <p:spPr bwMode="auto">
              <a:xfrm>
                <a:off x="5040" y="1728"/>
                <a:ext cx="48" cy="28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altLang="fr-FR"/>
              </a:p>
            </p:txBody>
          </p:sp>
          <p:sp>
            <p:nvSpPr>
              <p:cNvPr id="11282" name="Rectangle 167"/>
              <p:cNvSpPr>
                <a:spLocks noChangeArrowheads="1"/>
              </p:cNvSpPr>
              <p:nvPr/>
            </p:nvSpPr>
            <p:spPr bwMode="auto">
              <a:xfrm>
                <a:off x="5088" y="1728"/>
                <a:ext cx="192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altLang="fr-FR"/>
              </a:p>
            </p:txBody>
          </p:sp>
        </p:grpSp>
      </p:grpSp>
      <p:grpSp>
        <p:nvGrpSpPr>
          <p:cNvPr id="11272" name="Groupe 8"/>
          <p:cNvGrpSpPr>
            <a:grpSpLocks/>
          </p:cNvGrpSpPr>
          <p:nvPr/>
        </p:nvGrpSpPr>
        <p:grpSpPr bwMode="auto">
          <a:xfrm>
            <a:off x="1771650" y="3025775"/>
            <a:ext cx="260350" cy="246063"/>
            <a:chOff x="4307681" y="342900"/>
            <a:chExt cx="260008" cy="246221"/>
          </a:xfrm>
        </p:grpSpPr>
        <p:sp>
          <p:nvSpPr>
            <p:cNvPr id="11277" name="ZoneTexte 6"/>
            <p:cNvSpPr txBox="1">
              <a:spLocks noChangeArrowheads="1"/>
            </p:cNvSpPr>
            <p:nvPr/>
          </p:nvSpPr>
          <p:spPr bwMode="auto">
            <a:xfrm>
              <a:off x="4307681" y="342900"/>
              <a:ext cx="26000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1000" b="1">
                  <a:solidFill>
                    <a:srgbClr val="3333CC"/>
                  </a:solidFill>
                  <a:latin typeface="Trebuchet MS" pitchFamily="34" charset="0"/>
                </a:rPr>
                <a:t>1</a:t>
              </a:r>
            </a:p>
          </p:txBody>
        </p:sp>
        <p:sp>
          <p:nvSpPr>
            <p:cNvPr id="11278" name="Ellipse 7"/>
            <p:cNvSpPr>
              <a:spLocks noChangeArrowheads="1"/>
            </p:cNvSpPr>
            <p:nvPr/>
          </p:nvSpPr>
          <p:spPr bwMode="auto">
            <a:xfrm>
              <a:off x="4307681" y="342900"/>
              <a:ext cx="260008" cy="246221"/>
            </a:xfrm>
            <a:prstGeom prst="ellipse">
              <a:avLst/>
            </a:prstGeom>
            <a:noFill/>
            <a:ln w="9525" algn="ctr">
              <a:solidFill>
                <a:srgbClr val="3333CC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fr-FR"/>
            </a:p>
          </p:txBody>
        </p:sp>
      </p:grpSp>
      <p:sp>
        <p:nvSpPr>
          <p:cNvPr id="11273" name="ZoneTexte 105"/>
          <p:cNvSpPr txBox="1">
            <a:spLocks noChangeArrowheads="1"/>
          </p:cNvSpPr>
          <p:nvPr/>
        </p:nvSpPr>
        <p:spPr bwMode="auto">
          <a:xfrm>
            <a:off x="5680075" y="3038475"/>
            <a:ext cx="260350" cy="2460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000" b="1">
                <a:solidFill>
                  <a:srgbClr val="FF0000"/>
                </a:solidFill>
                <a:latin typeface="Trebuchet MS" pitchFamily="34" charset="0"/>
              </a:rPr>
              <a:t>2</a:t>
            </a:r>
          </a:p>
        </p:txBody>
      </p:sp>
      <p:sp>
        <p:nvSpPr>
          <p:cNvPr id="107" name="Ellipse 106"/>
          <p:cNvSpPr/>
          <p:nvPr/>
        </p:nvSpPr>
        <p:spPr bwMode="auto">
          <a:xfrm>
            <a:off x="5680075" y="3038475"/>
            <a:ext cx="260350" cy="24606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fr-FR">
              <a:ln>
                <a:solidFill>
                  <a:srgbClr val="FF0000"/>
                </a:solidFill>
              </a:ln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1275" name="ZoneTexte 9"/>
          <p:cNvSpPr txBox="1">
            <a:spLocks noChangeArrowheads="1"/>
          </p:cNvSpPr>
          <p:nvPr/>
        </p:nvSpPr>
        <p:spPr bwMode="auto">
          <a:xfrm>
            <a:off x="2962275" y="2444750"/>
            <a:ext cx="6048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000">
                <a:solidFill>
                  <a:schemeClr val="tx1"/>
                </a:solidFill>
                <a:latin typeface="Trebuchet MS" pitchFamily="34" charset="0"/>
              </a:rPr>
              <a:t>wiggler</a:t>
            </a:r>
          </a:p>
        </p:txBody>
      </p:sp>
      <p:sp>
        <p:nvSpPr>
          <p:cNvPr id="11276" name="ZoneTexte 108"/>
          <p:cNvSpPr txBox="1">
            <a:spLocks noChangeArrowheads="1"/>
          </p:cNvSpPr>
          <p:nvPr/>
        </p:nvSpPr>
        <p:spPr bwMode="auto">
          <a:xfrm>
            <a:off x="7023100" y="2428875"/>
            <a:ext cx="6048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000">
                <a:solidFill>
                  <a:schemeClr val="tx1"/>
                </a:solidFill>
                <a:latin typeface="Trebuchet MS" pitchFamily="34" charset="0"/>
              </a:rPr>
              <a:t>wiggler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AE54C8F-0BD3-4C64-B116-B7153E0AF834}" type="slidenum">
              <a:rPr lang="en-GB" altLang="fr-FR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GB" altLang="fr-F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48"/>
          <p:cNvSpPr>
            <a:spLocks noChangeArrowheads="1"/>
          </p:cNvSpPr>
          <p:nvPr/>
        </p:nvSpPr>
        <p:spPr bwMode="auto">
          <a:xfrm>
            <a:off x="250825" y="111125"/>
            <a:ext cx="86423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571500" indent="-571500" eaLnBrk="0" hangingPunct="0">
              <a:spcBef>
                <a:spcPts val="800"/>
              </a:spcBef>
              <a:buFont typeface="Times New Roman" pitchFamily="18" charset="0"/>
              <a:buAutoNum type="romanUcPeriod" startAt="4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solidFill>
                  <a:srgbClr val="000000"/>
                </a:solidFill>
                <a:latin typeface="Trebuchet MS" pitchFamily="34" charset="0"/>
              </a:rPr>
              <a:t>Commissioning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5288" y="836613"/>
            <a:ext cx="8113712" cy="5202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i="1" dirty="0">
                <a:solidFill>
                  <a:srgbClr val="3333CC"/>
                </a:solidFill>
                <a:latin typeface="Trebuchet MS" panose="020B0603020202020204" pitchFamily="34" charset="0"/>
              </a:rPr>
              <a:t>Chronology</a:t>
            </a:r>
          </a:p>
          <a:p>
            <a:pPr>
              <a:defRPr/>
            </a:pPr>
            <a:endParaRPr lang="en-US" sz="800" b="1" i="1" dirty="0">
              <a:solidFill>
                <a:srgbClr val="3333CC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3333CC"/>
                </a:solidFill>
                <a:latin typeface="Trebuchet MS" panose="020B0603020202020204" pitchFamily="34" charset="0"/>
              </a:rPr>
              <a:t>Start of commissioning: late Dec 2013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3333CC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3333CC"/>
                </a:solidFill>
                <a:latin typeface="Trebuchet MS" panose="020B0603020202020204" pitchFamily="34" charset="0"/>
              </a:rPr>
              <a:t>Dedicated time during 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shutdowns</a:t>
            </a:r>
            <a:r>
              <a:rPr lang="en-US" sz="1800" dirty="0">
                <a:solidFill>
                  <a:srgbClr val="3333CC"/>
                </a:solidFill>
                <a:latin typeface="Trebuchet MS" panose="020B0603020202020204" pitchFamily="34" charset="0"/>
              </a:rPr>
              <a:t> for some laser mirror re-alignment, laser diagnostic optimization.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3333CC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3333CC"/>
                </a:solidFill>
                <a:latin typeface="Trebuchet MS" panose="020B0603020202020204" pitchFamily="34" charset="0"/>
              </a:rPr>
              <a:t>20 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dedicated machine sessions </a:t>
            </a:r>
            <a:r>
              <a:rPr lang="en-US" sz="1800" dirty="0">
                <a:solidFill>
                  <a:srgbClr val="3333CC"/>
                </a:solidFill>
                <a:latin typeface="Trebuchet MS" panose="020B0603020202020204" pitchFamily="34" charset="0"/>
              </a:rPr>
              <a:t>(often too short..) for :</a:t>
            </a:r>
          </a:p>
          <a:p>
            <a:pPr marL="1028700" lvl="1"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rgbClr val="3333CC"/>
                </a:solidFill>
                <a:latin typeface="Trebuchet MS" panose="020B0603020202020204" pitchFamily="34" charset="0"/>
              </a:rPr>
              <a:t>Alignment of IR diagnostics on the Synch. Radiation and setup optimization</a:t>
            </a:r>
          </a:p>
          <a:p>
            <a:pPr marL="1028700" lvl="1"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rgbClr val="3333CC"/>
                </a:solidFill>
                <a:latin typeface="Trebuchet MS" panose="020B0603020202020204" pitchFamily="34" charset="0"/>
              </a:rPr>
              <a:t>Alignment of laser up to IR diagnostics board</a:t>
            </a:r>
          </a:p>
          <a:p>
            <a:pPr marL="1028700" lvl="1"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rgbClr val="3333CC"/>
                </a:solidFill>
                <a:latin typeface="Trebuchet MS" panose="020B0603020202020204" pitchFamily="34" charset="0"/>
              </a:rPr>
              <a:t>Optimization of the whole protocol for interaction</a:t>
            </a:r>
          </a:p>
          <a:p>
            <a:pPr marL="1028700" lvl="1"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rgbClr val="3333CC"/>
                </a:solidFill>
                <a:latin typeface="Trebuchet MS" panose="020B0603020202020204" pitchFamily="34" charset="0"/>
              </a:rPr>
              <a:t>Three 12h sessions for 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systematic interaction test </a:t>
            </a:r>
            <a:r>
              <a:rPr lang="en-US" sz="1800" dirty="0">
                <a:solidFill>
                  <a:srgbClr val="3333CC"/>
                </a:solidFill>
                <a:latin typeface="Trebuchet MS" panose="020B0603020202020204" pitchFamily="34" charset="0"/>
              </a:rPr>
              <a:t>(e- bumps, </a:t>
            </a:r>
            <a:r>
              <a:rPr lang="en-US" sz="1800" dirty="0" err="1">
                <a:solidFill>
                  <a:srgbClr val="3333CC"/>
                </a:solidFill>
                <a:latin typeface="Trebuchet MS" panose="020B0603020202020204" pitchFamily="34" charset="0"/>
              </a:rPr>
              <a:t>synchronisation</a:t>
            </a:r>
            <a:r>
              <a:rPr lang="en-US" sz="1800" dirty="0">
                <a:solidFill>
                  <a:srgbClr val="3333CC"/>
                </a:solidFill>
                <a:latin typeface="Trebuchet MS" panose="020B0603020202020204" pitchFamily="34" charset="0"/>
              </a:rPr>
              <a:t>)</a:t>
            </a:r>
          </a:p>
          <a:p>
            <a:pPr marL="1028700" lvl="1">
              <a:buFont typeface="Courier New" panose="02070309020205020404" pitchFamily="49" charset="0"/>
              <a:buChar char="o"/>
              <a:defRPr/>
            </a:pPr>
            <a:endParaRPr lang="en-US" sz="1800" dirty="0">
              <a:solidFill>
                <a:srgbClr val="3333CC"/>
              </a:solidFill>
              <a:latin typeface="Trebuchet MS" panose="020B0603020202020204" pitchFamily="34" charset="0"/>
            </a:endParaRPr>
          </a:p>
          <a:p>
            <a:pPr lvl="1" indent="0">
              <a:defRPr/>
            </a:pP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On the 3</a:t>
            </a:r>
            <a:r>
              <a:rPr lang="en-US" sz="1800" baseline="30000" dirty="0">
                <a:solidFill>
                  <a:schemeClr val="tx1"/>
                </a:solidFill>
                <a:latin typeface="Trebuchet MS" panose="020B0603020202020204" pitchFamily="34" charset="0"/>
              </a:rPr>
              <a:t>rd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 one (September 29), we changed bolometer, from the 1 </a:t>
            </a:r>
            <a:r>
              <a:rPr lang="en-US" sz="1800" dirty="0" err="1">
                <a:solidFill>
                  <a:schemeClr val="tx1"/>
                </a:solidFill>
                <a:latin typeface="Trebuchet MS" panose="020B0603020202020204" pitchFamily="34" charset="0"/>
              </a:rPr>
              <a:t>ms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 to the 1.7 µs response time one. </a:t>
            </a: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Interaction is seen</a:t>
            </a:r>
            <a:r>
              <a:rPr lang="en-US" sz="1800" dirty="0">
                <a:solidFill>
                  <a:schemeClr val="tx1"/>
                </a:solidFill>
                <a:latin typeface="Trebuchet MS" panose="020B0603020202020204" pitchFamily="34" charset="0"/>
              </a:rPr>
              <a:t>..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3333CC"/>
              </a:solidFill>
              <a:latin typeface="Trebuchet MS" panose="020B0603020202020204" pitchFamily="34" charset="0"/>
            </a:endParaRPr>
          </a:p>
          <a:p>
            <a:pPr marL="1200150" lvl="2" indent="0">
              <a:defRPr/>
            </a:pPr>
            <a:endParaRPr lang="en-US" altLang="fr-FR" sz="1800" i="1" dirty="0">
              <a:solidFill>
                <a:srgbClr val="3333CC"/>
              </a:solidFill>
              <a:latin typeface="Trebuchet MS" panose="020B0603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9590B5A-A12F-4750-AF33-73DCBA8B75E6}" type="slidenum">
              <a:rPr lang="en-GB" altLang="fr-FR" smtClean="0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en-GB" altLang="fr-F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48"/>
          <p:cNvSpPr>
            <a:spLocks noChangeArrowheads="1"/>
          </p:cNvSpPr>
          <p:nvPr/>
        </p:nvSpPr>
        <p:spPr bwMode="auto">
          <a:xfrm>
            <a:off x="250825" y="111125"/>
            <a:ext cx="86423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571500" indent="-571500" eaLnBrk="0" hangingPunct="0">
              <a:spcBef>
                <a:spcPts val="800"/>
              </a:spcBef>
              <a:buFont typeface="Times New Roman" pitchFamily="18" charset="0"/>
              <a:buAutoNum type="romanUcPeriod" startAt="4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solidFill>
                  <a:srgbClr val="000000"/>
                </a:solidFill>
                <a:latin typeface="Trebuchet MS" pitchFamily="34" charset="0"/>
              </a:rPr>
              <a:t>Commissioning</a:t>
            </a:r>
          </a:p>
        </p:txBody>
      </p:sp>
      <p:sp>
        <p:nvSpPr>
          <p:cNvPr id="6" name="ZoneTexte 33"/>
          <p:cNvSpPr txBox="1"/>
          <p:nvPr/>
        </p:nvSpPr>
        <p:spPr>
          <a:xfrm>
            <a:off x="566738" y="642938"/>
            <a:ext cx="8343900" cy="3889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3333CC"/>
                </a:solidFill>
                <a:latin typeface="Trebuchet MS" pitchFamily="34" charset="0"/>
              </a:rPr>
              <a:t>(1) Alignment in the Wiggler of SR and laser </a:t>
            </a:r>
            <a:r>
              <a:rPr lang="en-GB" sz="1600" dirty="0">
                <a:solidFill>
                  <a:srgbClr val="3333CC"/>
                </a:solidFill>
                <a:latin typeface="Trebuchet MS" pitchFamily="34" charset="0"/>
              </a:rPr>
              <a:t>(in focused mode and low power)</a:t>
            </a:r>
          </a:p>
        </p:txBody>
      </p:sp>
      <p:sp>
        <p:nvSpPr>
          <p:cNvPr id="11" name="Forme libre 13"/>
          <p:cNvSpPr/>
          <p:nvPr/>
        </p:nvSpPr>
        <p:spPr>
          <a:xfrm>
            <a:off x="461963" y="3341688"/>
            <a:ext cx="1263650" cy="3032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  <a:ea typeface="Nimbus Sans L" pitchFamily="2"/>
                <a:cs typeface="Lohit Hindi" pitchFamily="2"/>
              </a:rPr>
              <a:t>Wiggler entry</a:t>
            </a:r>
          </a:p>
        </p:txBody>
      </p:sp>
      <p:pic>
        <p:nvPicPr>
          <p:cNvPr id="13318" name="Imag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3" y="1196975"/>
            <a:ext cx="2870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Image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3810000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15"/>
          <p:cNvCxnSpPr/>
          <p:nvPr/>
        </p:nvCxnSpPr>
        <p:spPr>
          <a:xfrm flipH="1">
            <a:off x="1784350" y="1409700"/>
            <a:ext cx="46038" cy="431958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1" name="Image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6713" y="1204913"/>
            <a:ext cx="287813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Image 17"/>
          <p:cNvPicPr>
            <a:picLocks noChangeAspect="1"/>
          </p:cNvPicPr>
          <p:nvPr/>
        </p:nvPicPr>
        <p:blipFill>
          <a:blip r:embed="rId5" cstate="print"/>
          <a:srcRect l="12555"/>
          <a:stretch>
            <a:fillRect/>
          </a:stretch>
        </p:blipFill>
        <p:spPr bwMode="auto">
          <a:xfrm>
            <a:off x="3259138" y="3810000"/>
            <a:ext cx="25161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18"/>
          <p:cNvCxnSpPr/>
          <p:nvPr/>
        </p:nvCxnSpPr>
        <p:spPr>
          <a:xfrm flipH="1">
            <a:off x="4519613" y="1409700"/>
            <a:ext cx="44450" cy="431958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4" name="Image 1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1217613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Image 21"/>
          <p:cNvPicPr>
            <a:picLocks noChangeAspect="1"/>
          </p:cNvPicPr>
          <p:nvPr/>
        </p:nvPicPr>
        <p:blipFill>
          <a:blip r:embed="rId7" cstate="print"/>
          <a:srcRect l="6572"/>
          <a:stretch>
            <a:fillRect/>
          </a:stretch>
        </p:blipFill>
        <p:spPr bwMode="auto">
          <a:xfrm>
            <a:off x="5843588" y="3810000"/>
            <a:ext cx="269081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ZoneTexte 24"/>
          <p:cNvSpPr txBox="1">
            <a:spLocks noChangeArrowheads="1"/>
          </p:cNvSpPr>
          <p:nvPr/>
        </p:nvSpPr>
        <p:spPr bwMode="auto">
          <a:xfrm>
            <a:off x="1851025" y="5972175"/>
            <a:ext cx="5538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Tx/>
              <a:buFontTx/>
              <a:buNone/>
            </a:pPr>
            <a:r>
              <a:rPr lang="fr-FR" altLang="fr-FR" sz="1400" i="1">
                <a:solidFill>
                  <a:schemeClr val="tx1"/>
                </a:solidFill>
                <a:latin typeface="Trebuchet MS" pitchFamily="34" charset="0"/>
                <a:ea typeface="Nimbus Sans L"/>
                <a:cs typeface="Arial" pitchFamily="34" charset="0"/>
              </a:rPr>
              <a:t>1 pixel on the CCD  ≡ 20 µm in the transverse plane of the wiggler</a:t>
            </a:r>
          </a:p>
        </p:txBody>
      </p:sp>
      <p:sp>
        <p:nvSpPr>
          <p:cNvPr id="25" name="Forme libre 13"/>
          <p:cNvSpPr/>
          <p:nvPr/>
        </p:nvSpPr>
        <p:spPr>
          <a:xfrm>
            <a:off x="3182938" y="3363913"/>
            <a:ext cx="1390650" cy="3032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  <a:ea typeface="Nimbus Sans L" pitchFamily="2"/>
                <a:cs typeface="Lohit Hindi" pitchFamily="2"/>
              </a:rPr>
              <a:t>Wiggler middle</a:t>
            </a:r>
          </a:p>
        </p:txBody>
      </p:sp>
      <p:sp>
        <p:nvSpPr>
          <p:cNvPr id="26" name="Forme libre 13"/>
          <p:cNvSpPr/>
          <p:nvPr/>
        </p:nvSpPr>
        <p:spPr>
          <a:xfrm>
            <a:off x="5978525" y="3379788"/>
            <a:ext cx="1149350" cy="30321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  <a:ea typeface="Nimbus Sans L" pitchFamily="2"/>
                <a:cs typeface="Lohit Hindi" pitchFamily="2"/>
              </a:rPr>
              <a:t>Wiggler exit</a:t>
            </a: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7069138" y="1381125"/>
            <a:ext cx="44450" cy="4319588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0" name="ZoneTexte 27"/>
          <p:cNvSpPr txBox="1">
            <a:spLocks noChangeArrowheads="1"/>
          </p:cNvSpPr>
          <p:nvPr/>
        </p:nvSpPr>
        <p:spPr bwMode="auto">
          <a:xfrm>
            <a:off x="649288" y="1412875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000">
                <a:latin typeface="Trebuchet MS" pitchFamily="34" charset="0"/>
              </a:rPr>
              <a:t>SR</a:t>
            </a:r>
          </a:p>
        </p:txBody>
      </p:sp>
      <p:sp>
        <p:nvSpPr>
          <p:cNvPr id="13331" name="ZoneTexte 28"/>
          <p:cNvSpPr txBox="1">
            <a:spLocks noChangeArrowheads="1"/>
          </p:cNvSpPr>
          <p:nvPr/>
        </p:nvSpPr>
        <p:spPr bwMode="auto">
          <a:xfrm>
            <a:off x="563563" y="3951288"/>
            <a:ext cx="792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000">
                <a:latin typeface="Trebuchet MS" pitchFamily="34" charset="0"/>
              </a:rPr>
              <a:t>Laser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7D0DAA7-DE07-4F0C-A2BF-49F2620A7CA8}" type="slidenum">
              <a:rPr lang="en-GB" altLang="fr-FR" smtClean="0"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en-GB" altLang="fr-F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48"/>
          <p:cNvSpPr>
            <a:spLocks noChangeArrowheads="1"/>
          </p:cNvSpPr>
          <p:nvPr/>
        </p:nvSpPr>
        <p:spPr bwMode="auto">
          <a:xfrm>
            <a:off x="250825" y="111125"/>
            <a:ext cx="86423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571500" indent="-571500" eaLnBrk="0" hangingPunct="0">
              <a:spcBef>
                <a:spcPts val="800"/>
              </a:spcBef>
              <a:buFont typeface="Times New Roman" pitchFamily="18" charset="0"/>
              <a:buAutoNum type="romanUcPeriod" startAt="4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solidFill>
                  <a:srgbClr val="000000"/>
                </a:solidFill>
                <a:latin typeface="Trebuchet MS" pitchFamily="34" charset="0"/>
              </a:rPr>
              <a:t>Commissioning</a:t>
            </a:r>
          </a:p>
        </p:txBody>
      </p:sp>
      <p:sp>
        <p:nvSpPr>
          <p:cNvPr id="6" name="ZoneTexte 33"/>
          <p:cNvSpPr txBox="1"/>
          <p:nvPr/>
        </p:nvSpPr>
        <p:spPr>
          <a:xfrm>
            <a:off x="1485900" y="655638"/>
            <a:ext cx="6659563" cy="3889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3333CC"/>
                </a:solidFill>
                <a:latin typeface="Trebuchet MS" pitchFamily="34" charset="0"/>
              </a:rPr>
              <a:t>(2) Change of the laser mode (collimated, 4 W)</a:t>
            </a:r>
          </a:p>
        </p:txBody>
      </p:sp>
      <p:sp>
        <p:nvSpPr>
          <p:cNvPr id="38" name="Espace réservé du contenu 2"/>
          <p:cNvSpPr txBox="1">
            <a:spLocks/>
          </p:cNvSpPr>
          <p:nvPr/>
        </p:nvSpPr>
        <p:spPr>
          <a:xfrm>
            <a:off x="539750" y="1700213"/>
            <a:ext cx="7848600" cy="1368425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fr-FR" altLang="fr-FR" sz="1600" i="1" dirty="0">
                <a:sym typeface="Wingdings" pitchFamily="2" charset="2"/>
              </a:rPr>
              <a:t>N</a:t>
            </a:r>
            <a:r>
              <a:rPr lang="fr-FR" altLang="fr-FR" sz="1600" i="1" dirty="0" smtClean="0">
                <a:sym typeface="Wingdings" pitchFamily="2" charset="2"/>
              </a:rPr>
              <a:t>o straight </a:t>
            </a:r>
            <a:r>
              <a:rPr lang="fr-FR" altLang="fr-FR" sz="1600" i="1" dirty="0" err="1" smtClean="0">
                <a:sym typeface="Wingdings" pitchFamily="2" charset="2"/>
              </a:rPr>
              <a:t>forward</a:t>
            </a:r>
            <a:r>
              <a:rPr lang="fr-FR" altLang="fr-FR" sz="1600" i="1" dirty="0" smtClean="0">
                <a:sym typeface="Wingdings" pitchFamily="2" charset="2"/>
              </a:rPr>
              <a:t> </a:t>
            </a:r>
            <a:r>
              <a:rPr lang="fr-FR" altLang="fr-FR" sz="1600" i="1" dirty="0" err="1" smtClean="0">
                <a:sym typeface="Wingdings" pitchFamily="2" charset="2"/>
              </a:rPr>
              <a:t>measurement</a:t>
            </a:r>
            <a:r>
              <a:rPr lang="fr-FR" altLang="fr-FR" sz="1600" i="1" dirty="0" smtClean="0">
                <a:sym typeface="Wingdings" pitchFamily="2" charset="2"/>
              </a:rPr>
              <a:t> of the spectral </a:t>
            </a:r>
            <a:r>
              <a:rPr lang="fr-FR" altLang="fr-FR" sz="1600" i="1" dirty="0" err="1" smtClean="0">
                <a:sym typeface="Wingdings" pitchFamily="2" charset="2"/>
              </a:rPr>
              <a:t>overlap</a:t>
            </a:r>
            <a:r>
              <a:rPr lang="fr-FR" altLang="fr-FR" sz="1600" i="1" dirty="0" smtClean="0">
                <a:sym typeface="Wingdings" pitchFamily="2" charset="2"/>
              </a:rPr>
              <a:t> </a:t>
            </a:r>
            <a:r>
              <a:rPr lang="fr-FR" altLang="fr-FR" sz="1600" dirty="0" smtClean="0">
                <a:sym typeface="Wingdings" pitchFamily="2" charset="2"/>
              </a:rPr>
              <a:t>(</a:t>
            </a:r>
            <a:r>
              <a:rPr lang="fr-FR" altLang="fr-FR" sz="1600" dirty="0" err="1" smtClean="0">
                <a:sym typeface="Wingdings" pitchFamily="2" charset="2"/>
              </a:rPr>
              <a:t>presence</a:t>
            </a:r>
            <a:r>
              <a:rPr lang="fr-FR" altLang="fr-FR" sz="1600" dirty="0" smtClean="0">
                <a:sym typeface="Wingdings" pitchFamily="2" charset="2"/>
              </a:rPr>
              <a:t> of </a:t>
            </a:r>
            <a:r>
              <a:rPr lang="fr-FR" altLang="fr-FR" sz="1600" dirty="0" err="1" smtClean="0">
                <a:sym typeface="Wingdings" pitchFamily="2" charset="2"/>
              </a:rPr>
              <a:t>filters</a:t>
            </a:r>
            <a:r>
              <a:rPr lang="fr-FR" altLang="fr-FR" sz="1600" dirty="0" smtClean="0">
                <a:sym typeface="Wingdings" pitchFamily="2" charset="2"/>
              </a:rPr>
              <a:t> on the IR diagnostics </a:t>
            </a:r>
            <a:r>
              <a:rPr lang="fr-FR" altLang="fr-FR" sz="1600" dirty="0" err="1" smtClean="0">
                <a:sym typeface="Wingdings" pitchFamily="2" charset="2"/>
              </a:rPr>
              <a:t>board</a:t>
            </a:r>
            <a:r>
              <a:rPr lang="fr-FR" altLang="fr-FR" sz="1600" dirty="0" smtClean="0">
                <a:sym typeface="Wingdings" pitchFamily="2" charset="2"/>
              </a:rPr>
              <a:t>)</a:t>
            </a:r>
            <a:endParaRPr lang="en-US" altLang="fr-FR" sz="1600" kern="0" dirty="0" smtClean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altLang="fr-FR" sz="1600" kern="0" dirty="0" smtClean="0">
                <a:sym typeface="Wingdings" pitchFamily="2" charset="2"/>
              </a:rPr>
              <a:t>Measure the laser spectrum in the laser hutch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altLang="fr-FR" sz="1600" kern="0" dirty="0" smtClean="0">
                <a:sym typeface="Wingdings" pitchFamily="2" charset="2"/>
              </a:rPr>
              <a:t>Define the central wavelength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altLang="fr-FR" sz="1600" kern="0" dirty="0" smtClean="0">
                <a:sym typeface="Wingdings" pitchFamily="2" charset="2"/>
              </a:rPr>
              <a:t>Adjust the wiggler gap to the resonant wavelength</a:t>
            </a:r>
          </a:p>
        </p:txBody>
      </p:sp>
      <p:graphicFrame>
        <p:nvGraphicFramePr>
          <p:cNvPr id="40" name="Tableau 39"/>
          <p:cNvGraphicFramePr>
            <a:graphicFrameLocks noGrp="1"/>
          </p:cNvGraphicFramePr>
          <p:nvPr/>
        </p:nvGraphicFramePr>
        <p:xfrm>
          <a:off x="5340350" y="3429000"/>
          <a:ext cx="2400300" cy="2808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0497"/>
                <a:gridCol w="1639803"/>
              </a:tblGrid>
              <a:tr h="512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Wiggler gap [mm]</a:t>
                      </a:r>
                    </a:p>
                    <a:p>
                      <a:pPr algn="ctr" fontAlgn="b"/>
                      <a:endParaRPr lang="en-US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Lambda Res [nm]</a:t>
                      </a:r>
                    </a:p>
                    <a:p>
                      <a:pPr algn="ctr" fontAlgn="b"/>
                      <a:r>
                        <a:rPr lang="en-US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from magnetic measurements</a:t>
                      </a:r>
                      <a:endParaRPr lang="en-US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</a:tr>
              <a:tr h="19052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14.5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941.7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</a:tr>
              <a:tr h="19052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15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902.07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</a:tr>
              <a:tr h="19052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15.5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864.61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</a:tr>
              <a:tr h="19052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16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829.86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</a:tr>
              <a:tr h="19052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16.3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810.01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</a:tr>
              <a:tr h="19052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16.4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803.60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</a:tr>
              <a:tr h="19052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16.5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797.17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</a:tr>
              <a:tr h="19052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16.6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790.9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</a:tr>
              <a:tr h="19052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16.7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784.68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</a:tr>
              <a:tr h="19052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16.8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778.51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</a:tr>
              <a:tr h="19052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17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766.53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</a:tr>
              <a:tr h="20004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20</a:t>
                      </a:r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618.73</a:t>
                      </a:r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4" marR="9524" marT="9526" marB="0" anchor="b"/>
                </a:tc>
              </a:tr>
            </a:tbl>
          </a:graphicData>
        </a:graphic>
      </p:graphicFrame>
      <p:sp>
        <p:nvSpPr>
          <p:cNvPr id="41" name="Rectangle 40"/>
          <p:cNvSpPr/>
          <p:nvPr/>
        </p:nvSpPr>
        <p:spPr>
          <a:xfrm>
            <a:off x="5219700" y="5089525"/>
            <a:ext cx="2592388" cy="2111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ZoneTexte 33"/>
          <p:cNvSpPr txBox="1"/>
          <p:nvPr/>
        </p:nvSpPr>
        <p:spPr>
          <a:xfrm>
            <a:off x="960438" y="1023938"/>
            <a:ext cx="6659562" cy="3889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3333CC"/>
                </a:solidFill>
                <a:latin typeface="Trebuchet MS" pitchFamily="34" charset="0"/>
              </a:rPr>
              <a:t>(3) Adjustment of the spectral overlap</a:t>
            </a:r>
          </a:p>
        </p:txBody>
      </p:sp>
      <p:grpSp>
        <p:nvGrpSpPr>
          <p:cNvPr id="18484" name="Groupe 3"/>
          <p:cNvGrpSpPr>
            <a:grpSpLocks/>
          </p:cNvGrpSpPr>
          <p:nvPr/>
        </p:nvGrpSpPr>
        <p:grpSpPr bwMode="auto">
          <a:xfrm>
            <a:off x="1662113" y="3546475"/>
            <a:ext cx="2881312" cy="2259013"/>
            <a:chOff x="1326568" y="3833372"/>
            <a:chExt cx="2881834" cy="2259260"/>
          </a:xfrm>
        </p:grpSpPr>
        <p:grpSp>
          <p:nvGrpSpPr>
            <p:cNvPr id="14389" name="Groupe 1"/>
            <p:cNvGrpSpPr>
              <a:grpSpLocks/>
            </p:cNvGrpSpPr>
            <p:nvPr/>
          </p:nvGrpSpPr>
          <p:grpSpPr bwMode="auto">
            <a:xfrm>
              <a:off x="1326568" y="3833372"/>
              <a:ext cx="2881834" cy="2259260"/>
              <a:chOff x="5508105" y="1844675"/>
              <a:chExt cx="2881834" cy="2259260"/>
            </a:xfrm>
          </p:grpSpPr>
          <p:pic>
            <p:nvPicPr>
              <p:cNvPr id="1439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508105" y="1844675"/>
                <a:ext cx="2881834" cy="2259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43" name="Connecteur droit 42"/>
              <p:cNvCxnSpPr/>
              <p:nvPr/>
            </p:nvCxnSpPr>
            <p:spPr>
              <a:xfrm>
                <a:off x="7091129" y="1951050"/>
                <a:ext cx="0" cy="181312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90" name="ZoneTexte 2"/>
            <p:cNvSpPr txBox="1">
              <a:spLocks noChangeArrowheads="1"/>
            </p:cNvSpPr>
            <p:nvPr/>
          </p:nvSpPr>
          <p:spPr bwMode="auto">
            <a:xfrm>
              <a:off x="1787990" y="3941456"/>
              <a:ext cx="54854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1200">
                  <a:solidFill>
                    <a:schemeClr val="tx1"/>
                  </a:solidFill>
                  <a:latin typeface="Trebuchet MS" pitchFamily="34" charset="0"/>
                </a:rPr>
                <a:t>Laser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579D940-04D5-481F-88E0-90526A12C00A}" type="slidenum">
              <a:rPr lang="en-GB" altLang="fr-FR" smtClean="0"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en-GB" altLang="fr-F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48"/>
          <p:cNvSpPr>
            <a:spLocks noChangeArrowheads="1"/>
          </p:cNvSpPr>
          <p:nvPr/>
        </p:nvSpPr>
        <p:spPr bwMode="auto">
          <a:xfrm>
            <a:off x="250825" y="111125"/>
            <a:ext cx="86423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571500" indent="-571500" eaLnBrk="0" hangingPunct="0">
              <a:spcBef>
                <a:spcPts val="800"/>
              </a:spcBef>
              <a:buFont typeface="Times New Roman" pitchFamily="18" charset="0"/>
              <a:buAutoNum type="romanUcPeriod" startAt="4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solidFill>
                  <a:srgbClr val="000000"/>
                </a:solidFill>
                <a:latin typeface="Trebuchet MS" pitchFamily="34" charset="0"/>
              </a:rPr>
              <a:t>Commissioning</a:t>
            </a:r>
          </a:p>
        </p:txBody>
      </p:sp>
      <p:sp>
        <p:nvSpPr>
          <p:cNvPr id="6" name="ZoneTexte 33"/>
          <p:cNvSpPr txBox="1"/>
          <p:nvPr/>
        </p:nvSpPr>
        <p:spPr>
          <a:xfrm>
            <a:off x="1073150" y="849313"/>
            <a:ext cx="6659563" cy="3873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3333CC"/>
                </a:solidFill>
                <a:latin typeface="Trebuchet MS" pitchFamily="34" charset="0"/>
              </a:rPr>
              <a:t>(4) Synchronisation</a:t>
            </a:r>
          </a:p>
        </p:txBody>
      </p:sp>
      <p:sp>
        <p:nvSpPr>
          <p:cNvPr id="37" name="Espace réservé du contenu 2"/>
          <p:cNvSpPr txBox="1">
            <a:spLocks/>
          </p:cNvSpPr>
          <p:nvPr/>
        </p:nvSpPr>
        <p:spPr>
          <a:xfrm>
            <a:off x="179388" y="2408238"/>
            <a:ext cx="4641850" cy="2547937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anose="020B0603020202020204" pitchFamily="34" charset="0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altLang="fr-FR" sz="1600" kern="0" dirty="0" smtClean="0">
                <a:sym typeface="Wingdings" pitchFamily="2" charset="2"/>
              </a:rPr>
              <a:t>Measure arrival time of the SR on the photodiode, without laser.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altLang="fr-FR" sz="1600" kern="0" dirty="0" smtClean="0">
                <a:sym typeface="Wingdings" pitchFamily="2" charset="2"/>
              </a:rPr>
              <a:t>Add filters, open the laser shutter, adapt the optical fiber to equal SR and laser intensity level.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altLang="fr-FR" sz="1600" kern="0" dirty="0" smtClean="0">
                <a:sym typeface="Wingdings" pitchFamily="2" charset="2"/>
              </a:rPr>
              <a:t>Measure arrival time of the laser, adjust the laser delay to equal the SR’s.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altLang="fr-FR" sz="1600" kern="0" dirty="0" smtClean="0">
              <a:sym typeface="Wingdings" pitchFamily="2" charset="2"/>
            </a:endParaRPr>
          </a:p>
          <a:p>
            <a:pPr marL="457200" lvl="1" indent="0" eaLnBrk="1" hangingPunct="1">
              <a:defRPr/>
            </a:pPr>
            <a:r>
              <a:rPr lang="en-US" altLang="fr-FR" sz="1800" b="1" kern="0" dirty="0" smtClean="0">
                <a:solidFill>
                  <a:srgbClr val="0000FF"/>
                </a:solidFill>
                <a:ea typeface="Nimbus Sans L"/>
                <a:cs typeface="Lohit Hindi"/>
              </a:rPr>
              <a:t>Final resolution:  10 </a:t>
            </a:r>
            <a:r>
              <a:rPr lang="en-US" altLang="fr-FR" sz="1800" b="1" kern="0" dirty="0" err="1" smtClean="0">
                <a:solidFill>
                  <a:srgbClr val="0000FF"/>
                </a:solidFill>
                <a:ea typeface="Nimbus Sans L"/>
                <a:cs typeface="Lohit Hindi"/>
              </a:rPr>
              <a:t>ps</a:t>
            </a:r>
            <a:endParaRPr lang="en-US" altLang="fr-FR" sz="1800" b="1" kern="0" dirty="0" smtClean="0">
              <a:solidFill>
                <a:srgbClr val="0000FF"/>
              </a:solidFill>
              <a:ea typeface="Nimbus Sans L"/>
              <a:cs typeface="Lohit Hindi"/>
            </a:endParaRPr>
          </a:p>
        </p:txBody>
      </p:sp>
      <p:grpSp>
        <p:nvGrpSpPr>
          <p:cNvPr id="15366" name="Groupe 1"/>
          <p:cNvGrpSpPr>
            <a:grpSpLocks/>
          </p:cNvGrpSpPr>
          <p:nvPr/>
        </p:nvGrpSpPr>
        <p:grpSpPr bwMode="auto">
          <a:xfrm>
            <a:off x="5046663" y="1412875"/>
            <a:ext cx="3157537" cy="3868738"/>
            <a:chOff x="5024438" y="1957388"/>
            <a:chExt cx="3157537" cy="3868737"/>
          </a:xfrm>
        </p:grpSpPr>
        <p:grpSp>
          <p:nvGrpSpPr>
            <p:cNvPr id="15367" name="Groupe 4"/>
            <p:cNvGrpSpPr>
              <a:grpSpLocks/>
            </p:cNvGrpSpPr>
            <p:nvPr/>
          </p:nvGrpSpPr>
          <p:grpSpPr bwMode="auto">
            <a:xfrm>
              <a:off x="5024438" y="1957388"/>
              <a:ext cx="3157537" cy="3817937"/>
              <a:chOff x="5024827" y="1957704"/>
              <a:chExt cx="3156681" cy="3816863"/>
            </a:xfrm>
          </p:grpSpPr>
          <p:grpSp>
            <p:nvGrpSpPr>
              <p:cNvPr id="15372" name="Groupe 2"/>
              <p:cNvGrpSpPr>
                <a:grpSpLocks noChangeAspect="1"/>
              </p:cNvGrpSpPr>
              <p:nvPr/>
            </p:nvGrpSpPr>
            <p:grpSpPr bwMode="auto">
              <a:xfrm>
                <a:off x="5024827" y="2852936"/>
                <a:ext cx="3156681" cy="1440000"/>
                <a:chOff x="4354960" y="2188593"/>
                <a:chExt cx="4781550" cy="2181225"/>
              </a:xfrm>
            </p:grpSpPr>
            <p:pic>
              <p:nvPicPr>
                <p:cNvPr id="15378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354960" y="2188593"/>
                  <a:ext cx="4781550" cy="2181225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33" name="Forme libre 32"/>
                <p:cNvSpPr/>
                <p:nvPr/>
              </p:nvSpPr>
              <p:spPr>
                <a:xfrm>
                  <a:off x="4458331" y="2383113"/>
                  <a:ext cx="4644523" cy="1603448"/>
                </a:xfrm>
                <a:custGeom>
                  <a:avLst/>
                  <a:gdLst>
                    <a:gd name="connsiteX0" fmla="*/ 0 w 4644736"/>
                    <a:gd name="connsiteY0" fmla="*/ 1604369 h 1604369"/>
                    <a:gd name="connsiteX1" fmla="*/ 238991 w 4644736"/>
                    <a:gd name="connsiteY1" fmla="*/ 1604369 h 1604369"/>
                    <a:gd name="connsiteX2" fmla="*/ 342900 w 4644736"/>
                    <a:gd name="connsiteY2" fmla="*/ 1593978 h 1604369"/>
                    <a:gd name="connsiteX3" fmla="*/ 529936 w 4644736"/>
                    <a:gd name="connsiteY3" fmla="*/ 1593978 h 1604369"/>
                    <a:gd name="connsiteX4" fmla="*/ 633845 w 4644736"/>
                    <a:gd name="connsiteY4" fmla="*/ 1583587 h 1604369"/>
                    <a:gd name="connsiteX5" fmla="*/ 800100 w 4644736"/>
                    <a:gd name="connsiteY5" fmla="*/ 1531633 h 1604369"/>
                    <a:gd name="connsiteX6" fmla="*/ 862445 w 4644736"/>
                    <a:gd name="connsiteY6" fmla="*/ 1458897 h 1604369"/>
                    <a:gd name="connsiteX7" fmla="*/ 904009 w 4644736"/>
                    <a:gd name="connsiteY7" fmla="*/ 1354987 h 1604369"/>
                    <a:gd name="connsiteX8" fmla="*/ 997527 w 4644736"/>
                    <a:gd name="connsiteY8" fmla="*/ 1219906 h 1604369"/>
                    <a:gd name="connsiteX9" fmla="*/ 1091045 w 4644736"/>
                    <a:gd name="connsiteY9" fmla="*/ 1001697 h 1604369"/>
                    <a:gd name="connsiteX10" fmla="*/ 1143000 w 4644736"/>
                    <a:gd name="connsiteY10" fmla="*/ 856224 h 1604369"/>
                    <a:gd name="connsiteX11" fmla="*/ 1205345 w 4644736"/>
                    <a:gd name="connsiteY11" fmla="*/ 679578 h 1604369"/>
                    <a:gd name="connsiteX12" fmla="*/ 1257300 w 4644736"/>
                    <a:gd name="connsiteY12" fmla="*/ 554887 h 1604369"/>
                    <a:gd name="connsiteX13" fmla="*/ 1288473 w 4644736"/>
                    <a:gd name="connsiteY13" fmla="*/ 492542 h 1604369"/>
                    <a:gd name="connsiteX14" fmla="*/ 1361209 w 4644736"/>
                    <a:gd name="connsiteY14" fmla="*/ 232769 h 1604369"/>
                    <a:gd name="connsiteX15" fmla="*/ 1444336 w 4644736"/>
                    <a:gd name="connsiteY15" fmla="*/ 66515 h 1604369"/>
                    <a:gd name="connsiteX16" fmla="*/ 1517073 w 4644736"/>
                    <a:gd name="connsiteY16" fmla="*/ 24951 h 1604369"/>
                    <a:gd name="connsiteX17" fmla="*/ 1652155 w 4644736"/>
                    <a:gd name="connsiteY17" fmla="*/ 4169 h 1604369"/>
                    <a:gd name="connsiteX18" fmla="*/ 1714500 w 4644736"/>
                    <a:gd name="connsiteY18" fmla="*/ 108078 h 1604369"/>
                    <a:gd name="connsiteX19" fmla="*/ 1787236 w 4644736"/>
                    <a:gd name="connsiteY19" fmla="*/ 243160 h 1604369"/>
                    <a:gd name="connsiteX20" fmla="*/ 1839191 w 4644736"/>
                    <a:gd name="connsiteY20" fmla="*/ 326287 h 1604369"/>
                    <a:gd name="connsiteX21" fmla="*/ 1911927 w 4644736"/>
                    <a:gd name="connsiteY21" fmla="*/ 440587 h 1604369"/>
                    <a:gd name="connsiteX22" fmla="*/ 2005445 w 4644736"/>
                    <a:gd name="connsiteY22" fmla="*/ 586060 h 1604369"/>
                    <a:gd name="connsiteX23" fmla="*/ 2109355 w 4644736"/>
                    <a:gd name="connsiteY23" fmla="*/ 689969 h 1604369"/>
                    <a:gd name="connsiteX24" fmla="*/ 2213264 w 4644736"/>
                    <a:gd name="connsiteY24" fmla="*/ 762706 h 1604369"/>
                    <a:gd name="connsiteX25" fmla="*/ 2327564 w 4644736"/>
                    <a:gd name="connsiteY25" fmla="*/ 783487 h 1604369"/>
                    <a:gd name="connsiteX26" fmla="*/ 2410691 w 4644736"/>
                    <a:gd name="connsiteY26" fmla="*/ 793878 h 1604369"/>
                    <a:gd name="connsiteX27" fmla="*/ 2722418 w 4644736"/>
                    <a:gd name="connsiteY27" fmla="*/ 918569 h 1604369"/>
                    <a:gd name="connsiteX28" fmla="*/ 3013364 w 4644736"/>
                    <a:gd name="connsiteY28" fmla="*/ 1001697 h 1604369"/>
                    <a:gd name="connsiteX29" fmla="*/ 3293918 w 4644736"/>
                    <a:gd name="connsiteY29" fmla="*/ 1105606 h 1604369"/>
                    <a:gd name="connsiteX30" fmla="*/ 3522518 w 4644736"/>
                    <a:gd name="connsiteY30" fmla="*/ 1188733 h 1604369"/>
                    <a:gd name="connsiteX31" fmla="*/ 3782291 w 4644736"/>
                    <a:gd name="connsiteY31" fmla="*/ 1282251 h 1604369"/>
                    <a:gd name="connsiteX32" fmla="*/ 4031673 w 4644736"/>
                    <a:gd name="connsiteY32" fmla="*/ 1375769 h 1604369"/>
                    <a:gd name="connsiteX33" fmla="*/ 4281055 w 4644736"/>
                    <a:gd name="connsiteY33" fmla="*/ 1427724 h 1604369"/>
                    <a:gd name="connsiteX34" fmla="*/ 4520045 w 4644736"/>
                    <a:gd name="connsiteY34" fmla="*/ 1438115 h 1604369"/>
                    <a:gd name="connsiteX35" fmla="*/ 4644736 w 4644736"/>
                    <a:gd name="connsiteY35" fmla="*/ 1469287 h 1604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644736" h="1604369">
                      <a:moveTo>
                        <a:pt x="0" y="1604369"/>
                      </a:moveTo>
                      <a:lnTo>
                        <a:pt x="238991" y="1604369"/>
                      </a:lnTo>
                      <a:cubicBezTo>
                        <a:pt x="296141" y="1602637"/>
                        <a:pt x="294409" y="1595710"/>
                        <a:pt x="342900" y="1593978"/>
                      </a:cubicBezTo>
                      <a:cubicBezTo>
                        <a:pt x="391391" y="1592246"/>
                        <a:pt x="481445" y="1595710"/>
                        <a:pt x="529936" y="1593978"/>
                      </a:cubicBezTo>
                      <a:cubicBezTo>
                        <a:pt x="578427" y="1592246"/>
                        <a:pt x="588818" y="1593978"/>
                        <a:pt x="633845" y="1583587"/>
                      </a:cubicBezTo>
                      <a:cubicBezTo>
                        <a:pt x="678872" y="1573196"/>
                        <a:pt x="762000" y="1552415"/>
                        <a:pt x="800100" y="1531633"/>
                      </a:cubicBezTo>
                      <a:cubicBezTo>
                        <a:pt x="838200" y="1510851"/>
                        <a:pt x="845127" y="1488338"/>
                        <a:pt x="862445" y="1458897"/>
                      </a:cubicBezTo>
                      <a:cubicBezTo>
                        <a:pt x="879763" y="1429456"/>
                        <a:pt x="881495" y="1394819"/>
                        <a:pt x="904009" y="1354987"/>
                      </a:cubicBezTo>
                      <a:cubicBezTo>
                        <a:pt x="926523" y="1315155"/>
                        <a:pt x="966354" y="1278788"/>
                        <a:pt x="997527" y="1219906"/>
                      </a:cubicBezTo>
                      <a:cubicBezTo>
                        <a:pt x="1028700" y="1161024"/>
                        <a:pt x="1066800" y="1062311"/>
                        <a:pt x="1091045" y="1001697"/>
                      </a:cubicBezTo>
                      <a:cubicBezTo>
                        <a:pt x="1115290" y="941083"/>
                        <a:pt x="1123950" y="909910"/>
                        <a:pt x="1143000" y="856224"/>
                      </a:cubicBezTo>
                      <a:cubicBezTo>
                        <a:pt x="1162050" y="802538"/>
                        <a:pt x="1186295" y="729801"/>
                        <a:pt x="1205345" y="679578"/>
                      </a:cubicBezTo>
                      <a:cubicBezTo>
                        <a:pt x="1224395" y="629355"/>
                        <a:pt x="1243445" y="586060"/>
                        <a:pt x="1257300" y="554887"/>
                      </a:cubicBezTo>
                      <a:cubicBezTo>
                        <a:pt x="1271155" y="523714"/>
                        <a:pt x="1271155" y="546228"/>
                        <a:pt x="1288473" y="492542"/>
                      </a:cubicBezTo>
                      <a:cubicBezTo>
                        <a:pt x="1305791" y="438856"/>
                        <a:pt x="1335232" y="303773"/>
                        <a:pt x="1361209" y="232769"/>
                      </a:cubicBezTo>
                      <a:cubicBezTo>
                        <a:pt x="1387186" y="161765"/>
                        <a:pt x="1418359" y="101151"/>
                        <a:pt x="1444336" y="66515"/>
                      </a:cubicBezTo>
                      <a:cubicBezTo>
                        <a:pt x="1470313" y="31879"/>
                        <a:pt x="1482437" y="35342"/>
                        <a:pt x="1517073" y="24951"/>
                      </a:cubicBezTo>
                      <a:cubicBezTo>
                        <a:pt x="1551710" y="14560"/>
                        <a:pt x="1619251" y="-9685"/>
                        <a:pt x="1652155" y="4169"/>
                      </a:cubicBezTo>
                      <a:cubicBezTo>
                        <a:pt x="1685059" y="18023"/>
                        <a:pt x="1691987" y="68246"/>
                        <a:pt x="1714500" y="108078"/>
                      </a:cubicBezTo>
                      <a:cubicBezTo>
                        <a:pt x="1737013" y="147910"/>
                        <a:pt x="1766454" y="206792"/>
                        <a:pt x="1787236" y="243160"/>
                      </a:cubicBezTo>
                      <a:cubicBezTo>
                        <a:pt x="1808018" y="279528"/>
                        <a:pt x="1818409" y="293382"/>
                        <a:pt x="1839191" y="326287"/>
                      </a:cubicBezTo>
                      <a:cubicBezTo>
                        <a:pt x="1859973" y="359191"/>
                        <a:pt x="1911927" y="440587"/>
                        <a:pt x="1911927" y="440587"/>
                      </a:cubicBezTo>
                      <a:cubicBezTo>
                        <a:pt x="1939636" y="483882"/>
                        <a:pt x="1972540" y="544496"/>
                        <a:pt x="2005445" y="586060"/>
                      </a:cubicBezTo>
                      <a:cubicBezTo>
                        <a:pt x="2038350" y="627624"/>
                        <a:pt x="2074719" y="660528"/>
                        <a:pt x="2109355" y="689969"/>
                      </a:cubicBezTo>
                      <a:cubicBezTo>
                        <a:pt x="2143991" y="719410"/>
                        <a:pt x="2176896" y="747120"/>
                        <a:pt x="2213264" y="762706"/>
                      </a:cubicBezTo>
                      <a:cubicBezTo>
                        <a:pt x="2249632" y="778292"/>
                        <a:pt x="2294660" y="778292"/>
                        <a:pt x="2327564" y="783487"/>
                      </a:cubicBezTo>
                      <a:cubicBezTo>
                        <a:pt x="2360468" y="788682"/>
                        <a:pt x="2344882" y="771364"/>
                        <a:pt x="2410691" y="793878"/>
                      </a:cubicBezTo>
                      <a:cubicBezTo>
                        <a:pt x="2476500" y="816392"/>
                        <a:pt x="2621973" y="883932"/>
                        <a:pt x="2722418" y="918569"/>
                      </a:cubicBezTo>
                      <a:cubicBezTo>
                        <a:pt x="2822864" y="953205"/>
                        <a:pt x="2918114" y="970524"/>
                        <a:pt x="3013364" y="1001697"/>
                      </a:cubicBezTo>
                      <a:cubicBezTo>
                        <a:pt x="3108614" y="1032870"/>
                        <a:pt x="3293918" y="1105606"/>
                        <a:pt x="3293918" y="1105606"/>
                      </a:cubicBezTo>
                      <a:lnTo>
                        <a:pt x="3522518" y="1188733"/>
                      </a:lnTo>
                      <a:lnTo>
                        <a:pt x="3782291" y="1282251"/>
                      </a:lnTo>
                      <a:cubicBezTo>
                        <a:pt x="3867150" y="1313424"/>
                        <a:pt x="3948546" y="1351524"/>
                        <a:pt x="4031673" y="1375769"/>
                      </a:cubicBezTo>
                      <a:cubicBezTo>
                        <a:pt x="4114800" y="1400014"/>
                        <a:pt x="4199660" y="1417333"/>
                        <a:pt x="4281055" y="1427724"/>
                      </a:cubicBezTo>
                      <a:cubicBezTo>
                        <a:pt x="4362450" y="1438115"/>
                        <a:pt x="4459432" y="1431188"/>
                        <a:pt x="4520045" y="1438115"/>
                      </a:cubicBezTo>
                      <a:cubicBezTo>
                        <a:pt x="4580658" y="1445042"/>
                        <a:pt x="4612697" y="1457164"/>
                        <a:pt x="4644736" y="1469287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grpSp>
            <p:nvGrpSpPr>
              <p:cNvPr id="15373" name="Groupe 3"/>
              <p:cNvGrpSpPr>
                <a:grpSpLocks/>
              </p:cNvGrpSpPr>
              <p:nvPr/>
            </p:nvGrpSpPr>
            <p:grpSpPr bwMode="auto">
              <a:xfrm>
                <a:off x="5026518" y="4334567"/>
                <a:ext cx="3132000" cy="1440000"/>
                <a:chOff x="4405760" y="5251510"/>
                <a:chExt cx="4721225" cy="2252032"/>
              </a:xfrm>
            </p:grpSpPr>
            <p:pic>
              <p:nvPicPr>
                <p:cNvPr id="15376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1065" t="14336"/>
                <a:stretch>
                  <a:fillRect/>
                </a:stretch>
              </p:blipFill>
              <p:spPr bwMode="auto">
                <a:xfrm>
                  <a:off x="4405760" y="5251510"/>
                  <a:ext cx="4721225" cy="22520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4" name="Forme libre 33"/>
                <p:cNvSpPr/>
                <p:nvPr/>
              </p:nvSpPr>
              <p:spPr>
                <a:xfrm>
                  <a:off x="4405603" y="5433546"/>
                  <a:ext cx="4720154" cy="1640607"/>
                </a:xfrm>
                <a:custGeom>
                  <a:avLst/>
                  <a:gdLst>
                    <a:gd name="connsiteX0" fmla="*/ 0 w 4717473"/>
                    <a:gd name="connsiteY0" fmla="*/ 1642434 h 1642434"/>
                    <a:gd name="connsiteX1" fmla="*/ 197428 w 4717473"/>
                    <a:gd name="connsiteY1" fmla="*/ 1632043 h 1642434"/>
                    <a:gd name="connsiteX2" fmla="*/ 467591 w 4717473"/>
                    <a:gd name="connsiteY2" fmla="*/ 1590480 h 1642434"/>
                    <a:gd name="connsiteX3" fmla="*/ 696191 w 4717473"/>
                    <a:gd name="connsiteY3" fmla="*/ 1559307 h 1642434"/>
                    <a:gd name="connsiteX4" fmla="*/ 904010 w 4717473"/>
                    <a:gd name="connsiteY4" fmla="*/ 1465789 h 1642434"/>
                    <a:gd name="connsiteX5" fmla="*/ 1059873 w 4717473"/>
                    <a:gd name="connsiteY5" fmla="*/ 1247580 h 1642434"/>
                    <a:gd name="connsiteX6" fmla="*/ 1184564 w 4717473"/>
                    <a:gd name="connsiteY6" fmla="*/ 915071 h 1642434"/>
                    <a:gd name="connsiteX7" fmla="*/ 1298864 w 4717473"/>
                    <a:gd name="connsiteY7" fmla="*/ 582562 h 1642434"/>
                    <a:gd name="connsiteX8" fmla="*/ 1413164 w 4717473"/>
                    <a:gd name="connsiteY8" fmla="*/ 260443 h 1642434"/>
                    <a:gd name="connsiteX9" fmla="*/ 1537855 w 4717473"/>
                    <a:gd name="connsiteY9" fmla="*/ 42234 h 1642434"/>
                    <a:gd name="connsiteX10" fmla="*/ 1600200 w 4717473"/>
                    <a:gd name="connsiteY10" fmla="*/ 671 h 1642434"/>
                    <a:gd name="connsiteX11" fmla="*/ 1683328 w 4717473"/>
                    <a:gd name="connsiteY11" fmla="*/ 21452 h 1642434"/>
                    <a:gd name="connsiteX12" fmla="*/ 1745673 w 4717473"/>
                    <a:gd name="connsiteY12" fmla="*/ 83798 h 1642434"/>
                    <a:gd name="connsiteX13" fmla="*/ 1818410 w 4717473"/>
                    <a:gd name="connsiteY13" fmla="*/ 198098 h 1642434"/>
                    <a:gd name="connsiteX14" fmla="*/ 1880755 w 4717473"/>
                    <a:gd name="connsiteY14" fmla="*/ 291616 h 1642434"/>
                    <a:gd name="connsiteX15" fmla="*/ 1995055 w 4717473"/>
                    <a:gd name="connsiteY15" fmla="*/ 478652 h 1642434"/>
                    <a:gd name="connsiteX16" fmla="*/ 2171700 w 4717473"/>
                    <a:gd name="connsiteY16" fmla="*/ 696862 h 1642434"/>
                    <a:gd name="connsiteX17" fmla="*/ 2286000 w 4717473"/>
                    <a:gd name="connsiteY17" fmla="*/ 811162 h 1642434"/>
                    <a:gd name="connsiteX18" fmla="*/ 2535382 w 4717473"/>
                    <a:gd name="connsiteY18" fmla="*/ 883898 h 1642434"/>
                    <a:gd name="connsiteX19" fmla="*/ 2660073 w 4717473"/>
                    <a:gd name="connsiteY19" fmla="*/ 915071 h 1642434"/>
                    <a:gd name="connsiteX20" fmla="*/ 2826328 w 4717473"/>
                    <a:gd name="connsiteY20" fmla="*/ 998198 h 1642434"/>
                    <a:gd name="connsiteX21" fmla="*/ 3190010 w 4717473"/>
                    <a:gd name="connsiteY21" fmla="*/ 1143671 h 1642434"/>
                    <a:gd name="connsiteX22" fmla="*/ 3345873 w 4717473"/>
                    <a:gd name="connsiteY22" fmla="*/ 1195625 h 1642434"/>
                    <a:gd name="connsiteX23" fmla="*/ 3730337 w 4717473"/>
                    <a:gd name="connsiteY23" fmla="*/ 1320316 h 1642434"/>
                    <a:gd name="connsiteX24" fmla="*/ 3990110 w 4717473"/>
                    <a:gd name="connsiteY24" fmla="*/ 1403443 h 1642434"/>
                    <a:gd name="connsiteX25" fmla="*/ 4301837 w 4717473"/>
                    <a:gd name="connsiteY25" fmla="*/ 1455398 h 1642434"/>
                    <a:gd name="connsiteX26" fmla="*/ 4613564 w 4717473"/>
                    <a:gd name="connsiteY26" fmla="*/ 1507352 h 1642434"/>
                    <a:gd name="connsiteX27" fmla="*/ 4717473 w 4717473"/>
                    <a:gd name="connsiteY27" fmla="*/ 1517743 h 1642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717473" h="1642434">
                      <a:moveTo>
                        <a:pt x="0" y="1642434"/>
                      </a:moveTo>
                      <a:cubicBezTo>
                        <a:pt x="59748" y="1641568"/>
                        <a:pt x="119496" y="1640702"/>
                        <a:pt x="197428" y="1632043"/>
                      </a:cubicBezTo>
                      <a:cubicBezTo>
                        <a:pt x="275360" y="1623384"/>
                        <a:pt x="467591" y="1590480"/>
                        <a:pt x="467591" y="1590480"/>
                      </a:cubicBezTo>
                      <a:cubicBezTo>
                        <a:pt x="550718" y="1578357"/>
                        <a:pt x="623455" y="1580089"/>
                        <a:pt x="696191" y="1559307"/>
                      </a:cubicBezTo>
                      <a:cubicBezTo>
                        <a:pt x="768927" y="1538525"/>
                        <a:pt x="843396" y="1517743"/>
                        <a:pt x="904010" y="1465789"/>
                      </a:cubicBezTo>
                      <a:cubicBezTo>
                        <a:pt x="964624" y="1413835"/>
                        <a:pt x="1013114" y="1339366"/>
                        <a:pt x="1059873" y="1247580"/>
                      </a:cubicBezTo>
                      <a:cubicBezTo>
                        <a:pt x="1106632" y="1155794"/>
                        <a:pt x="1144732" y="1025907"/>
                        <a:pt x="1184564" y="915071"/>
                      </a:cubicBezTo>
                      <a:cubicBezTo>
                        <a:pt x="1224396" y="804235"/>
                        <a:pt x="1260764" y="691667"/>
                        <a:pt x="1298864" y="582562"/>
                      </a:cubicBezTo>
                      <a:cubicBezTo>
                        <a:pt x="1336964" y="473457"/>
                        <a:pt x="1373332" y="350498"/>
                        <a:pt x="1413164" y="260443"/>
                      </a:cubicBezTo>
                      <a:cubicBezTo>
                        <a:pt x="1452996" y="170388"/>
                        <a:pt x="1506682" y="85529"/>
                        <a:pt x="1537855" y="42234"/>
                      </a:cubicBezTo>
                      <a:cubicBezTo>
                        <a:pt x="1569028" y="-1061"/>
                        <a:pt x="1575955" y="4135"/>
                        <a:pt x="1600200" y="671"/>
                      </a:cubicBezTo>
                      <a:cubicBezTo>
                        <a:pt x="1624445" y="-2793"/>
                        <a:pt x="1659083" y="7598"/>
                        <a:pt x="1683328" y="21452"/>
                      </a:cubicBezTo>
                      <a:cubicBezTo>
                        <a:pt x="1707573" y="35306"/>
                        <a:pt x="1723159" y="54357"/>
                        <a:pt x="1745673" y="83798"/>
                      </a:cubicBezTo>
                      <a:cubicBezTo>
                        <a:pt x="1768187" y="113239"/>
                        <a:pt x="1795896" y="163462"/>
                        <a:pt x="1818410" y="198098"/>
                      </a:cubicBezTo>
                      <a:cubicBezTo>
                        <a:pt x="1840924" y="232734"/>
                        <a:pt x="1851314" y="244857"/>
                        <a:pt x="1880755" y="291616"/>
                      </a:cubicBezTo>
                      <a:cubicBezTo>
                        <a:pt x="1910196" y="338375"/>
                        <a:pt x="1946564" y="411111"/>
                        <a:pt x="1995055" y="478652"/>
                      </a:cubicBezTo>
                      <a:cubicBezTo>
                        <a:pt x="2043546" y="546193"/>
                        <a:pt x="2123209" y="641444"/>
                        <a:pt x="2171700" y="696862"/>
                      </a:cubicBezTo>
                      <a:cubicBezTo>
                        <a:pt x="2220191" y="752280"/>
                        <a:pt x="2225386" y="779989"/>
                        <a:pt x="2286000" y="811162"/>
                      </a:cubicBezTo>
                      <a:cubicBezTo>
                        <a:pt x="2346614" y="842335"/>
                        <a:pt x="2473037" y="866580"/>
                        <a:pt x="2535382" y="883898"/>
                      </a:cubicBezTo>
                      <a:cubicBezTo>
                        <a:pt x="2597728" y="901216"/>
                        <a:pt x="2611582" y="896021"/>
                        <a:pt x="2660073" y="915071"/>
                      </a:cubicBezTo>
                      <a:cubicBezTo>
                        <a:pt x="2708564" y="934121"/>
                        <a:pt x="2738005" y="960098"/>
                        <a:pt x="2826328" y="998198"/>
                      </a:cubicBezTo>
                      <a:cubicBezTo>
                        <a:pt x="2914651" y="1036298"/>
                        <a:pt x="3103419" y="1110767"/>
                        <a:pt x="3190010" y="1143671"/>
                      </a:cubicBezTo>
                      <a:cubicBezTo>
                        <a:pt x="3276601" y="1176575"/>
                        <a:pt x="3345873" y="1195625"/>
                        <a:pt x="3345873" y="1195625"/>
                      </a:cubicBezTo>
                      <a:lnTo>
                        <a:pt x="3730337" y="1320316"/>
                      </a:lnTo>
                      <a:cubicBezTo>
                        <a:pt x="3837710" y="1354952"/>
                        <a:pt x="3894860" y="1380929"/>
                        <a:pt x="3990110" y="1403443"/>
                      </a:cubicBezTo>
                      <a:cubicBezTo>
                        <a:pt x="4085360" y="1425957"/>
                        <a:pt x="4301837" y="1455398"/>
                        <a:pt x="4301837" y="1455398"/>
                      </a:cubicBezTo>
                      <a:lnTo>
                        <a:pt x="4613564" y="1507352"/>
                      </a:lnTo>
                      <a:cubicBezTo>
                        <a:pt x="4682837" y="1517743"/>
                        <a:pt x="4700155" y="1517743"/>
                        <a:pt x="4717473" y="151774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</p:grpSp>
          <p:pic>
            <p:nvPicPr>
              <p:cNvPr id="15374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370733" y="1957704"/>
                <a:ext cx="742214" cy="83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300814" y="2348880"/>
                <a:ext cx="959692" cy="456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368" name="ZoneTexte 10"/>
            <p:cNvSpPr txBox="1">
              <a:spLocks noChangeArrowheads="1"/>
            </p:cNvSpPr>
            <p:nvPr/>
          </p:nvSpPr>
          <p:spPr bwMode="auto">
            <a:xfrm>
              <a:off x="7461250" y="2981325"/>
              <a:ext cx="457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2000">
                  <a:latin typeface="Trebuchet MS" pitchFamily="34" charset="0"/>
                </a:rPr>
                <a:t>SR</a:t>
              </a:r>
            </a:p>
          </p:txBody>
        </p:sp>
        <p:sp>
          <p:nvSpPr>
            <p:cNvPr id="15369" name="ZoneTexte 21"/>
            <p:cNvSpPr txBox="1">
              <a:spLocks noChangeArrowheads="1"/>
            </p:cNvSpPr>
            <p:nvPr/>
          </p:nvSpPr>
          <p:spPr bwMode="auto">
            <a:xfrm>
              <a:off x="7358063" y="4394200"/>
              <a:ext cx="79216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2000">
                  <a:latin typeface="Trebuchet MS" pitchFamily="34" charset="0"/>
                </a:rPr>
                <a:t>Laser</a:t>
              </a:r>
            </a:p>
          </p:txBody>
        </p:sp>
        <p:cxnSp>
          <p:nvCxnSpPr>
            <p:cNvPr id="15370" name="Connecteur droit avec flèche 12"/>
            <p:cNvCxnSpPr>
              <a:cxnSpLocks noChangeShapeType="1"/>
            </p:cNvCxnSpPr>
            <p:nvPr/>
          </p:nvCxnSpPr>
          <p:spPr bwMode="auto">
            <a:xfrm>
              <a:off x="5795963" y="5826125"/>
              <a:ext cx="757237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5371" name="ZoneTexte 13"/>
            <p:cNvSpPr txBox="1">
              <a:spLocks noChangeArrowheads="1"/>
            </p:cNvSpPr>
            <p:nvPr/>
          </p:nvSpPr>
          <p:spPr bwMode="auto">
            <a:xfrm>
              <a:off x="5954713" y="5505450"/>
              <a:ext cx="457200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1200">
                  <a:latin typeface="Trebuchet MS" pitchFamily="34" charset="0"/>
                </a:rPr>
                <a:t>1 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3C469E7-DF57-411D-BBF7-67734EA17D17}" type="slidenum">
              <a:rPr lang="en-GB" altLang="fr-FR" smtClean="0"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en-GB" altLang="fr-F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48"/>
          <p:cNvSpPr>
            <a:spLocks noChangeArrowheads="1"/>
          </p:cNvSpPr>
          <p:nvPr/>
        </p:nvSpPr>
        <p:spPr bwMode="auto">
          <a:xfrm>
            <a:off x="250825" y="111125"/>
            <a:ext cx="86423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571500" indent="-571500" eaLnBrk="0" hangingPunct="0">
              <a:spcBef>
                <a:spcPts val="800"/>
              </a:spcBef>
              <a:buFont typeface="Times New Roman" pitchFamily="18" charset="0"/>
              <a:buAutoNum type="romanUcPeriod" startAt="4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solidFill>
                  <a:srgbClr val="000000"/>
                </a:solidFill>
                <a:latin typeface="Trebuchet MS" pitchFamily="34" charset="0"/>
              </a:rPr>
              <a:t>Commissioning</a:t>
            </a:r>
          </a:p>
        </p:txBody>
      </p:sp>
      <p:pic>
        <p:nvPicPr>
          <p:cNvPr id="16388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2775"/>
            <a:ext cx="38560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813" y="1917700"/>
            <a:ext cx="40322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ZoneTexte 7"/>
          <p:cNvSpPr txBox="1">
            <a:spLocks noChangeArrowheads="1"/>
          </p:cNvSpPr>
          <p:nvPr/>
        </p:nvSpPr>
        <p:spPr bwMode="auto">
          <a:xfrm>
            <a:off x="4772025" y="3314700"/>
            <a:ext cx="661988" cy="268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>
              <a:buSzTx/>
              <a:buFontTx/>
              <a:buNone/>
            </a:pPr>
            <a:r>
              <a:rPr lang="fr-FR" altLang="fr-FR" sz="1200">
                <a:latin typeface="Trebuchet MS" pitchFamily="34" charset="0"/>
                <a:ea typeface="Nimbus Sans L"/>
                <a:cs typeface="Arial" pitchFamily="34" charset="0"/>
              </a:rPr>
              <a:t>1</a:t>
            </a:r>
            <a:r>
              <a:rPr lang="fr-FR" altLang="fr-FR" sz="1200" baseline="30000">
                <a:latin typeface="Trebuchet MS" pitchFamily="34" charset="0"/>
                <a:ea typeface="Nimbus Sans L"/>
                <a:cs typeface="Arial" pitchFamily="34" charset="0"/>
              </a:rPr>
              <a:t>st</a:t>
            </a:r>
            <a:r>
              <a:rPr lang="fr-FR" altLang="fr-FR" sz="1200">
                <a:latin typeface="Trebuchet MS" pitchFamily="34" charset="0"/>
                <a:ea typeface="Nimbus Sans L"/>
                <a:cs typeface="Arial" pitchFamily="34" charset="0"/>
              </a:rPr>
              <a:t> turn</a:t>
            </a:r>
          </a:p>
        </p:txBody>
      </p:sp>
      <p:sp>
        <p:nvSpPr>
          <p:cNvPr id="16391" name="ZoneTexte 15"/>
          <p:cNvSpPr txBox="1">
            <a:spLocks noChangeArrowheads="1"/>
          </p:cNvSpPr>
          <p:nvPr/>
        </p:nvSpPr>
        <p:spPr bwMode="auto">
          <a:xfrm>
            <a:off x="5635625" y="3322638"/>
            <a:ext cx="695325" cy="268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>
              <a:buSzTx/>
              <a:buFontTx/>
              <a:buNone/>
            </a:pPr>
            <a:r>
              <a:rPr lang="fr-FR" altLang="fr-FR" sz="1200">
                <a:latin typeface="Trebuchet MS" pitchFamily="34" charset="0"/>
                <a:ea typeface="Nimbus Sans L"/>
                <a:cs typeface="Arial" pitchFamily="34" charset="0"/>
              </a:rPr>
              <a:t>2</a:t>
            </a:r>
            <a:r>
              <a:rPr lang="fr-FR" altLang="fr-FR" sz="1200" baseline="30000">
                <a:latin typeface="Trebuchet MS" pitchFamily="34" charset="0"/>
                <a:ea typeface="Nimbus Sans L"/>
                <a:cs typeface="Arial" pitchFamily="34" charset="0"/>
              </a:rPr>
              <a:t>nd</a:t>
            </a:r>
            <a:r>
              <a:rPr lang="fr-FR" altLang="fr-FR" sz="1200">
                <a:latin typeface="Trebuchet MS" pitchFamily="34" charset="0"/>
                <a:ea typeface="Nimbus Sans L"/>
                <a:cs typeface="Arial" pitchFamily="34" charset="0"/>
              </a:rPr>
              <a:t> turn</a:t>
            </a:r>
          </a:p>
        </p:txBody>
      </p:sp>
      <p:sp>
        <p:nvSpPr>
          <p:cNvPr id="16392" name="ZoneTexte 18"/>
          <p:cNvSpPr txBox="1">
            <a:spLocks noChangeArrowheads="1"/>
          </p:cNvSpPr>
          <p:nvPr/>
        </p:nvSpPr>
        <p:spPr bwMode="auto">
          <a:xfrm>
            <a:off x="6602413" y="3327400"/>
            <a:ext cx="679450" cy="268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>
              <a:buSzTx/>
              <a:buFontTx/>
              <a:buNone/>
            </a:pPr>
            <a:r>
              <a:rPr lang="fr-FR" altLang="fr-FR" sz="1200">
                <a:latin typeface="Trebuchet MS" pitchFamily="34" charset="0"/>
                <a:ea typeface="Nimbus Sans L"/>
                <a:cs typeface="Arial" pitchFamily="34" charset="0"/>
              </a:rPr>
              <a:t>3</a:t>
            </a:r>
            <a:r>
              <a:rPr lang="fr-FR" altLang="fr-FR" sz="1200" baseline="30000">
                <a:latin typeface="Trebuchet MS" pitchFamily="34" charset="0"/>
                <a:ea typeface="Nimbus Sans L"/>
                <a:cs typeface="Arial" pitchFamily="34" charset="0"/>
              </a:rPr>
              <a:t>rd</a:t>
            </a:r>
            <a:r>
              <a:rPr lang="fr-FR" altLang="fr-FR" sz="1200">
                <a:latin typeface="Trebuchet MS" pitchFamily="34" charset="0"/>
                <a:ea typeface="Nimbus Sans L"/>
                <a:cs typeface="Arial" pitchFamily="34" charset="0"/>
              </a:rPr>
              <a:t> turn</a:t>
            </a:r>
          </a:p>
        </p:txBody>
      </p:sp>
      <p:sp>
        <p:nvSpPr>
          <p:cNvPr id="16393" name="ZoneTexte 21"/>
          <p:cNvSpPr txBox="1">
            <a:spLocks noChangeArrowheads="1"/>
          </p:cNvSpPr>
          <p:nvPr/>
        </p:nvSpPr>
        <p:spPr bwMode="auto">
          <a:xfrm>
            <a:off x="7556500" y="3340100"/>
            <a:ext cx="677863" cy="268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>
              <a:buSzTx/>
              <a:buFontTx/>
              <a:buNone/>
            </a:pPr>
            <a:r>
              <a:rPr lang="fr-FR" altLang="fr-FR" sz="1200">
                <a:latin typeface="Trebuchet MS" pitchFamily="34" charset="0"/>
                <a:ea typeface="Nimbus Sans L"/>
                <a:cs typeface="Arial" pitchFamily="34" charset="0"/>
              </a:rPr>
              <a:t>4</a:t>
            </a:r>
            <a:r>
              <a:rPr lang="fr-FR" altLang="fr-FR" sz="1200" baseline="30000">
                <a:latin typeface="Trebuchet MS" pitchFamily="34" charset="0"/>
                <a:ea typeface="Nimbus Sans L"/>
                <a:cs typeface="Arial" pitchFamily="34" charset="0"/>
              </a:rPr>
              <a:t>th</a:t>
            </a:r>
            <a:r>
              <a:rPr lang="fr-FR" altLang="fr-FR" sz="1200">
                <a:latin typeface="Trebuchet MS" pitchFamily="34" charset="0"/>
                <a:ea typeface="Nimbus Sans L"/>
                <a:cs typeface="Arial" pitchFamily="34" charset="0"/>
              </a:rPr>
              <a:t> turn</a:t>
            </a:r>
          </a:p>
        </p:txBody>
      </p:sp>
      <p:sp>
        <p:nvSpPr>
          <p:cNvPr id="29" name="Ellipse 28"/>
          <p:cNvSpPr/>
          <p:nvPr/>
        </p:nvSpPr>
        <p:spPr>
          <a:xfrm>
            <a:off x="4803775" y="2162175"/>
            <a:ext cx="298450" cy="11525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5713413" y="2133600"/>
            <a:ext cx="298450" cy="115093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6643688" y="2133600"/>
            <a:ext cx="298450" cy="115093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7556500" y="2133600"/>
            <a:ext cx="298450" cy="115093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3230563" y="2760663"/>
            <a:ext cx="298450" cy="13906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399" name="ZoneTexte 37"/>
          <p:cNvSpPr txBox="1">
            <a:spLocks noChangeArrowheads="1"/>
          </p:cNvSpPr>
          <p:nvPr/>
        </p:nvSpPr>
        <p:spPr bwMode="auto">
          <a:xfrm>
            <a:off x="4729163" y="5084763"/>
            <a:ext cx="4235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marL="0" lvl="1" indent="0">
              <a:buSzTx/>
            </a:pPr>
            <a:r>
              <a:rPr lang="en-US" altLang="fr-FR" sz="1600">
                <a:solidFill>
                  <a:srgbClr val="0000FF"/>
                </a:solidFill>
                <a:latin typeface="Trebuchet MS" pitchFamily="34" charset="0"/>
                <a:ea typeface="Nimbus Sans L"/>
                <a:cs typeface="Arial" pitchFamily="34" charset="0"/>
              </a:rPr>
              <a:t>After a rough optimisation, we saw signals for up to </a:t>
            </a:r>
            <a:r>
              <a:rPr lang="en-US" altLang="fr-FR" sz="1600" b="1">
                <a:solidFill>
                  <a:srgbClr val="FF0000"/>
                </a:solidFill>
                <a:latin typeface="Trebuchet MS" pitchFamily="34" charset="0"/>
                <a:ea typeface="Nimbus Sans L"/>
                <a:cs typeface="Arial" pitchFamily="34" charset="0"/>
              </a:rPr>
              <a:t>4 turns  </a:t>
            </a:r>
            <a:r>
              <a:rPr lang="en-US" altLang="fr-FR" sz="1600">
                <a:solidFill>
                  <a:srgbClr val="0000FF"/>
                </a:solidFill>
                <a:latin typeface="Trebuchet MS" pitchFamily="34" charset="0"/>
                <a:ea typeface="Nimbus Sans L"/>
                <a:cs typeface="Arial" pitchFamily="34" charset="0"/>
              </a:rPr>
              <a:t>with the fast diode (0.3 – 0.5 THz BW).</a:t>
            </a:r>
          </a:p>
        </p:txBody>
      </p:sp>
      <p:sp>
        <p:nvSpPr>
          <p:cNvPr id="16400" name="Rectangle 18"/>
          <p:cNvSpPr>
            <a:spLocks noChangeArrowheads="1"/>
          </p:cNvSpPr>
          <p:nvPr/>
        </p:nvSpPr>
        <p:spPr bwMode="auto">
          <a:xfrm>
            <a:off x="74613" y="904875"/>
            <a:ext cx="8642350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 sz="2000">
                <a:solidFill>
                  <a:srgbClr val="3333CC"/>
                </a:solidFill>
                <a:latin typeface="Trebuchet MS" pitchFamily="34" charset="0"/>
              </a:rPr>
              <a:t>First results : THz intensity measurement</a:t>
            </a:r>
          </a:p>
        </p:txBody>
      </p:sp>
      <p:sp>
        <p:nvSpPr>
          <p:cNvPr id="16401" name="ZoneTexte 12"/>
          <p:cNvSpPr txBox="1">
            <a:spLocks noChangeArrowheads="1"/>
          </p:cNvSpPr>
          <p:nvPr/>
        </p:nvSpPr>
        <p:spPr bwMode="auto">
          <a:xfrm>
            <a:off x="630238" y="1905000"/>
            <a:ext cx="1052512" cy="2682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>
              <a:buSzTx/>
              <a:buFontTx/>
              <a:buNone/>
            </a:pPr>
            <a:r>
              <a:rPr lang="fr-FR" altLang="fr-FR" sz="1200">
                <a:latin typeface="Trebuchet MS" pitchFamily="34" charset="0"/>
                <a:ea typeface="Nimbus Sans L"/>
                <a:cs typeface="Arial" pitchFamily="34" charset="0"/>
              </a:rPr>
              <a:t>1 kHz trigger</a:t>
            </a:r>
          </a:p>
        </p:txBody>
      </p:sp>
      <p:cxnSp>
        <p:nvCxnSpPr>
          <p:cNvPr id="45" name="Connecteur droit avec flèche 44"/>
          <p:cNvCxnSpPr>
            <a:endCxn id="16401" idx="2"/>
          </p:cNvCxnSpPr>
          <p:nvPr/>
        </p:nvCxnSpPr>
        <p:spPr>
          <a:xfrm flipH="1" flipV="1">
            <a:off x="1155700" y="2173288"/>
            <a:ext cx="411163" cy="3286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endCxn id="16404" idx="2"/>
          </p:cNvCxnSpPr>
          <p:nvPr/>
        </p:nvCxnSpPr>
        <p:spPr>
          <a:xfrm flipH="1" flipV="1">
            <a:off x="3111500" y="2359025"/>
            <a:ext cx="165100" cy="4937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4" name="ZoneTexte 12"/>
          <p:cNvSpPr txBox="1">
            <a:spLocks noChangeArrowheads="1"/>
          </p:cNvSpPr>
          <p:nvPr/>
        </p:nvSpPr>
        <p:spPr bwMode="auto">
          <a:xfrm>
            <a:off x="1908175" y="2090738"/>
            <a:ext cx="2408238" cy="268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>
              <a:buSzTx/>
              <a:buFontTx/>
              <a:buNone/>
            </a:pPr>
            <a:r>
              <a:rPr lang="fr-FR" altLang="fr-FR" sz="1200">
                <a:latin typeface="Trebuchet MS" pitchFamily="34" charset="0"/>
                <a:ea typeface="Nimbus Sans L"/>
                <a:cs typeface="Arial" pitchFamily="34" charset="0"/>
              </a:rPr>
              <a:t>Bolometer signal = Interaction !!</a:t>
            </a:r>
          </a:p>
        </p:txBody>
      </p:sp>
      <p:sp>
        <p:nvSpPr>
          <p:cNvPr id="16405" name="ZoneTexte 37"/>
          <p:cNvSpPr txBox="1">
            <a:spLocks noChangeArrowheads="1"/>
          </p:cNvSpPr>
          <p:nvPr/>
        </p:nvSpPr>
        <p:spPr bwMode="auto">
          <a:xfrm>
            <a:off x="438150" y="5157788"/>
            <a:ext cx="4059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marL="0" lvl="1" indent="0">
              <a:buSzTx/>
            </a:pPr>
            <a:r>
              <a:rPr lang="en-US" altLang="fr-FR" sz="1600">
                <a:solidFill>
                  <a:srgbClr val="0000FF"/>
                </a:solidFill>
                <a:latin typeface="Trebuchet MS" pitchFamily="34" charset="0"/>
                <a:ea typeface="Nimbus Sans L"/>
                <a:cs typeface="Arial" pitchFamily="34" charset="0"/>
              </a:rPr>
              <a:t>With the bolometer (0.1 – 3 THz BW), we saw signals of a few V at laser repetition rate.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9862D91-4C73-431B-93A9-7CD1ADE2F552}" type="slidenum">
              <a:rPr lang="en-GB" altLang="fr-FR" smtClean="0"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en-GB" altLang="fr-F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48"/>
          <p:cNvSpPr>
            <a:spLocks noChangeArrowheads="1"/>
          </p:cNvSpPr>
          <p:nvPr/>
        </p:nvSpPr>
        <p:spPr bwMode="auto">
          <a:xfrm>
            <a:off x="250825" y="111125"/>
            <a:ext cx="86423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571500" indent="-571500" eaLnBrk="0" hangingPunct="0">
              <a:spcBef>
                <a:spcPts val="800"/>
              </a:spcBef>
              <a:buFont typeface="Times New Roman" pitchFamily="18" charset="0"/>
              <a:buAutoNum type="romanUcPeriod" startAt="4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solidFill>
                  <a:srgbClr val="000000"/>
                </a:solidFill>
                <a:latin typeface="Trebuchet MS" pitchFamily="34" charset="0"/>
              </a:rPr>
              <a:t>Commissioning</a:t>
            </a:r>
          </a:p>
        </p:txBody>
      </p:sp>
      <p:sp>
        <p:nvSpPr>
          <p:cNvPr id="17412" name="Rectangle 18"/>
          <p:cNvSpPr>
            <a:spLocks noChangeArrowheads="1"/>
          </p:cNvSpPr>
          <p:nvPr/>
        </p:nvSpPr>
        <p:spPr bwMode="auto">
          <a:xfrm>
            <a:off x="74613" y="904875"/>
            <a:ext cx="8642350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 sz="2000">
                <a:solidFill>
                  <a:srgbClr val="3333CC"/>
                </a:solidFill>
                <a:latin typeface="Trebuchet MS" pitchFamily="34" charset="0"/>
              </a:rPr>
              <a:t>Very first optimizations versus THz signal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675" y="1844675"/>
            <a:ext cx="24907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600" y="3744913"/>
            <a:ext cx="24907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415" name="Groupe 4"/>
          <p:cNvGrpSpPr>
            <a:grpSpLocks noChangeAspect="1"/>
          </p:cNvGrpSpPr>
          <p:nvPr/>
        </p:nvGrpSpPr>
        <p:grpSpPr bwMode="auto">
          <a:xfrm>
            <a:off x="1373188" y="1862138"/>
            <a:ext cx="2551112" cy="1490662"/>
            <a:chOff x="83496" y="1862703"/>
            <a:chExt cx="3284287" cy="1918249"/>
          </a:xfrm>
        </p:grpSpPr>
        <p:pic>
          <p:nvPicPr>
            <p:cNvPr id="174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1862703"/>
              <a:ext cx="3116263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436" name="Rectangle 2"/>
            <p:cNvSpPr>
              <a:spLocks noChangeArrowheads="1"/>
            </p:cNvSpPr>
            <p:nvPr/>
          </p:nvSpPr>
          <p:spPr bwMode="auto">
            <a:xfrm>
              <a:off x="872206" y="3564119"/>
              <a:ext cx="2071729" cy="14356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fr-FR" sz="1000"/>
            </a:p>
          </p:txBody>
        </p:sp>
        <p:sp>
          <p:nvSpPr>
            <p:cNvPr id="17437" name="ZoneTexte 1"/>
            <p:cNvSpPr txBox="1">
              <a:spLocks noChangeArrowheads="1"/>
            </p:cNvSpPr>
            <p:nvPr/>
          </p:nvSpPr>
          <p:spPr bwMode="auto">
            <a:xfrm>
              <a:off x="956886" y="3463886"/>
              <a:ext cx="1864416" cy="317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1000">
                  <a:solidFill>
                    <a:schemeClr val="tx1"/>
                  </a:solidFill>
                  <a:latin typeface="Trebuchet MS" pitchFamily="34" charset="0"/>
                </a:rPr>
                <a:t>e- vertical bump (µm)</a:t>
              </a:r>
            </a:p>
          </p:txBody>
        </p:sp>
        <p:grpSp>
          <p:nvGrpSpPr>
            <p:cNvPr id="17438" name="Groupe 3"/>
            <p:cNvGrpSpPr>
              <a:grpSpLocks/>
            </p:cNvGrpSpPr>
            <p:nvPr/>
          </p:nvGrpSpPr>
          <p:grpSpPr bwMode="auto">
            <a:xfrm>
              <a:off x="83496" y="1877525"/>
              <a:ext cx="310898" cy="1695937"/>
              <a:chOff x="83496" y="1877525"/>
              <a:chExt cx="310898" cy="1695937"/>
            </a:xfrm>
          </p:grpSpPr>
          <p:sp>
            <p:nvSpPr>
              <p:cNvPr id="17439" name="Rectangle 15"/>
              <p:cNvSpPr>
                <a:spLocks noChangeArrowheads="1"/>
              </p:cNvSpPr>
              <p:nvPr/>
            </p:nvSpPr>
            <p:spPr bwMode="auto">
              <a:xfrm rot="-5400000">
                <a:off x="-525359" y="2653709"/>
                <a:ext cx="1695937" cy="143569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fr-FR" sz="1000"/>
              </a:p>
            </p:txBody>
          </p:sp>
          <p:sp>
            <p:nvSpPr>
              <p:cNvPr id="17440" name="ZoneTexte 14"/>
              <p:cNvSpPr txBox="1">
                <a:spLocks noChangeArrowheads="1"/>
              </p:cNvSpPr>
              <p:nvPr/>
            </p:nvSpPr>
            <p:spPr bwMode="auto">
              <a:xfrm rot="-5400000">
                <a:off x="-348194" y="2645397"/>
                <a:ext cx="1109599" cy="246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altLang="fr-FR" sz="1000">
                    <a:solidFill>
                      <a:schemeClr val="tx1"/>
                    </a:solidFill>
                    <a:latin typeface="Trebuchet MS" pitchFamily="34" charset="0"/>
                  </a:rPr>
                  <a:t>U bolometer (V)</a:t>
                </a:r>
              </a:p>
            </p:txBody>
          </p:sp>
        </p:grpSp>
      </p:grpSp>
      <p:grpSp>
        <p:nvGrpSpPr>
          <p:cNvPr id="17416" name="Groupe 5"/>
          <p:cNvGrpSpPr>
            <a:grpSpLocks noChangeAspect="1"/>
          </p:cNvGrpSpPr>
          <p:nvPr/>
        </p:nvGrpSpPr>
        <p:grpSpPr bwMode="auto">
          <a:xfrm>
            <a:off x="1417638" y="3679825"/>
            <a:ext cx="2433637" cy="1504950"/>
            <a:chOff x="51636" y="3679876"/>
            <a:chExt cx="3316147" cy="2050585"/>
          </a:xfrm>
        </p:grpSpPr>
        <p:pic>
          <p:nvPicPr>
            <p:cNvPr id="1742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4696" y="3789015"/>
              <a:ext cx="3113087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430" name="Rectangle 11"/>
            <p:cNvSpPr>
              <a:spLocks noChangeArrowheads="1"/>
            </p:cNvSpPr>
            <p:nvPr/>
          </p:nvSpPr>
          <p:spPr bwMode="auto">
            <a:xfrm>
              <a:off x="683568" y="5477475"/>
              <a:ext cx="2071729" cy="14356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fr-FR" sz="1000"/>
            </a:p>
          </p:txBody>
        </p:sp>
        <p:sp>
          <p:nvSpPr>
            <p:cNvPr id="17431" name="ZoneTexte 12"/>
            <p:cNvSpPr txBox="1">
              <a:spLocks noChangeArrowheads="1"/>
            </p:cNvSpPr>
            <p:nvPr/>
          </p:nvSpPr>
          <p:spPr bwMode="auto">
            <a:xfrm>
              <a:off x="838636" y="5395083"/>
              <a:ext cx="2166424" cy="335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1000">
                  <a:solidFill>
                    <a:schemeClr val="tx1"/>
                  </a:solidFill>
                  <a:latin typeface="Trebuchet MS" pitchFamily="34" charset="0"/>
                </a:rPr>
                <a:t>e- horizontal bump (µm)</a:t>
              </a:r>
            </a:p>
          </p:txBody>
        </p:sp>
        <p:grpSp>
          <p:nvGrpSpPr>
            <p:cNvPr id="17432" name="Groupe 17"/>
            <p:cNvGrpSpPr>
              <a:grpSpLocks/>
            </p:cNvGrpSpPr>
            <p:nvPr/>
          </p:nvGrpSpPr>
          <p:grpSpPr bwMode="auto">
            <a:xfrm>
              <a:off x="51636" y="3679876"/>
              <a:ext cx="348708" cy="1695937"/>
              <a:chOff x="45686" y="1877525"/>
              <a:chExt cx="348708" cy="1695937"/>
            </a:xfrm>
          </p:grpSpPr>
          <p:sp>
            <p:nvSpPr>
              <p:cNvPr id="17433" name="Rectangle 18"/>
              <p:cNvSpPr>
                <a:spLocks noChangeArrowheads="1"/>
              </p:cNvSpPr>
              <p:nvPr/>
            </p:nvSpPr>
            <p:spPr bwMode="auto">
              <a:xfrm rot="-5400000">
                <a:off x="-525359" y="2653709"/>
                <a:ext cx="1695937" cy="143569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fr-FR" sz="1000"/>
              </a:p>
            </p:txBody>
          </p:sp>
          <p:sp>
            <p:nvSpPr>
              <p:cNvPr id="17434" name="ZoneTexte 19"/>
              <p:cNvSpPr txBox="1">
                <a:spLocks noChangeArrowheads="1"/>
              </p:cNvSpPr>
              <p:nvPr/>
            </p:nvSpPr>
            <p:spPr bwMode="auto">
              <a:xfrm rot="-5400000">
                <a:off x="-386003" y="2775000"/>
                <a:ext cx="1109599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altLang="fr-FR" sz="1000">
                    <a:solidFill>
                      <a:schemeClr val="tx1"/>
                    </a:solidFill>
                    <a:latin typeface="Trebuchet MS" pitchFamily="34" charset="0"/>
                  </a:rPr>
                  <a:t>U bolometer (V)</a:t>
                </a:r>
              </a:p>
            </p:txBody>
          </p:sp>
        </p:grpSp>
      </p:grpSp>
      <p:grpSp>
        <p:nvGrpSpPr>
          <p:cNvPr id="17417" name="Groupe 22"/>
          <p:cNvGrpSpPr>
            <a:grpSpLocks/>
          </p:cNvGrpSpPr>
          <p:nvPr/>
        </p:nvGrpSpPr>
        <p:grpSpPr bwMode="auto">
          <a:xfrm>
            <a:off x="4522788" y="1917700"/>
            <a:ext cx="246062" cy="1157288"/>
            <a:chOff x="175645" y="1877525"/>
            <a:chExt cx="246221" cy="1695938"/>
          </a:xfrm>
        </p:grpSpPr>
        <p:sp>
          <p:nvSpPr>
            <p:cNvPr id="17427" name="Rectangle 23"/>
            <p:cNvSpPr>
              <a:spLocks noChangeArrowheads="1"/>
            </p:cNvSpPr>
            <p:nvPr/>
          </p:nvSpPr>
          <p:spPr bwMode="auto">
            <a:xfrm rot="-5400000">
              <a:off x="-525359" y="2653709"/>
              <a:ext cx="1695937" cy="14356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fr-FR" sz="1000"/>
            </a:p>
          </p:txBody>
        </p:sp>
        <p:sp>
          <p:nvSpPr>
            <p:cNvPr id="17428" name="ZoneTexte 24"/>
            <p:cNvSpPr txBox="1">
              <a:spLocks noChangeArrowheads="1"/>
            </p:cNvSpPr>
            <p:nvPr/>
          </p:nvSpPr>
          <p:spPr bwMode="auto">
            <a:xfrm rot="-5400000">
              <a:off x="-545285" y="2606312"/>
              <a:ext cx="168808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000">
                  <a:solidFill>
                    <a:schemeClr val="tx1"/>
                  </a:solidFill>
                  <a:latin typeface="Trebuchet MS" pitchFamily="34" charset="0"/>
                </a:rPr>
                <a:t>U bolometer (V)</a:t>
              </a:r>
            </a:p>
          </p:txBody>
        </p:sp>
      </p:grpSp>
      <p:grpSp>
        <p:nvGrpSpPr>
          <p:cNvPr id="17418" name="Groupe 25"/>
          <p:cNvGrpSpPr>
            <a:grpSpLocks/>
          </p:cNvGrpSpPr>
          <p:nvPr/>
        </p:nvGrpSpPr>
        <p:grpSpPr bwMode="auto">
          <a:xfrm>
            <a:off x="4538663" y="3856038"/>
            <a:ext cx="247650" cy="1157287"/>
            <a:chOff x="175645" y="1877525"/>
            <a:chExt cx="246221" cy="1695938"/>
          </a:xfrm>
        </p:grpSpPr>
        <p:sp>
          <p:nvSpPr>
            <p:cNvPr id="17425" name="Rectangle 26"/>
            <p:cNvSpPr>
              <a:spLocks noChangeArrowheads="1"/>
            </p:cNvSpPr>
            <p:nvPr/>
          </p:nvSpPr>
          <p:spPr bwMode="auto">
            <a:xfrm rot="-5400000">
              <a:off x="-525359" y="2653709"/>
              <a:ext cx="1695937" cy="143569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fr-FR" sz="1000"/>
            </a:p>
          </p:txBody>
        </p:sp>
        <p:sp>
          <p:nvSpPr>
            <p:cNvPr id="17426" name="ZoneTexte 27"/>
            <p:cNvSpPr txBox="1">
              <a:spLocks noChangeArrowheads="1"/>
            </p:cNvSpPr>
            <p:nvPr/>
          </p:nvSpPr>
          <p:spPr bwMode="auto">
            <a:xfrm rot="-5400000">
              <a:off x="-545285" y="2606312"/>
              <a:ext cx="168808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000">
                  <a:solidFill>
                    <a:schemeClr val="tx1"/>
                  </a:solidFill>
                  <a:latin typeface="Trebuchet MS" pitchFamily="34" charset="0"/>
                </a:rPr>
                <a:t>U bolometer (V)</a:t>
              </a:r>
            </a:p>
          </p:txBody>
        </p:sp>
      </p:grpSp>
      <p:grpSp>
        <p:nvGrpSpPr>
          <p:cNvPr id="17419" name="Groupe 6"/>
          <p:cNvGrpSpPr>
            <a:grpSpLocks/>
          </p:cNvGrpSpPr>
          <p:nvPr/>
        </p:nvGrpSpPr>
        <p:grpSpPr bwMode="auto">
          <a:xfrm>
            <a:off x="4991100" y="3117850"/>
            <a:ext cx="1914525" cy="246063"/>
            <a:chOff x="5260725" y="2866064"/>
            <a:chExt cx="1915204" cy="246221"/>
          </a:xfrm>
        </p:grpSpPr>
        <p:sp>
          <p:nvSpPr>
            <p:cNvPr id="17423" name="Rectangle 32"/>
            <p:cNvSpPr>
              <a:spLocks noChangeArrowheads="1"/>
            </p:cNvSpPr>
            <p:nvPr/>
          </p:nvSpPr>
          <p:spPr bwMode="auto">
            <a:xfrm>
              <a:off x="5260725" y="2941380"/>
              <a:ext cx="1608823" cy="1114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fr-FR" sz="1000"/>
            </a:p>
          </p:txBody>
        </p:sp>
        <p:sp>
          <p:nvSpPr>
            <p:cNvPr id="17424" name="ZoneTexte 31"/>
            <p:cNvSpPr txBox="1">
              <a:spLocks noChangeArrowheads="1"/>
            </p:cNvSpPr>
            <p:nvPr/>
          </p:nvSpPr>
          <p:spPr bwMode="auto">
            <a:xfrm>
              <a:off x="5292080" y="2866064"/>
              <a:ext cx="188384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1000">
                  <a:solidFill>
                    <a:schemeClr val="tx1"/>
                  </a:solidFill>
                  <a:latin typeface="Trebuchet MS" pitchFamily="34" charset="0"/>
                </a:rPr>
                <a:t>Laser focusing (afocal in mm)</a:t>
              </a:r>
            </a:p>
          </p:txBody>
        </p:sp>
      </p:grpSp>
      <p:grpSp>
        <p:nvGrpSpPr>
          <p:cNvPr id="17420" name="Groupe 34"/>
          <p:cNvGrpSpPr>
            <a:grpSpLocks/>
          </p:cNvGrpSpPr>
          <p:nvPr/>
        </p:nvGrpSpPr>
        <p:grpSpPr bwMode="auto">
          <a:xfrm>
            <a:off x="5408613" y="5030788"/>
            <a:ext cx="1609725" cy="246062"/>
            <a:chOff x="5260725" y="2866064"/>
            <a:chExt cx="1608823" cy="246221"/>
          </a:xfrm>
        </p:grpSpPr>
        <p:sp>
          <p:nvSpPr>
            <p:cNvPr id="17421" name="Rectangle 35"/>
            <p:cNvSpPr>
              <a:spLocks noChangeArrowheads="1"/>
            </p:cNvSpPr>
            <p:nvPr/>
          </p:nvSpPr>
          <p:spPr bwMode="auto">
            <a:xfrm>
              <a:off x="5260725" y="2941380"/>
              <a:ext cx="1608823" cy="11149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fr-FR" sz="1000"/>
            </a:p>
          </p:txBody>
        </p:sp>
        <p:sp>
          <p:nvSpPr>
            <p:cNvPr id="17422" name="ZoneTexte 36"/>
            <p:cNvSpPr txBox="1">
              <a:spLocks noChangeArrowheads="1"/>
            </p:cNvSpPr>
            <p:nvPr/>
          </p:nvSpPr>
          <p:spPr bwMode="auto">
            <a:xfrm>
              <a:off x="5292080" y="2866064"/>
              <a:ext cx="113204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1000">
                  <a:solidFill>
                    <a:schemeClr val="tx1"/>
                  </a:solidFill>
                  <a:latin typeface="Trebuchet MS" pitchFamily="34" charset="0"/>
                </a:rPr>
                <a:t>Laser delay  (ps)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14600" y="736600"/>
            <a:ext cx="2092325" cy="542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fr-FR" altLang="fr-FR" sz="180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8313" y="736600"/>
            <a:ext cx="2046287" cy="542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fr-FR" altLang="fr-FR" sz="180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2014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606925" y="736600"/>
            <a:ext cx="2090738" cy="542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fr-FR" altLang="fr-FR" sz="180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699250" y="736600"/>
            <a:ext cx="2092325" cy="542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fr-FR" altLang="fr-FR" sz="1800">
                <a:solidFill>
                  <a:schemeClr val="hlink"/>
                </a:solidFill>
                <a:latin typeface="Calibri" pitchFamily="34" charset="0"/>
                <a:cs typeface="Arial" pitchFamily="34" charset="0"/>
              </a:rPr>
              <a:t>2017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4291013" y="1617663"/>
            <a:ext cx="4500562" cy="514350"/>
          </a:xfrm>
          <a:prstGeom prst="flowChartProcess">
            <a:avLst/>
          </a:prstGeom>
          <a:solidFill>
            <a:srgbClr val="00FF00">
              <a:alpha val="5019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CRISTAL</a:t>
            </a:r>
          </a:p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fs-TR EXPERIMENT @ 1 kHz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352425" y="1125538"/>
            <a:ext cx="1546225" cy="438150"/>
          </a:xfrm>
          <a:prstGeom prst="roundRect">
            <a:avLst>
              <a:gd name="adj" fmla="val 16667"/>
            </a:avLst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INSTRUMENT</a:t>
            </a:r>
          </a:p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BASIS OK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2181225" y="2227263"/>
            <a:ext cx="1757363" cy="2889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BT Implementation</a:t>
            </a:r>
            <a:endParaRPr lang="en-GB" altLang="fr-FR" sz="1100" b="1" baseline="30000">
              <a:solidFill>
                <a:schemeClr val="tx1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2390775" y="1624013"/>
            <a:ext cx="1547813" cy="5540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fs-X</a:t>
            </a:r>
            <a:r>
              <a:rPr lang="en-GB" altLang="fr-FR" sz="1100" b="1" baseline="3000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ph </a:t>
            </a:r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on CRISTAL</a:t>
            </a:r>
          </a:p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Detect - Optimisation </a:t>
            </a: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1979613" y="1138238"/>
            <a:ext cx="1958975" cy="4254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THz</a:t>
            </a:r>
          </a:p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Optimisation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436563" y="2576513"/>
            <a:ext cx="8369300" cy="325437"/>
          </a:xfrm>
          <a:prstGeom prst="roundRect">
            <a:avLst>
              <a:gd name="adj" fmla="val 16667"/>
            </a:avLst>
          </a:pr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1 kHz – 5 W LASER SYSTEM Management</a:t>
            </a: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2298700" y="3211513"/>
            <a:ext cx="1920875" cy="4413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5 kHz LASER SYSTEM</a:t>
            </a:r>
          </a:p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OTCX Implementation</a:t>
            </a: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2320925" y="4756150"/>
            <a:ext cx="1898650" cy="2476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BT Implementation</a:t>
            </a: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>
            <a:off x="7245350" y="3500438"/>
            <a:ext cx="1546225" cy="457200"/>
          </a:xfrm>
          <a:prstGeom prst="flowChartProcess">
            <a:avLst/>
          </a:prstGeom>
          <a:solidFill>
            <a:srgbClr val="00FF00">
              <a:alpha val="5019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CRISTAL</a:t>
            </a:r>
          </a:p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fs-TR EXP. @ 5 kHz</a:t>
            </a:r>
          </a:p>
        </p:txBody>
      </p:sp>
      <p:sp>
        <p:nvSpPr>
          <p:cNvPr id="18447" name="AutoShape 17"/>
          <p:cNvSpPr>
            <a:spLocks noChangeArrowheads="1"/>
          </p:cNvSpPr>
          <p:nvPr/>
        </p:nvSpPr>
        <p:spPr bwMode="auto">
          <a:xfrm>
            <a:off x="5064125" y="3679825"/>
            <a:ext cx="1689100" cy="55403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X</a:t>
            </a:r>
            <a:r>
              <a:rPr lang="en-GB" altLang="fr-FR" sz="1100" b="1" baseline="3000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Ph </a:t>
            </a:r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Detect/Optim </a:t>
            </a:r>
          </a:p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on CRISTAL</a:t>
            </a:r>
          </a:p>
        </p:txBody>
      </p:sp>
      <p:sp>
        <p:nvSpPr>
          <p:cNvPr id="18448" name="AutoShape 18"/>
          <p:cNvSpPr>
            <a:spLocks noChangeArrowheads="1"/>
          </p:cNvSpPr>
          <p:nvPr/>
        </p:nvSpPr>
        <p:spPr bwMode="auto">
          <a:xfrm>
            <a:off x="5697538" y="3225800"/>
            <a:ext cx="1055687" cy="41433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THz</a:t>
            </a:r>
          </a:p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Optimisation</a:t>
            </a:r>
          </a:p>
        </p:txBody>
      </p:sp>
      <p:sp>
        <p:nvSpPr>
          <p:cNvPr id="18449" name="AutoShape 19"/>
          <p:cNvSpPr>
            <a:spLocks noChangeArrowheads="1"/>
          </p:cNvSpPr>
          <p:nvPr/>
        </p:nvSpPr>
        <p:spPr bwMode="auto">
          <a:xfrm>
            <a:off x="4821238" y="3219450"/>
            <a:ext cx="844550" cy="4254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THz</a:t>
            </a:r>
          </a:p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Caract.</a:t>
            </a:r>
          </a:p>
        </p:txBody>
      </p:sp>
      <p:sp>
        <p:nvSpPr>
          <p:cNvPr id="18450" name="AutoShape 20"/>
          <p:cNvSpPr>
            <a:spLocks noChangeArrowheads="1"/>
          </p:cNvSpPr>
          <p:nvPr/>
        </p:nvSpPr>
        <p:spPr bwMode="auto">
          <a:xfrm>
            <a:off x="4252913" y="3213100"/>
            <a:ext cx="536575" cy="4413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BT</a:t>
            </a:r>
          </a:p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OK</a:t>
            </a:r>
          </a:p>
        </p:txBody>
      </p:sp>
      <p:sp>
        <p:nvSpPr>
          <p:cNvPr id="18451" name="AutoShape 22"/>
          <p:cNvSpPr>
            <a:spLocks noChangeArrowheads="1"/>
          </p:cNvSpPr>
          <p:nvPr/>
        </p:nvSpPr>
        <p:spPr bwMode="auto">
          <a:xfrm>
            <a:off x="3527425" y="4289425"/>
            <a:ext cx="5275263" cy="325438"/>
          </a:xfrm>
          <a:prstGeom prst="roundRect">
            <a:avLst>
              <a:gd name="adj" fmla="val 16667"/>
            </a:avLst>
          </a:pr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5 kHz – 25 W LASER SYSTEM Management</a:t>
            </a:r>
          </a:p>
        </p:txBody>
      </p:sp>
      <p:sp>
        <p:nvSpPr>
          <p:cNvPr id="18452" name="AutoShape 23"/>
          <p:cNvSpPr>
            <a:spLocks noChangeArrowheads="1"/>
          </p:cNvSpPr>
          <p:nvPr/>
        </p:nvSpPr>
        <p:spPr bwMode="auto">
          <a:xfrm>
            <a:off x="4291013" y="4775200"/>
            <a:ext cx="4500562" cy="533400"/>
          </a:xfrm>
          <a:prstGeom prst="flowChartProcess">
            <a:avLst/>
          </a:prstGeom>
          <a:solidFill>
            <a:srgbClr val="00FF00">
              <a:alpha val="5019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TEMPO</a:t>
            </a:r>
          </a:p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fs-TR EXPERIMENT  @ 1 kHz</a:t>
            </a:r>
          </a:p>
        </p:txBody>
      </p:sp>
      <p:sp>
        <p:nvSpPr>
          <p:cNvPr id="18453" name="AutoShape 24"/>
          <p:cNvSpPr>
            <a:spLocks noChangeArrowheads="1"/>
          </p:cNvSpPr>
          <p:nvPr/>
        </p:nvSpPr>
        <p:spPr bwMode="auto">
          <a:xfrm>
            <a:off x="3270250" y="5056188"/>
            <a:ext cx="949325" cy="2476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Chicane impl.</a:t>
            </a:r>
          </a:p>
        </p:txBody>
      </p:sp>
      <p:sp>
        <p:nvSpPr>
          <p:cNvPr id="18454" name="AutoShape 25"/>
          <p:cNvSpPr>
            <a:spLocks noChangeArrowheads="1"/>
          </p:cNvSpPr>
          <p:nvPr/>
        </p:nvSpPr>
        <p:spPr bwMode="auto">
          <a:xfrm rot="-5400000">
            <a:off x="3464719" y="1734344"/>
            <a:ext cx="1371600" cy="2809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325 w 21600"/>
              <a:gd name="T13" fmla="*/ 5325 h 21600"/>
              <a:gd name="T14" fmla="*/ 16275 w 21600"/>
              <a:gd name="T15" fmla="*/ 162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050" y="21600"/>
                </a:lnTo>
                <a:lnTo>
                  <a:pt x="1455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>
              <a:alpha val="5019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55" name="AutoShape 26"/>
          <p:cNvSpPr>
            <a:spLocks noChangeArrowheads="1"/>
          </p:cNvSpPr>
          <p:nvPr/>
        </p:nvSpPr>
        <p:spPr bwMode="auto">
          <a:xfrm rot="-5400000">
            <a:off x="6500813" y="3517900"/>
            <a:ext cx="1066800" cy="4222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821 w 21600"/>
              <a:gd name="T13" fmla="*/ 4821 h 21600"/>
              <a:gd name="T14" fmla="*/ 16779 w 21600"/>
              <a:gd name="T15" fmla="*/ 167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042" y="21600"/>
                </a:lnTo>
                <a:lnTo>
                  <a:pt x="1555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>
              <a:alpha val="5019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56" name="Rectangle 48"/>
          <p:cNvSpPr>
            <a:spLocks noChangeArrowheads="1"/>
          </p:cNvSpPr>
          <p:nvPr/>
        </p:nvSpPr>
        <p:spPr bwMode="auto">
          <a:xfrm>
            <a:off x="250825" y="111125"/>
            <a:ext cx="86423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571500" indent="-571500" eaLnBrk="0" hangingPunct="0">
              <a:spcBef>
                <a:spcPts val="800"/>
              </a:spcBef>
              <a:buFont typeface="Times New Roman" pitchFamily="18" charset="0"/>
              <a:buAutoNum type="romanUcPeriod" startAt="5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solidFill>
                  <a:srgbClr val="000000"/>
                </a:solidFill>
                <a:latin typeface="Trebuchet MS" pitchFamily="34" charset="0"/>
              </a:rPr>
              <a:t>Outlook</a:t>
            </a:r>
          </a:p>
        </p:txBody>
      </p:sp>
      <p:sp>
        <p:nvSpPr>
          <p:cNvPr id="18457" name="Rectangle à coins arrondis 1"/>
          <p:cNvSpPr>
            <a:spLocks noChangeArrowheads="1"/>
          </p:cNvSpPr>
          <p:nvPr/>
        </p:nvSpPr>
        <p:spPr bwMode="auto">
          <a:xfrm>
            <a:off x="461963" y="5502275"/>
            <a:ext cx="4500562" cy="446088"/>
          </a:xfrm>
          <a:prstGeom prst="roundRect">
            <a:avLst>
              <a:gd name="adj" fmla="val 16667"/>
            </a:avLst>
          </a:prstGeom>
          <a:solidFill>
            <a:srgbClr val="5DD1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ts val="200"/>
              </a:spcBef>
            </a:pPr>
            <a:r>
              <a:rPr lang="fr-FR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DEIMOS, GALAXIES, SEXTANTS slicing </a:t>
            </a:r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feasibility study</a:t>
            </a:r>
          </a:p>
        </p:txBody>
      </p:sp>
      <p:sp>
        <p:nvSpPr>
          <p:cNvPr id="18458" name="Rectangle 1"/>
          <p:cNvSpPr>
            <a:spLocks noChangeArrowheads="1"/>
          </p:cNvSpPr>
          <p:nvPr/>
        </p:nvSpPr>
        <p:spPr bwMode="auto">
          <a:xfrm>
            <a:off x="6775450" y="5818188"/>
            <a:ext cx="19780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altLang="fr-FR" sz="1100" b="1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BT = Laser Beam Transport</a:t>
            </a:r>
          </a:p>
        </p:txBody>
      </p:sp>
      <p:sp>
        <p:nvSpPr>
          <p:cNvPr id="18459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C2AB9CC-7F28-4E8C-BC3D-E7C381F95E55}" type="slidenum">
              <a:rPr lang="en-GB" altLang="fr-FR" smtClean="0"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en-GB" altLang="fr-FR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39700" y="1125538"/>
            <a:ext cx="446881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fr-FR" sz="1200" b="1">
                <a:solidFill>
                  <a:srgbClr val="3333CC"/>
                </a:solidFill>
              </a:rPr>
              <a:t>Sources and Accelerators Division</a:t>
            </a:r>
            <a:endParaRPr lang="fr-FR" altLang="fr-FR" sz="1200">
              <a:solidFill>
                <a:srgbClr val="3333CC"/>
              </a:solidFill>
            </a:endParaRPr>
          </a:p>
          <a:p>
            <a:r>
              <a:rPr lang="en-US" altLang="fr-FR" sz="1200" b="1">
                <a:solidFill>
                  <a:srgbClr val="000000"/>
                </a:solidFill>
              </a:rPr>
              <a:t> </a:t>
            </a:r>
            <a:endParaRPr lang="fr-FR" altLang="fr-FR" sz="1200">
              <a:solidFill>
                <a:srgbClr val="000000"/>
              </a:solidFill>
            </a:endParaRPr>
          </a:p>
          <a:p>
            <a:r>
              <a:rPr lang="en-US" altLang="fr-FR" sz="1200" b="1">
                <a:solidFill>
                  <a:srgbClr val="000000"/>
                </a:solidFill>
              </a:rPr>
              <a:t>Head of the project (Accelerator part): </a:t>
            </a:r>
            <a:r>
              <a:rPr lang="en-US" altLang="fr-FR" sz="1200">
                <a:solidFill>
                  <a:srgbClr val="000000"/>
                </a:solidFill>
              </a:rPr>
              <a:t>A. Nadji</a:t>
            </a:r>
            <a:endParaRPr lang="fr-FR" altLang="fr-FR" sz="1200">
              <a:solidFill>
                <a:srgbClr val="000000"/>
              </a:solidFill>
            </a:endParaRPr>
          </a:p>
          <a:p>
            <a:r>
              <a:rPr lang="en-US" altLang="fr-FR" sz="1200" b="1">
                <a:solidFill>
                  <a:srgbClr val="000000"/>
                </a:solidFill>
              </a:rPr>
              <a:t>Deputy </a:t>
            </a:r>
            <a:r>
              <a:rPr lang="en-US" altLang="fr-FR" sz="1200">
                <a:solidFill>
                  <a:srgbClr val="000000"/>
                </a:solidFill>
              </a:rPr>
              <a:t>: M.-E. Couprie</a:t>
            </a:r>
            <a:endParaRPr lang="fr-FR" altLang="fr-FR" sz="1200">
              <a:solidFill>
                <a:srgbClr val="000000"/>
              </a:solidFill>
            </a:endParaRPr>
          </a:p>
          <a:p>
            <a:r>
              <a:rPr lang="en-US" altLang="fr-FR" sz="1200" b="1">
                <a:solidFill>
                  <a:srgbClr val="000000"/>
                </a:solidFill>
              </a:rPr>
              <a:t>Commissioning coordinators:</a:t>
            </a:r>
            <a:r>
              <a:rPr lang="en-US" altLang="fr-FR" sz="1200">
                <a:solidFill>
                  <a:srgbClr val="000000"/>
                </a:solidFill>
              </a:rPr>
              <a:t> M. Labat and M.-A. Tordeux</a:t>
            </a:r>
            <a:endParaRPr lang="fr-FR" altLang="fr-FR" sz="1200">
              <a:solidFill>
                <a:srgbClr val="000000"/>
              </a:solidFill>
            </a:endParaRPr>
          </a:p>
          <a:p>
            <a:r>
              <a:rPr lang="en-US" altLang="fr-FR" sz="1200" b="1">
                <a:solidFill>
                  <a:srgbClr val="000000"/>
                </a:solidFill>
              </a:rPr>
              <a:t>Accelerator physics: </a:t>
            </a:r>
            <a:r>
              <a:rPr lang="fr-FR" altLang="fr-FR" sz="1200">
                <a:solidFill>
                  <a:srgbClr val="000000"/>
                </a:solidFill>
              </a:rPr>
              <a:t>M.-A. Tordeux, P. Brunelle, L. S. Nadolski, A. Loulergue</a:t>
            </a:r>
          </a:p>
          <a:p>
            <a:r>
              <a:rPr lang="en-US" altLang="fr-FR" sz="1200" b="1">
                <a:solidFill>
                  <a:srgbClr val="000000"/>
                </a:solidFill>
              </a:rPr>
              <a:t>Diagnostics</a:t>
            </a:r>
            <a:r>
              <a:rPr lang="fr-FR" altLang="fr-FR" sz="1200">
                <a:solidFill>
                  <a:srgbClr val="000000"/>
                </a:solidFill>
              </a:rPr>
              <a:t>: </a:t>
            </a:r>
            <a:r>
              <a:rPr lang="en-US" altLang="fr-FR" sz="1200">
                <a:solidFill>
                  <a:srgbClr val="000000"/>
                </a:solidFill>
              </a:rPr>
              <a:t>M. Labat, L. Cassinari, F. Dohou, D. Pedeau, J.-P. Ricaud</a:t>
            </a:r>
            <a:endParaRPr lang="fr-FR" altLang="fr-FR" sz="1200">
              <a:solidFill>
                <a:srgbClr val="000000"/>
              </a:solidFill>
            </a:endParaRPr>
          </a:p>
          <a:p>
            <a:r>
              <a:rPr lang="fr-FR" altLang="fr-FR" sz="1200" b="1">
                <a:solidFill>
                  <a:srgbClr val="000000"/>
                </a:solidFill>
              </a:rPr>
              <a:t>Insertion Devices &amp; Chicane: </a:t>
            </a:r>
            <a:r>
              <a:rPr lang="fr-FR" altLang="fr-FR" sz="1200">
                <a:solidFill>
                  <a:srgbClr val="000000"/>
                </a:solidFill>
              </a:rPr>
              <a:t>O. Marcouillé, T. El Ajjouri,</a:t>
            </a:r>
          </a:p>
          <a:p>
            <a:r>
              <a:rPr lang="fr-FR" altLang="fr-FR" sz="1200">
                <a:solidFill>
                  <a:srgbClr val="000000"/>
                </a:solidFill>
              </a:rPr>
              <a:t>H</a:t>
            </a:r>
            <a:r>
              <a:rPr lang="fr-FR" altLang="fr-FR" sz="1200">
                <a:solidFill>
                  <a:schemeClr val="tx1"/>
                </a:solidFill>
              </a:rPr>
              <a:t>. Abualrobf, </a:t>
            </a:r>
            <a:r>
              <a:rPr lang="fr-FR" altLang="fr-FR" sz="1200">
                <a:solidFill>
                  <a:srgbClr val="000000"/>
                </a:solidFill>
              </a:rPr>
              <a:t>F. Marteau, J. Vétéran, M.-E. Couprie.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63713" y="5513388"/>
            <a:ext cx="5008562" cy="284162"/>
          </a:xfrm>
          <a:prstGeom prst="rect">
            <a:avLst/>
          </a:prstGeom>
          <a:solidFill>
            <a:srgbClr val="C1E0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>
                <a:solidFill>
                  <a:srgbClr val="000000"/>
                </a:solidFill>
              </a:rPr>
              <a:t>Steering committee</a:t>
            </a:r>
            <a:r>
              <a:rPr lang="fr-FR" sz="1200">
                <a:solidFill>
                  <a:srgbClr val="000000"/>
                </a:solidFill>
              </a:rPr>
              <a:t>: M.-E. Couprie, J. Luning, P. Morin, A. Nadji, P. Prigent </a:t>
            </a: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250825" y="3384550"/>
            <a:ext cx="44656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fr-FR" sz="1200" b="1">
                <a:solidFill>
                  <a:srgbClr val="3333CC"/>
                </a:solidFill>
              </a:rPr>
              <a:t>Technical Division</a:t>
            </a:r>
            <a:endParaRPr lang="fr-FR" altLang="fr-FR" sz="1200">
              <a:solidFill>
                <a:srgbClr val="3333CC"/>
              </a:solidFill>
            </a:endParaRPr>
          </a:p>
          <a:p>
            <a:r>
              <a:rPr lang="en-US" altLang="fr-FR" sz="1200" b="1">
                <a:solidFill>
                  <a:srgbClr val="000000"/>
                </a:solidFill>
              </a:rPr>
              <a:t> </a:t>
            </a:r>
            <a:endParaRPr lang="fr-FR" altLang="fr-FR" sz="1200">
              <a:solidFill>
                <a:srgbClr val="000000"/>
              </a:solidFill>
            </a:endParaRPr>
          </a:p>
          <a:p>
            <a:r>
              <a:rPr lang="en-US" altLang="fr-FR" sz="1200" b="1">
                <a:solidFill>
                  <a:srgbClr val="000000"/>
                </a:solidFill>
              </a:rPr>
              <a:t>Vacuum: </a:t>
            </a:r>
            <a:r>
              <a:rPr lang="en-US" altLang="fr-FR" sz="1200">
                <a:solidFill>
                  <a:srgbClr val="000000"/>
                </a:solidFill>
              </a:rPr>
              <a:t>C. Herbeaux, N. Béchu</a:t>
            </a:r>
            <a:endParaRPr lang="en-US" altLang="fr-FR" sz="1200" b="1">
              <a:solidFill>
                <a:srgbClr val="000000"/>
              </a:solidFill>
            </a:endParaRPr>
          </a:p>
          <a:p>
            <a:r>
              <a:rPr lang="en-US" altLang="fr-FR" sz="1200" b="1">
                <a:solidFill>
                  <a:srgbClr val="000000"/>
                </a:solidFill>
              </a:rPr>
              <a:t>Mechanical Engineering: </a:t>
            </a:r>
            <a:r>
              <a:rPr lang="en-US" altLang="fr-FR" sz="1200">
                <a:solidFill>
                  <a:srgbClr val="000000"/>
                </a:solidFill>
              </a:rPr>
              <a:t>J.-L. Marlats, D. Zerbib, S. Génix, K. Tavakoli, A. Mary</a:t>
            </a:r>
            <a:endParaRPr lang="fr-FR" altLang="fr-FR" sz="1200">
              <a:solidFill>
                <a:srgbClr val="000000"/>
              </a:solidFill>
            </a:endParaRPr>
          </a:p>
          <a:p>
            <a:r>
              <a:rPr lang="fr-FR" altLang="fr-FR" sz="1200">
                <a:solidFill>
                  <a:srgbClr val="000000"/>
                </a:solidFill>
              </a:rPr>
              <a:t>C. De Oliveira, C. Créoff , S. Bonnin </a:t>
            </a:r>
          </a:p>
          <a:p>
            <a:r>
              <a:rPr lang="fr-FR" altLang="fr-FR" sz="1200" b="1">
                <a:solidFill>
                  <a:srgbClr val="000000"/>
                </a:solidFill>
              </a:rPr>
              <a:t>Survey and Alignement</a:t>
            </a:r>
            <a:r>
              <a:rPr lang="fr-FR" altLang="fr-FR" sz="1200">
                <a:solidFill>
                  <a:srgbClr val="000000"/>
                </a:solidFill>
              </a:rPr>
              <a:t>: A. Lestrade, M. Ros</a:t>
            </a:r>
          </a:p>
          <a:p>
            <a:r>
              <a:rPr lang="fr-FR" altLang="fr-FR" sz="1200" b="1">
                <a:solidFill>
                  <a:srgbClr val="000000"/>
                </a:solidFill>
              </a:rPr>
              <a:t>Infrastructure</a:t>
            </a:r>
            <a:r>
              <a:rPr lang="fr-FR" altLang="fr-FR" sz="1200">
                <a:solidFill>
                  <a:srgbClr val="000000"/>
                </a:solidFill>
              </a:rPr>
              <a:t>: </a:t>
            </a:r>
            <a:r>
              <a:rPr lang="en-US" altLang="fr-FR" sz="1200">
                <a:solidFill>
                  <a:srgbClr val="000000"/>
                </a:solidFill>
              </a:rPr>
              <a:t>P. Eymard, P. Goy</a:t>
            </a:r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4718050" y="4341813"/>
            <a:ext cx="380841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fr-FR" sz="1200" b="1">
                <a:solidFill>
                  <a:srgbClr val="3333CC"/>
                </a:solidFill>
              </a:rPr>
              <a:t>General Division</a:t>
            </a:r>
            <a:endParaRPr lang="fr-FR" altLang="fr-FR" sz="1200">
              <a:solidFill>
                <a:srgbClr val="3333CC"/>
              </a:solidFill>
            </a:endParaRPr>
          </a:p>
          <a:p>
            <a:endParaRPr lang="en-US" altLang="fr-FR" sz="1200" b="1">
              <a:solidFill>
                <a:srgbClr val="000000"/>
              </a:solidFill>
            </a:endParaRPr>
          </a:p>
          <a:p>
            <a:r>
              <a:rPr lang="en-US" altLang="fr-FR" sz="1200" b="1">
                <a:solidFill>
                  <a:srgbClr val="000000"/>
                </a:solidFill>
              </a:rPr>
              <a:t>Radiation safety: </a:t>
            </a:r>
            <a:r>
              <a:rPr lang="en-US" altLang="fr-FR" sz="1200">
                <a:solidFill>
                  <a:srgbClr val="000000"/>
                </a:solidFill>
              </a:rPr>
              <a:t>J.-B. Pruvost, </a:t>
            </a:r>
            <a:r>
              <a:rPr lang="fr-FR" altLang="fr-FR" sz="1200">
                <a:solidFill>
                  <a:srgbClr val="000000"/>
                </a:solidFill>
              </a:rPr>
              <a:t>M. Hafsi, F. Ribaud</a:t>
            </a:r>
          </a:p>
          <a:p>
            <a:r>
              <a:rPr lang="fr-FR" altLang="fr-FR" sz="1200" b="1">
                <a:solidFill>
                  <a:srgbClr val="000000"/>
                </a:solidFill>
              </a:rPr>
              <a:t>Laser Safety</a:t>
            </a:r>
            <a:r>
              <a:rPr lang="fr-FR" altLang="fr-FR" sz="1200">
                <a:solidFill>
                  <a:srgbClr val="000000"/>
                </a:solidFill>
              </a:rPr>
              <a:t>: L. Germain, J.P. Laurent</a:t>
            </a:r>
          </a:p>
          <a:p>
            <a:r>
              <a:rPr lang="fr-FR" altLang="fr-FR" sz="1200" b="1">
                <a:solidFill>
                  <a:srgbClr val="000000"/>
                </a:solidFill>
              </a:rPr>
              <a:t>Methods:</a:t>
            </a:r>
            <a:r>
              <a:rPr lang="fr-FR" altLang="fr-FR" sz="1200">
                <a:solidFill>
                  <a:srgbClr val="000000"/>
                </a:solidFill>
              </a:rPr>
              <a:t> H. Rozelot</a:t>
            </a:r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4640263" y="1125538"/>
            <a:ext cx="43957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fr-FR" sz="1200" b="1">
                <a:solidFill>
                  <a:srgbClr val="3333CC"/>
                </a:solidFill>
              </a:rPr>
              <a:t>Experiences Division</a:t>
            </a:r>
            <a:endParaRPr lang="fr-FR" altLang="fr-FR" sz="1200">
              <a:solidFill>
                <a:srgbClr val="3333CC"/>
              </a:solidFill>
            </a:endParaRPr>
          </a:p>
          <a:p>
            <a:r>
              <a:rPr lang="en-US" altLang="fr-FR" sz="1200" b="1">
                <a:solidFill>
                  <a:srgbClr val="000000"/>
                </a:solidFill>
              </a:rPr>
              <a:t> </a:t>
            </a:r>
            <a:endParaRPr lang="fr-FR" altLang="fr-FR" sz="1200">
              <a:solidFill>
                <a:srgbClr val="000000"/>
              </a:solidFill>
            </a:endParaRPr>
          </a:p>
          <a:p>
            <a:r>
              <a:rPr lang="en-US" altLang="fr-FR" sz="1200" b="1">
                <a:solidFill>
                  <a:srgbClr val="000000"/>
                </a:solidFill>
              </a:rPr>
              <a:t>Head of the project (Experience part):</a:t>
            </a:r>
            <a:r>
              <a:rPr lang="en-US" altLang="fr-FR" sz="1200">
                <a:solidFill>
                  <a:srgbClr val="000000"/>
                </a:solidFill>
              </a:rPr>
              <a:t> J. Luning</a:t>
            </a:r>
          </a:p>
          <a:p>
            <a:r>
              <a:rPr lang="en-US" altLang="fr-FR" sz="1200" b="1">
                <a:solidFill>
                  <a:srgbClr val="000000"/>
                </a:solidFill>
              </a:rPr>
              <a:t>Deputy:</a:t>
            </a:r>
            <a:r>
              <a:rPr lang="en-US" altLang="fr-FR" sz="1200">
                <a:solidFill>
                  <a:srgbClr val="000000"/>
                </a:solidFill>
              </a:rPr>
              <a:t> P. Prigent</a:t>
            </a:r>
            <a:endParaRPr lang="fr-FR" altLang="fr-FR" sz="120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altLang="fr-FR" sz="1200" b="1">
                <a:solidFill>
                  <a:srgbClr val="000000"/>
                </a:solidFill>
              </a:rPr>
              <a:t>Commissioning coordinators:</a:t>
            </a:r>
            <a:r>
              <a:rPr lang="en-US" altLang="fr-FR" sz="1200">
                <a:solidFill>
                  <a:srgbClr val="000000"/>
                </a:solidFill>
              </a:rPr>
              <a:t> P. Hollander, CRISTAL, TEMPO</a:t>
            </a:r>
            <a:endParaRPr lang="fr-FR" altLang="fr-FR" sz="1200">
              <a:solidFill>
                <a:srgbClr val="000000"/>
              </a:solidFill>
            </a:endParaRPr>
          </a:p>
          <a:p>
            <a:r>
              <a:rPr lang="fr-FR" altLang="fr-FR" sz="1200" b="1">
                <a:solidFill>
                  <a:srgbClr val="000000"/>
                </a:solidFill>
              </a:rPr>
              <a:t>Instrumentation &amp; Coordination: </a:t>
            </a:r>
            <a:r>
              <a:rPr lang="fr-FR" altLang="fr-FR" sz="1200">
                <a:solidFill>
                  <a:srgbClr val="000000"/>
                </a:solidFill>
              </a:rPr>
              <a:t>P. Hollander, P. Prigent </a:t>
            </a:r>
          </a:p>
          <a:p>
            <a:r>
              <a:rPr lang="en-US" altLang="fr-FR" sz="1200" b="1">
                <a:solidFill>
                  <a:srgbClr val="000000"/>
                </a:solidFill>
              </a:rPr>
              <a:t>Detectors : </a:t>
            </a:r>
            <a:r>
              <a:rPr lang="en-US" altLang="fr-FR" sz="1200">
                <a:solidFill>
                  <a:srgbClr val="000000"/>
                </a:solidFill>
              </a:rPr>
              <a:t>S. Hustache</a:t>
            </a:r>
          </a:p>
          <a:p>
            <a:r>
              <a:rPr lang="en-US" altLang="fr-FR" sz="1200" b="1">
                <a:solidFill>
                  <a:srgbClr val="000000"/>
                </a:solidFill>
              </a:rPr>
              <a:t>Optics</a:t>
            </a:r>
            <a:r>
              <a:rPr lang="fr-FR" altLang="fr-FR" sz="1200">
                <a:solidFill>
                  <a:srgbClr val="000000"/>
                </a:solidFill>
              </a:rPr>
              <a:t>: </a:t>
            </a:r>
            <a:r>
              <a:rPr lang="en-US" altLang="fr-FR" sz="1200">
                <a:solidFill>
                  <a:srgbClr val="000000"/>
                </a:solidFill>
              </a:rPr>
              <a:t>F. Polack, T. Moreno</a:t>
            </a:r>
            <a:endParaRPr lang="fr-FR" altLang="fr-FR" sz="1200">
              <a:solidFill>
                <a:srgbClr val="000000"/>
              </a:solidFill>
            </a:endParaRPr>
          </a:p>
          <a:p>
            <a:r>
              <a:rPr lang="fr-FR" altLang="fr-FR" sz="1200" b="1">
                <a:solidFill>
                  <a:srgbClr val="000000"/>
                </a:solidFill>
              </a:rPr>
              <a:t>CRISTAL Beamline: </a:t>
            </a:r>
            <a:r>
              <a:rPr lang="fr-FR" altLang="fr-FR" sz="1200">
                <a:solidFill>
                  <a:srgbClr val="000000"/>
                </a:solidFill>
              </a:rPr>
              <a:t>C. Laulhé, S. Ravy</a:t>
            </a:r>
          </a:p>
          <a:p>
            <a:r>
              <a:rPr lang="fr-FR" altLang="fr-FR" sz="1200" b="1">
                <a:solidFill>
                  <a:srgbClr val="000000"/>
                </a:solidFill>
              </a:rPr>
              <a:t>TEMPO Beamline:</a:t>
            </a:r>
            <a:r>
              <a:rPr lang="fr-FR" altLang="fr-FR" sz="1200">
                <a:solidFill>
                  <a:srgbClr val="000000"/>
                </a:solidFill>
              </a:rPr>
              <a:t> M. Silly, F. Sirotti</a:t>
            </a:r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4718050" y="3141663"/>
            <a:ext cx="38528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fr-FR" sz="1200" b="1">
                <a:solidFill>
                  <a:srgbClr val="3333CC"/>
                </a:solidFill>
              </a:rPr>
              <a:t>Computer Division</a:t>
            </a:r>
            <a:endParaRPr lang="fr-FR" altLang="fr-FR" sz="1200">
              <a:solidFill>
                <a:srgbClr val="3333CC"/>
              </a:solidFill>
            </a:endParaRPr>
          </a:p>
          <a:p>
            <a:r>
              <a:rPr lang="en-US" altLang="fr-FR" sz="1200" b="1">
                <a:solidFill>
                  <a:srgbClr val="000000"/>
                </a:solidFill>
              </a:rPr>
              <a:t> </a:t>
            </a:r>
            <a:endParaRPr lang="fr-FR" altLang="fr-FR" sz="1200">
              <a:solidFill>
                <a:srgbClr val="000000"/>
              </a:solidFill>
            </a:endParaRPr>
          </a:p>
          <a:p>
            <a:r>
              <a:rPr lang="fr-FR" altLang="fr-FR" sz="1200">
                <a:solidFill>
                  <a:srgbClr val="000000"/>
                </a:solidFill>
              </a:rPr>
              <a:t>(ECA)	S. Zhang, J. Bisou, Y.M. Abiven</a:t>
            </a:r>
          </a:p>
          <a:p>
            <a:r>
              <a:rPr lang="fr-FR" altLang="fr-FR" sz="1200">
                <a:solidFill>
                  <a:srgbClr val="000000"/>
                </a:solidFill>
              </a:rPr>
              <a:t>(ISI)	E. Moge, P. Gattoni</a:t>
            </a:r>
          </a:p>
          <a:p>
            <a:r>
              <a:rPr lang="fr-FR" altLang="fr-FR" sz="1200">
                <a:solidFill>
                  <a:srgbClr val="000000"/>
                </a:solidFill>
              </a:rPr>
              <a:t>(ISG)	J. Guyot</a:t>
            </a:r>
          </a:p>
          <a:p>
            <a:r>
              <a:rPr lang="fr-FR" altLang="fr-FR" sz="1200">
                <a:solidFill>
                  <a:srgbClr val="000000"/>
                </a:solidFill>
              </a:rPr>
              <a:t>(ICA)	O. Roux, S. Le</a:t>
            </a:r>
          </a:p>
        </p:txBody>
      </p:sp>
      <p:sp>
        <p:nvSpPr>
          <p:cNvPr id="63497" name="Rectangle 3"/>
          <p:cNvSpPr>
            <a:spLocks noChangeArrowheads="1"/>
          </p:cNvSpPr>
          <p:nvPr/>
        </p:nvSpPr>
        <p:spPr bwMode="auto">
          <a:xfrm>
            <a:off x="250825" y="111125"/>
            <a:ext cx="8642350" cy="47625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en-US" altLang="fr-FR" b="1" smtClean="0">
                <a:solidFill>
                  <a:srgbClr val="3333CC"/>
                </a:solidFill>
              </a:rPr>
              <a:t> Femto-slicing project team</a:t>
            </a:r>
          </a:p>
        </p:txBody>
      </p:sp>
      <p:sp>
        <p:nvSpPr>
          <p:cNvPr id="19465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D40E27E-9EFA-4FE3-A44F-F06072AAAEE9}" type="slidenum">
              <a:rPr lang="en-GB" altLang="fr-FR" smtClean="0"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en-GB" altLang="fr-FR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E51FEA8-6D45-47FC-971D-3B603D21F66D}" type="slidenum">
              <a:rPr lang="en-GB" altLang="fr-FR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GB" altLang="fr-F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48"/>
          <p:cNvSpPr>
            <a:spLocks noChangeArrowheads="1"/>
          </p:cNvSpPr>
          <p:nvPr/>
        </p:nvSpPr>
        <p:spPr bwMode="auto">
          <a:xfrm>
            <a:off x="250825" y="765175"/>
            <a:ext cx="8642350" cy="55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 sz="3000">
                <a:solidFill>
                  <a:schemeClr val="accent2"/>
                </a:solidFill>
                <a:latin typeface="Trebuchet MS" pitchFamily="34" charset="0"/>
              </a:rPr>
              <a:t>Outline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  <a:defRPr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Motivation for a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Femto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-Slicing project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sz="2800" dirty="0" smtClean="0"/>
              <a:t>SOLEIL specificities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sz="2800" dirty="0" smtClean="0"/>
              <a:t>Setup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sz="2800" dirty="0" smtClean="0"/>
              <a:t>Commissioning 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sz="2800" dirty="0" smtClean="0"/>
              <a:t>Outlook</a:t>
            </a:r>
          </a:p>
          <a:p>
            <a:pPr marL="457200" indent="-457200">
              <a:buFontTx/>
              <a:buChar char="-"/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5F907A0-CFFB-485A-8CD5-968CCE3AC3F0}" type="slidenum">
              <a:rPr lang="en-GB" altLang="fr-FR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GB" altLang="fr-F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2" name="Rectangle 2061"/>
          <p:cNvSpPr/>
          <p:nvPr/>
        </p:nvSpPr>
        <p:spPr>
          <a:xfrm>
            <a:off x="0" y="5013325"/>
            <a:ext cx="9144000" cy="1238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cor </a:t>
            </a:r>
          </a:p>
        </p:txBody>
      </p:sp>
      <p:sp>
        <p:nvSpPr>
          <p:cNvPr id="4100" name="Freeform 15"/>
          <p:cNvSpPr>
            <a:spLocks/>
          </p:cNvSpPr>
          <p:nvPr/>
        </p:nvSpPr>
        <p:spPr bwMode="auto">
          <a:xfrm>
            <a:off x="1693863" y="3335338"/>
            <a:ext cx="4654550" cy="2730500"/>
          </a:xfrm>
          <a:custGeom>
            <a:avLst/>
            <a:gdLst>
              <a:gd name="T0" fmla="*/ 0 w 2403"/>
              <a:gd name="T1" fmla="*/ 0 h 1140"/>
              <a:gd name="T2" fmla="*/ 2147483647 w 2403"/>
              <a:gd name="T3" fmla="*/ 0 h 1140"/>
              <a:gd name="T4" fmla="*/ 2147483647 w 2403"/>
              <a:gd name="T5" fmla="*/ 2147483647 h 1140"/>
              <a:gd name="T6" fmla="*/ 2147483647 w 2403"/>
              <a:gd name="T7" fmla="*/ 2147483647 h 1140"/>
              <a:gd name="T8" fmla="*/ 2147483647 w 2403"/>
              <a:gd name="T9" fmla="*/ 2147483647 h 1140"/>
              <a:gd name="T10" fmla="*/ 2147483647 w 2403"/>
              <a:gd name="T11" fmla="*/ 2147483647 h 1140"/>
              <a:gd name="T12" fmla="*/ 2147483647 w 2403"/>
              <a:gd name="T13" fmla="*/ 2147483647 h 11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3"/>
              <a:gd name="T22" fmla="*/ 0 h 1140"/>
              <a:gd name="T23" fmla="*/ 2403 w 2403"/>
              <a:gd name="T24" fmla="*/ 1140 h 11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3" h="1140">
                <a:moveTo>
                  <a:pt x="0" y="0"/>
                </a:moveTo>
                <a:lnTo>
                  <a:pt x="495" y="0"/>
                </a:lnTo>
                <a:lnTo>
                  <a:pt x="906" y="78"/>
                </a:lnTo>
                <a:lnTo>
                  <a:pt x="1488" y="315"/>
                </a:lnTo>
                <a:lnTo>
                  <a:pt x="1836" y="537"/>
                </a:lnTo>
                <a:lnTo>
                  <a:pt x="2286" y="966"/>
                </a:lnTo>
                <a:lnTo>
                  <a:pt x="2403" y="11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01" name="Rectangle 16"/>
          <p:cNvSpPr>
            <a:spLocks noChangeArrowheads="1"/>
          </p:cNvSpPr>
          <p:nvPr/>
        </p:nvSpPr>
        <p:spPr bwMode="auto">
          <a:xfrm rot="472864">
            <a:off x="2582863" y="3268663"/>
            <a:ext cx="157162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102" name="Rectangle 17"/>
          <p:cNvSpPr>
            <a:spLocks noChangeArrowheads="1"/>
          </p:cNvSpPr>
          <p:nvPr/>
        </p:nvSpPr>
        <p:spPr bwMode="auto">
          <a:xfrm rot="979119">
            <a:off x="3365500" y="3451225"/>
            <a:ext cx="158750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103" name="Rectangle 18"/>
          <p:cNvSpPr>
            <a:spLocks noChangeArrowheads="1"/>
          </p:cNvSpPr>
          <p:nvPr/>
        </p:nvSpPr>
        <p:spPr bwMode="auto">
          <a:xfrm rot="1570662">
            <a:off x="4489450" y="4011613"/>
            <a:ext cx="158750" cy="13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104" name="Rectangle 19"/>
          <p:cNvSpPr>
            <a:spLocks noChangeArrowheads="1"/>
          </p:cNvSpPr>
          <p:nvPr/>
        </p:nvSpPr>
        <p:spPr bwMode="auto">
          <a:xfrm rot="2160357">
            <a:off x="5164138" y="4543425"/>
            <a:ext cx="158750" cy="13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105" name="Rectangle 20"/>
          <p:cNvSpPr>
            <a:spLocks noChangeArrowheads="1"/>
          </p:cNvSpPr>
          <p:nvPr/>
        </p:nvSpPr>
        <p:spPr bwMode="auto">
          <a:xfrm rot="2969886">
            <a:off x="6021388" y="5588000"/>
            <a:ext cx="193675" cy="11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4106" name="Group 30"/>
          <p:cNvGrpSpPr>
            <a:grpSpLocks/>
          </p:cNvGrpSpPr>
          <p:nvPr/>
        </p:nvGrpSpPr>
        <p:grpSpPr bwMode="auto">
          <a:xfrm>
            <a:off x="2381250" y="3268663"/>
            <a:ext cx="136525" cy="130175"/>
            <a:chOff x="2710" y="1272"/>
            <a:chExt cx="70" cy="54"/>
          </a:xfrm>
        </p:grpSpPr>
        <p:sp>
          <p:nvSpPr>
            <p:cNvPr id="4175" name="Line 21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76" name="Line 22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77" name="Line 23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07" name="Group 26"/>
          <p:cNvGrpSpPr>
            <a:grpSpLocks/>
          </p:cNvGrpSpPr>
          <p:nvPr/>
        </p:nvGrpSpPr>
        <p:grpSpPr bwMode="auto">
          <a:xfrm rot="624463">
            <a:off x="2790825" y="3303588"/>
            <a:ext cx="66675" cy="130175"/>
            <a:chOff x="2858" y="1408"/>
            <a:chExt cx="34" cy="54"/>
          </a:xfrm>
        </p:grpSpPr>
        <p:sp>
          <p:nvSpPr>
            <p:cNvPr id="4173" name="Line 24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74" name="Line 25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08" name="Group 27"/>
          <p:cNvGrpSpPr>
            <a:grpSpLocks/>
          </p:cNvGrpSpPr>
          <p:nvPr/>
        </p:nvGrpSpPr>
        <p:grpSpPr bwMode="auto">
          <a:xfrm rot="624463">
            <a:off x="3251200" y="3419475"/>
            <a:ext cx="65088" cy="127000"/>
            <a:chOff x="2858" y="1408"/>
            <a:chExt cx="34" cy="54"/>
          </a:xfrm>
        </p:grpSpPr>
        <p:sp>
          <p:nvSpPr>
            <p:cNvPr id="4171" name="Line 28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72" name="Line 29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09" name="Group 31"/>
          <p:cNvGrpSpPr>
            <a:grpSpLocks/>
          </p:cNvGrpSpPr>
          <p:nvPr/>
        </p:nvGrpSpPr>
        <p:grpSpPr bwMode="auto">
          <a:xfrm rot="1272875">
            <a:off x="3571875" y="3548063"/>
            <a:ext cx="134938" cy="130175"/>
            <a:chOff x="2710" y="1272"/>
            <a:chExt cx="70" cy="54"/>
          </a:xfrm>
        </p:grpSpPr>
        <p:sp>
          <p:nvSpPr>
            <p:cNvPr id="4168" name="Line 32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9" name="Line 33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70" name="Line 34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10" name="Group 35"/>
          <p:cNvGrpSpPr>
            <a:grpSpLocks/>
          </p:cNvGrpSpPr>
          <p:nvPr/>
        </p:nvGrpSpPr>
        <p:grpSpPr bwMode="auto">
          <a:xfrm rot="1272875">
            <a:off x="4313238" y="3919538"/>
            <a:ext cx="133350" cy="128587"/>
            <a:chOff x="2710" y="1272"/>
            <a:chExt cx="70" cy="54"/>
          </a:xfrm>
        </p:grpSpPr>
        <p:sp>
          <p:nvSpPr>
            <p:cNvPr id="4165" name="Line 36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6" name="Line 37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7" name="Line 38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11" name="Group 39"/>
          <p:cNvGrpSpPr>
            <a:grpSpLocks/>
          </p:cNvGrpSpPr>
          <p:nvPr/>
        </p:nvGrpSpPr>
        <p:grpSpPr bwMode="auto">
          <a:xfrm rot="1905157">
            <a:off x="4675188" y="4124325"/>
            <a:ext cx="66675" cy="128588"/>
            <a:chOff x="2858" y="1408"/>
            <a:chExt cx="34" cy="54"/>
          </a:xfrm>
        </p:grpSpPr>
        <p:sp>
          <p:nvSpPr>
            <p:cNvPr id="4163" name="Line 40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4" name="Line 41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12" name="Group 42"/>
          <p:cNvGrpSpPr>
            <a:grpSpLocks/>
          </p:cNvGrpSpPr>
          <p:nvPr/>
        </p:nvGrpSpPr>
        <p:grpSpPr bwMode="auto">
          <a:xfrm rot="1905157">
            <a:off x="5075238" y="4437063"/>
            <a:ext cx="65087" cy="128587"/>
            <a:chOff x="2858" y="1408"/>
            <a:chExt cx="34" cy="54"/>
          </a:xfrm>
        </p:grpSpPr>
        <p:sp>
          <p:nvSpPr>
            <p:cNvPr id="4161" name="Line 43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2" name="Line 44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13" name="Group 45"/>
          <p:cNvGrpSpPr>
            <a:grpSpLocks/>
          </p:cNvGrpSpPr>
          <p:nvPr/>
        </p:nvGrpSpPr>
        <p:grpSpPr bwMode="auto">
          <a:xfrm rot="2532970">
            <a:off x="5329238" y="4719638"/>
            <a:ext cx="138112" cy="130175"/>
            <a:chOff x="2710" y="1272"/>
            <a:chExt cx="70" cy="54"/>
          </a:xfrm>
        </p:grpSpPr>
        <p:sp>
          <p:nvSpPr>
            <p:cNvPr id="4158" name="Line 46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9" name="Line 47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60" name="Line 48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14" name="Group 49"/>
          <p:cNvGrpSpPr>
            <a:grpSpLocks/>
          </p:cNvGrpSpPr>
          <p:nvPr/>
        </p:nvGrpSpPr>
        <p:grpSpPr bwMode="auto">
          <a:xfrm rot="2532970">
            <a:off x="5913438" y="5403850"/>
            <a:ext cx="133350" cy="128588"/>
            <a:chOff x="2710" y="1272"/>
            <a:chExt cx="70" cy="54"/>
          </a:xfrm>
        </p:grpSpPr>
        <p:sp>
          <p:nvSpPr>
            <p:cNvPr id="4155" name="Line 50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6" name="Line 51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7" name="Line 52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15" name="Group 53"/>
          <p:cNvGrpSpPr>
            <a:grpSpLocks/>
          </p:cNvGrpSpPr>
          <p:nvPr/>
        </p:nvGrpSpPr>
        <p:grpSpPr bwMode="auto">
          <a:xfrm rot="3198360">
            <a:off x="6175375" y="5764213"/>
            <a:ext cx="80963" cy="103187"/>
            <a:chOff x="2858" y="1408"/>
            <a:chExt cx="34" cy="54"/>
          </a:xfrm>
        </p:grpSpPr>
        <p:sp>
          <p:nvSpPr>
            <p:cNvPr id="4153" name="Line 54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4" name="Line 55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16" name="Rectangle 57"/>
          <p:cNvSpPr>
            <a:spLocks noChangeArrowheads="1"/>
          </p:cNvSpPr>
          <p:nvPr/>
        </p:nvSpPr>
        <p:spPr bwMode="auto">
          <a:xfrm>
            <a:off x="758825" y="2424113"/>
            <a:ext cx="5772150" cy="428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117" name="Rectangle 58"/>
          <p:cNvSpPr>
            <a:spLocks noChangeArrowheads="1"/>
          </p:cNvSpPr>
          <p:nvPr/>
        </p:nvSpPr>
        <p:spPr bwMode="auto">
          <a:xfrm>
            <a:off x="1847850" y="3240088"/>
            <a:ext cx="400050" cy="17303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118" name="Text Box 72"/>
          <p:cNvSpPr txBox="1">
            <a:spLocks noChangeArrowheads="1"/>
          </p:cNvSpPr>
          <p:nvPr/>
        </p:nvSpPr>
        <p:spPr bwMode="auto">
          <a:xfrm>
            <a:off x="2662238" y="3584575"/>
            <a:ext cx="56356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100" i="1">
                <a:solidFill>
                  <a:schemeClr val="tx1"/>
                </a:solidFill>
                <a:latin typeface="Arial" pitchFamily="34" charset="0"/>
              </a:rPr>
              <a:t>SDC6</a:t>
            </a:r>
            <a:endParaRPr lang="fr-FR" altLang="fr-FR" sz="1100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119" name="Text Box 73"/>
          <p:cNvSpPr txBox="1">
            <a:spLocks noChangeArrowheads="1"/>
          </p:cNvSpPr>
          <p:nvPr/>
        </p:nvSpPr>
        <p:spPr bwMode="auto">
          <a:xfrm>
            <a:off x="5014913" y="5194300"/>
            <a:ext cx="57785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100" i="1">
                <a:solidFill>
                  <a:schemeClr val="tx1"/>
                </a:solidFill>
                <a:latin typeface="Arial" pitchFamily="34" charset="0"/>
              </a:rPr>
              <a:t>SDM8</a:t>
            </a:r>
            <a:endParaRPr lang="fr-FR" altLang="fr-FR" sz="1100" i="1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4120" name="Group 84"/>
          <p:cNvGrpSpPr>
            <a:grpSpLocks/>
          </p:cNvGrpSpPr>
          <p:nvPr/>
        </p:nvGrpSpPr>
        <p:grpSpPr bwMode="auto">
          <a:xfrm>
            <a:off x="1574800" y="3263900"/>
            <a:ext cx="134938" cy="128588"/>
            <a:chOff x="2710" y="1272"/>
            <a:chExt cx="70" cy="54"/>
          </a:xfrm>
        </p:grpSpPr>
        <p:sp>
          <p:nvSpPr>
            <p:cNvPr id="4150" name="Line 85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1" name="Line 86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52" name="Line 87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121" name="Line 88"/>
          <p:cNvSpPr>
            <a:spLocks noChangeShapeType="1"/>
          </p:cNvSpPr>
          <p:nvPr/>
        </p:nvSpPr>
        <p:spPr bwMode="auto">
          <a:xfrm flipH="1">
            <a:off x="1438275" y="3335338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22" name="Rectangle 89"/>
          <p:cNvSpPr>
            <a:spLocks noChangeArrowheads="1"/>
          </p:cNvSpPr>
          <p:nvPr/>
        </p:nvSpPr>
        <p:spPr bwMode="auto">
          <a:xfrm rot="-454512">
            <a:off x="1360488" y="3273425"/>
            <a:ext cx="155575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123" name="Line 90"/>
          <p:cNvSpPr>
            <a:spLocks noChangeShapeType="1"/>
          </p:cNvSpPr>
          <p:nvPr/>
        </p:nvSpPr>
        <p:spPr bwMode="auto">
          <a:xfrm flipH="1">
            <a:off x="1184275" y="3336925"/>
            <a:ext cx="250825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24" name="Line 93"/>
          <p:cNvSpPr>
            <a:spLocks noChangeShapeType="1"/>
          </p:cNvSpPr>
          <p:nvPr/>
        </p:nvSpPr>
        <p:spPr bwMode="auto">
          <a:xfrm>
            <a:off x="1160463" y="3303588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25" name="Line 94"/>
          <p:cNvSpPr>
            <a:spLocks noChangeShapeType="1"/>
          </p:cNvSpPr>
          <p:nvPr/>
        </p:nvSpPr>
        <p:spPr bwMode="auto">
          <a:xfrm flipH="1">
            <a:off x="2881313" y="3316288"/>
            <a:ext cx="46037" cy="4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4126" name="Group 104"/>
          <p:cNvGrpSpPr>
            <a:grpSpLocks/>
          </p:cNvGrpSpPr>
          <p:nvPr/>
        </p:nvGrpSpPr>
        <p:grpSpPr bwMode="auto">
          <a:xfrm rot="20975537" flipH="1">
            <a:off x="1246188" y="3306763"/>
            <a:ext cx="65087" cy="130175"/>
            <a:chOff x="2858" y="1408"/>
            <a:chExt cx="34" cy="54"/>
          </a:xfrm>
        </p:grpSpPr>
        <p:sp>
          <p:nvSpPr>
            <p:cNvPr id="4148" name="Line 105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9" name="Line 106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127" name="Group 114"/>
          <p:cNvGrpSpPr>
            <a:grpSpLocks/>
          </p:cNvGrpSpPr>
          <p:nvPr/>
        </p:nvGrpSpPr>
        <p:grpSpPr bwMode="auto">
          <a:xfrm>
            <a:off x="1122363" y="2897188"/>
            <a:ext cx="1849437" cy="444500"/>
            <a:chOff x="2250" y="1137"/>
            <a:chExt cx="999" cy="196"/>
          </a:xfrm>
        </p:grpSpPr>
        <p:sp>
          <p:nvSpPr>
            <p:cNvPr id="4145" name="Line 91"/>
            <p:cNvSpPr>
              <a:spLocks noChangeShapeType="1"/>
            </p:cNvSpPr>
            <p:nvPr/>
          </p:nvSpPr>
          <p:spPr bwMode="auto">
            <a:xfrm>
              <a:off x="2292" y="1327"/>
              <a:ext cx="917" cy="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6" name="Freeform 102"/>
            <p:cNvSpPr>
              <a:spLocks noChangeAspect="1"/>
            </p:cNvSpPr>
            <p:nvPr/>
          </p:nvSpPr>
          <p:spPr bwMode="auto">
            <a:xfrm rot="-763424">
              <a:off x="2250" y="1138"/>
              <a:ext cx="38" cy="195"/>
            </a:xfrm>
            <a:custGeom>
              <a:avLst/>
              <a:gdLst>
                <a:gd name="T0" fmla="*/ 0 w 106"/>
                <a:gd name="T1" fmla="*/ 0 h 499"/>
                <a:gd name="T2" fmla="*/ 0 w 106"/>
                <a:gd name="T3" fmla="*/ 0 h 499"/>
                <a:gd name="T4" fmla="*/ 0 w 106"/>
                <a:gd name="T5" fmla="*/ 0 h 499"/>
                <a:gd name="T6" fmla="*/ 0 w 106"/>
                <a:gd name="T7" fmla="*/ 0 h 499"/>
                <a:gd name="T8" fmla="*/ 0 w 106"/>
                <a:gd name="T9" fmla="*/ 0 h 499"/>
                <a:gd name="T10" fmla="*/ 0 w 106"/>
                <a:gd name="T11" fmla="*/ 0 h 499"/>
                <a:gd name="T12" fmla="*/ 0 w 106"/>
                <a:gd name="T13" fmla="*/ 0 h 499"/>
                <a:gd name="T14" fmla="*/ 0 w 106"/>
                <a:gd name="T15" fmla="*/ 0 h 499"/>
                <a:gd name="T16" fmla="*/ 0 w 106"/>
                <a:gd name="T17" fmla="*/ 0 h 499"/>
                <a:gd name="T18" fmla="*/ 0 w 106"/>
                <a:gd name="T19" fmla="*/ 0 h 499"/>
                <a:gd name="T20" fmla="*/ 0 w 106"/>
                <a:gd name="T21" fmla="*/ 0 h 499"/>
                <a:gd name="T22" fmla="*/ 0 w 106"/>
                <a:gd name="T23" fmla="*/ 0 h 4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499"/>
                <a:gd name="T38" fmla="*/ 106 w 106"/>
                <a:gd name="T39" fmla="*/ 499 h 4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499">
                  <a:moveTo>
                    <a:pt x="53" y="0"/>
                  </a:moveTo>
                  <a:cubicBezTo>
                    <a:pt x="53" y="15"/>
                    <a:pt x="53" y="31"/>
                    <a:pt x="53" y="46"/>
                  </a:cubicBezTo>
                  <a:cubicBezTo>
                    <a:pt x="53" y="61"/>
                    <a:pt x="46" y="76"/>
                    <a:pt x="53" y="91"/>
                  </a:cubicBezTo>
                  <a:cubicBezTo>
                    <a:pt x="60" y="106"/>
                    <a:pt x="106" y="121"/>
                    <a:pt x="98" y="136"/>
                  </a:cubicBezTo>
                  <a:cubicBezTo>
                    <a:pt x="90" y="151"/>
                    <a:pt x="7" y="167"/>
                    <a:pt x="7" y="182"/>
                  </a:cubicBezTo>
                  <a:cubicBezTo>
                    <a:pt x="7" y="197"/>
                    <a:pt x="98" y="212"/>
                    <a:pt x="98" y="227"/>
                  </a:cubicBezTo>
                  <a:cubicBezTo>
                    <a:pt x="98" y="242"/>
                    <a:pt x="7" y="257"/>
                    <a:pt x="7" y="272"/>
                  </a:cubicBezTo>
                  <a:cubicBezTo>
                    <a:pt x="7" y="287"/>
                    <a:pt x="98" y="303"/>
                    <a:pt x="98" y="318"/>
                  </a:cubicBezTo>
                  <a:cubicBezTo>
                    <a:pt x="98" y="333"/>
                    <a:pt x="14" y="348"/>
                    <a:pt x="7" y="363"/>
                  </a:cubicBezTo>
                  <a:cubicBezTo>
                    <a:pt x="0" y="378"/>
                    <a:pt x="45" y="394"/>
                    <a:pt x="53" y="409"/>
                  </a:cubicBezTo>
                  <a:cubicBezTo>
                    <a:pt x="61" y="424"/>
                    <a:pt x="53" y="439"/>
                    <a:pt x="53" y="454"/>
                  </a:cubicBezTo>
                  <a:cubicBezTo>
                    <a:pt x="53" y="469"/>
                    <a:pt x="46" y="492"/>
                    <a:pt x="53" y="499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47" name="Freeform 113"/>
            <p:cNvSpPr>
              <a:spLocks noChangeAspect="1"/>
            </p:cNvSpPr>
            <p:nvPr/>
          </p:nvSpPr>
          <p:spPr bwMode="auto">
            <a:xfrm rot="763424" flipV="1">
              <a:off x="3211" y="1137"/>
              <a:ext cx="38" cy="195"/>
            </a:xfrm>
            <a:custGeom>
              <a:avLst/>
              <a:gdLst>
                <a:gd name="T0" fmla="*/ 0 w 106"/>
                <a:gd name="T1" fmla="*/ 0 h 499"/>
                <a:gd name="T2" fmla="*/ 0 w 106"/>
                <a:gd name="T3" fmla="*/ 0 h 499"/>
                <a:gd name="T4" fmla="*/ 0 w 106"/>
                <a:gd name="T5" fmla="*/ 0 h 499"/>
                <a:gd name="T6" fmla="*/ 0 w 106"/>
                <a:gd name="T7" fmla="*/ 0 h 499"/>
                <a:gd name="T8" fmla="*/ 0 w 106"/>
                <a:gd name="T9" fmla="*/ 0 h 499"/>
                <a:gd name="T10" fmla="*/ 0 w 106"/>
                <a:gd name="T11" fmla="*/ 0 h 499"/>
                <a:gd name="T12" fmla="*/ 0 w 106"/>
                <a:gd name="T13" fmla="*/ 0 h 499"/>
                <a:gd name="T14" fmla="*/ 0 w 106"/>
                <a:gd name="T15" fmla="*/ 0 h 499"/>
                <a:gd name="T16" fmla="*/ 0 w 106"/>
                <a:gd name="T17" fmla="*/ 0 h 499"/>
                <a:gd name="T18" fmla="*/ 0 w 106"/>
                <a:gd name="T19" fmla="*/ 0 h 499"/>
                <a:gd name="T20" fmla="*/ 0 w 106"/>
                <a:gd name="T21" fmla="*/ 0 h 499"/>
                <a:gd name="T22" fmla="*/ 0 w 106"/>
                <a:gd name="T23" fmla="*/ 0 h 4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499"/>
                <a:gd name="T38" fmla="*/ 106 w 106"/>
                <a:gd name="T39" fmla="*/ 499 h 4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499">
                  <a:moveTo>
                    <a:pt x="53" y="0"/>
                  </a:moveTo>
                  <a:cubicBezTo>
                    <a:pt x="53" y="15"/>
                    <a:pt x="53" y="31"/>
                    <a:pt x="53" y="46"/>
                  </a:cubicBezTo>
                  <a:cubicBezTo>
                    <a:pt x="53" y="61"/>
                    <a:pt x="46" y="76"/>
                    <a:pt x="53" y="91"/>
                  </a:cubicBezTo>
                  <a:cubicBezTo>
                    <a:pt x="60" y="106"/>
                    <a:pt x="106" y="121"/>
                    <a:pt x="98" y="136"/>
                  </a:cubicBezTo>
                  <a:cubicBezTo>
                    <a:pt x="90" y="151"/>
                    <a:pt x="7" y="167"/>
                    <a:pt x="7" y="182"/>
                  </a:cubicBezTo>
                  <a:cubicBezTo>
                    <a:pt x="7" y="197"/>
                    <a:pt x="98" y="212"/>
                    <a:pt x="98" y="227"/>
                  </a:cubicBezTo>
                  <a:cubicBezTo>
                    <a:pt x="98" y="242"/>
                    <a:pt x="7" y="257"/>
                    <a:pt x="7" y="272"/>
                  </a:cubicBezTo>
                  <a:cubicBezTo>
                    <a:pt x="7" y="287"/>
                    <a:pt x="98" y="303"/>
                    <a:pt x="98" y="318"/>
                  </a:cubicBezTo>
                  <a:cubicBezTo>
                    <a:pt x="98" y="333"/>
                    <a:pt x="14" y="348"/>
                    <a:pt x="7" y="363"/>
                  </a:cubicBezTo>
                  <a:cubicBezTo>
                    <a:pt x="0" y="378"/>
                    <a:pt x="45" y="394"/>
                    <a:pt x="53" y="409"/>
                  </a:cubicBezTo>
                  <a:cubicBezTo>
                    <a:pt x="61" y="424"/>
                    <a:pt x="53" y="439"/>
                    <a:pt x="53" y="454"/>
                  </a:cubicBezTo>
                  <a:cubicBezTo>
                    <a:pt x="53" y="469"/>
                    <a:pt x="46" y="492"/>
                    <a:pt x="53" y="499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 type="stealth" w="sm" len="med"/>
            </a:ln>
          </p:spPr>
          <p:txBody>
            <a:bodyPr rot="10800000"/>
            <a:lstStyle/>
            <a:p>
              <a:endParaRPr lang="en-GB"/>
            </a:p>
          </p:txBody>
        </p:sp>
      </p:grpSp>
      <p:sp>
        <p:nvSpPr>
          <p:cNvPr id="4128" name="Text Box 73"/>
          <p:cNvSpPr txBox="1">
            <a:spLocks noChangeArrowheads="1"/>
          </p:cNvSpPr>
          <p:nvPr/>
        </p:nvSpPr>
        <p:spPr bwMode="auto">
          <a:xfrm>
            <a:off x="3478213" y="3986213"/>
            <a:ext cx="57785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100" i="1">
                <a:solidFill>
                  <a:schemeClr val="tx1"/>
                </a:solidFill>
                <a:latin typeface="Arial" pitchFamily="34" charset="0"/>
              </a:rPr>
              <a:t>SDM7</a:t>
            </a:r>
            <a:endParaRPr lang="fr-FR" altLang="fr-FR" sz="1100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129" name="Text Box 72"/>
          <p:cNvSpPr txBox="1">
            <a:spLocks noChangeArrowheads="1"/>
          </p:cNvSpPr>
          <p:nvPr/>
        </p:nvSpPr>
        <p:spPr bwMode="auto">
          <a:xfrm>
            <a:off x="4349750" y="4440238"/>
            <a:ext cx="56356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100" i="1">
                <a:solidFill>
                  <a:schemeClr val="tx1"/>
                </a:solidFill>
                <a:latin typeface="Arial" pitchFamily="34" charset="0"/>
              </a:rPr>
              <a:t>SDC7</a:t>
            </a:r>
            <a:endParaRPr lang="fr-FR" altLang="fr-FR" sz="1100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130" name="ZoneTexte 147"/>
          <p:cNvSpPr txBox="1">
            <a:spLocks noChangeArrowheads="1"/>
          </p:cNvSpPr>
          <p:nvPr/>
        </p:nvSpPr>
        <p:spPr bwMode="auto">
          <a:xfrm>
            <a:off x="4757738" y="4146550"/>
            <a:ext cx="163512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ClrTx/>
              <a:buSzTx/>
              <a:buFontTx/>
              <a:buNone/>
            </a:pPr>
            <a:endParaRPr lang="fr-FR" altLang="fr-FR" sz="160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131" name="Text Box 71"/>
          <p:cNvSpPr txBox="1">
            <a:spLocks noChangeArrowheads="1"/>
          </p:cNvSpPr>
          <p:nvPr/>
        </p:nvSpPr>
        <p:spPr bwMode="auto">
          <a:xfrm>
            <a:off x="1733550" y="3670300"/>
            <a:ext cx="57785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100" i="1">
                <a:solidFill>
                  <a:schemeClr val="tx1"/>
                </a:solidFill>
                <a:latin typeface="Arial" pitchFamily="34" charset="0"/>
              </a:rPr>
              <a:t>SDM6</a:t>
            </a:r>
            <a:endParaRPr lang="fr-FR" altLang="fr-FR" sz="1100" i="1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4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74885">
            <a:off x="1766888" y="3117850"/>
            <a:ext cx="6556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69900" y="2133600"/>
            <a:ext cx="6481763" cy="33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9" name="Rectangle 118"/>
          <p:cNvSpPr/>
          <p:nvPr/>
        </p:nvSpPr>
        <p:spPr>
          <a:xfrm>
            <a:off x="288925" y="6291263"/>
            <a:ext cx="6911975" cy="433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0" name="Rectangle 119"/>
          <p:cNvSpPr/>
          <p:nvPr/>
        </p:nvSpPr>
        <p:spPr>
          <a:xfrm>
            <a:off x="395288" y="2230438"/>
            <a:ext cx="417512" cy="427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6350000" y="1981200"/>
            <a:ext cx="417513" cy="427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588125" y="4176713"/>
            <a:ext cx="579438" cy="341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38" name="ZoneTexte 1"/>
          <p:cNvSpPr txBox="1">
            <a:spLocks noChangeArrowheads="1"/>
          </p:cNvSpPr>
          <p:nvPr/>
        </p:nvSpPr>
        <p:spPr bwMode="auto">
          <a:xfrm>
            <a:off x="515938" y="1352550"/>
            <a:ext cx="5457825" cy="5762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just" defTabSz="914400"/>
            <a:r>
              <a:rPr lang="fr-FR" altLang="fr-FR" sz="1600">
                <a:solidFill>
                  <a:srgbClr val="FF0000"/>
                </a:solidFill>
                <a:latin typeface="Trebuchet MS" pitchFamily="34" charset="0"/>
              </a:rPr>
              <a:t>1) One single laser </a:t>
            </a:r>
            <a:r>
              <a:rPr lang="fr-FR" altLang="fr-FR" sz="1600" i="1">
                <a:solidFill>
                  <a:schemeClr val="tx1"/>
                </a:solidFill>
                <a:latin typeface="Trebuchet MS" pitchFamily="34" charset="0"/>
              </a:rPr>
              <a:t>Ti:Sa  800 nm, 5 W, 1 kHz, 30 fs-fwhm </a:t>
            </a:r>
            <a:r>
              <a:rPr lang="fr-FR" altLang="fr-FR" sz="1600">
                <a:solidFill>
                  <a:srgbClr val="FF0000"/>
                </a:solidFill>
                <a:latin typeface="Trebuchet MS" pitchFamily="34" charset="0"/>
              </a:rPr>
              <a:t>for the machine </a:t>
            </a:r>
            <a:r>
              <a:rPr lang="fr-FR" altLang="fr-FR" sz="1600">
                <a:solidFill>
                  <a:srgbClr val="3333CC"/>
                </a:solidFill>
                <a:latin typeface="Trebuchet MS" pitchFamily="34" charset="0"/>
              </a:rPr>
              <a:t>and</a:t>
            </a:r>
            <a:r>
              <a:rPr lang="fr-FR" altLang="fr-FR" sz="1600">
                <a:solidFill>
                  <a:srgbClr val="FF0000"/>
                </a:solidFill>
                <a:latin typeface="Trebuchet MS" pitchFamily="34" charset="0"/>
              </a:rPr>
              <a:t> for the CRISTAL beamline</a:t>
            </a:r>
          </a:p>
        </p:txBody>
      </p:sp>
      <p:grpSp>
        <p:nvGrpSpPr>
          <p:cNvPr id="4139" name="Groupe 1"/>
          <p:cNvGrpSpPr>
            <a:grpSpLocks/>
          </p:cNvGrpSpPr>
          <p:nvPr/>
        </p:nvGrpSpPr>
        <p:grpSpPr bwMode="auto">
          <a:xfrm>
            <a:off x="2747963" y="4414838"/>
            <a:ext cx="1003300" cy="338137"/>
            <a:chOff x="1857375" y="5670550"/>
            <a:chExt cx="1003300" cy="338138"/>
          </a:xfrm>
        </p:grpSpPr>
        <p:sp>
          <p:nvSpPr>
            <p:cNvPr id="4143" name="Rectangle 3"/>
            <p:cNvSpPr>
              <a:spLocks noChangeArrowheads="1"/>
            </p:cNvSpPr>
            <p:nvPr/>
          </p:nvSpPr>
          <p:spPr bwMode="auto">
            <a:xfrm>
              <a:off x="1857375" y="5795963"/>
              <a:ext cx="198438" cy="125412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fr-FR"/>
            </a:p>
          </p:txBody>
        </p:sp>
        <p:sp>
          <p:nvSpPr>
            <p:cNvPr id="4144" name="ZoneTexte 4"/>
            <p:cNvSpPr txBox="1">
              <a:spLocks noChangeArrowheads="1"/>
            </p:cNvSpPr>
            <p:nvPr/>
          </p:nvSpPr>
          <p:spPr bwMode="auto">
            <a:xfrm>
              <a:off x="2162175" y="5670550"/>
              <a:ext cx="6985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1600">
                  <a:solidFill>
                    <a:schemeClr val="tx1"/>
                  </a:solidFill>
                </a:rPr>
                <a:t>dipole</a:t>
              </a:r>
            </a:p>
          </p:txBody>
        </p:sp>
      </p:grpSp>
      <p:sp>
        <p:nvSpPr>
          <p:cNvPr id="4140" name="Rectangle 48"/>
          <p:cNvSpPr>
            <a:spLocks noChangeArrowheads="1"/>
          </p:cNvSpPr>
          <p:nvPr/>
        </p:nvSpPr>
        <p:spPr bwMode="auto">
          <a:xfrm>
            <a:off x="250825" y="111125"/>
            <a:ext cx="86423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571500" indent="-571500" eaLnBrk="0" hangingPunct="0">
              <a:spcBef>
                <a:spcPts val="800"/>
              </a:spcBef>
              <a:buFont typeface="Times New Roman" pitchFamily="18" charset="0"/>
              <a:buAutoNum type="romanUcPeriod" startA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solidFill>
                  <a:srgbClr val="000000"/>
                </a:solidFill>
                <a:latin typeface="Trebuchet MS" pitchFamily="34" charset="0"/>
              </a:rPr>
              <a:t>SOLEIL specificities</a:t>
            </a:r>
          </a:p>
        </p:txBody>
      </p:sp>
      <p:cxnSp>
        <p:nvCxnSpPr>
          <p:cNvPr id="4141" name="Connecteur droit 7"/>
          <p:cNvCxnSpPr>
            <a:cxnSpLocks noChangeShapeType="1"/>
          </p:cNvCxnSpPr>
          <p:nvPr/>
        </p:nvCxnSpPr>
        <p:spPr bwMode="auto">
          <a:xfrm flipH="1" flipV="1">
            <a:off x="288925" y="2765425"/>
            <a:ext cx="823913" cy="131763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</p:spPr>
      </p:cxnSp>
      <p:sp>
        <p:nvSpPr>
          <p:cNvPr id="4142" name="Text Box 108"/>
          <p:cNvSpPr txBox="1">
            <a:spLocks noChangeArrowheads="1"/>
          </p:cNvSpPr>
          <p:nvPr/>
        </p:nvSpPr>
        <p:spPr bwMode="auto">
          <a:xfrm>
            <a:off x="203200" y="2301875"/>
            <a:ext cx="68262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400">
                <a:solidFill>
                  <a:srgbClr val="FF0000"/>
                </a:solidFill>
                <a:latin typeface="Arial" pitchFamily="34" charset="0"/>
              </a:rPr>
              <a:t>Laser </a:t>
            </a:r>
          </a:p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400">
                <a:solidFill>
                  <a:srgbClr val="FF0000"/>
                </a:solidFill>
                <a:latin typeface="Arial" pitchFamily="34" charset="0"/>
              </a:rPr>
              <a:t>Beam</a:t>
            </a:r>
            <a:endParaRPr lang="fr-FR" altLang="fr-FR" sz="140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2F277BF-A7D0-4EAC-B57B-38DE52BAF748}" type="slidenum">
              <a:rPr lang="en-GB" altLang="fr-FR" smtClean="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GB" altLang="fr-F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2" name="Rectangle 2061"/>
          <p:cNvSpPr/>
          <p:nvPr/>
        </p:nvSpPr>
        <p:spPr>
          <a:xfrm>
            <a:off x="-104775" y="4926013"/>
            <a:ext cx="9144000" cy="136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cor </a:t>
            </a:r>
          </a:p>
        </p:txBody>
      </p:sp>
      <p:sp>
        <p:nvSpPr>
          <p:cNvPr id="5124" name="Freeform 15"/>
          <p:cNvSpPr>
            <a:spLocks/>
          </p:cNvSpPr>
          <p:nvPr/>
        </p:nvSpPr>
        <p:spPr bwMode="auto">
          <a:xfrm>
            <a:off x="1693863" y="3335338"/>
            <a:ext cx="4654550" cy="2730500"/>
          </a:xfrm>
          <a:custGeom>
            <a:avLst/>
            <a:gdLst>
              <a:gd name="T0" fmla="*/ 0 w 2403"/>
              <a:gd name="T1" fmla="*/ 0 h 1140"/>
              <a:gd name="T2" fmla="*/ 2147483647 w 2403"/>
              <a:gd name="T3" fmla="*/ 0 h 1140"/>
              <a:gd name="T4" fmla="*/ 2147483647 w 2403"/>
              <a:gd name="T5" fmla="*/ 2147483647 h 1140"/>
              <a:gd name="T6" fmla="*/ 2147483647 w 2403"/>
              <a:gd name="T7" fmla="*/ 2147483647 h 1140"/>
              <a:gd name="T8" fmla="*/ 2147483647 w 2403"/>
              <a:gd name="T9" fmla="*/ 2147483647 h 1140"/>
              <a:gd name="T10" fmla="*/ 2147483647 w 2403"/>
              <a:gd name="T11" fmla="*/ 2147483647 h 1140"/>
              <a:gd name="T12" fmla="*/ 2147483647 w 2403"/>
              <a:gd name="T13" fmla="*/ 2147483647 h 11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3"/>
              <a:gd name="T22" fmla="*/ 0 h 1140"/>
              <a:gd name="T23" fmla="*/ 2403 w 2403"/>
              <a:gd name="T24" fmla="*/ 1140 h 11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3" h="1140">
                <a:moveTo>
                  <a:pt x="0" y="0"/>
                </a:moveTo>
                <a:lnTo>
                  <a:pt x="495" y="0"/>
                </a:lnTo>
                <a:lnTo>
                  <a:pt x="906" y="78"/>
                </a:lnTo>
                <a:lnTo>
                  <a:pt x="1488" y="315"/>
                </a:lnTo>
                <a:lnTo>
                  <a:pt x="1836" y="537"/>
                </a:lnTo>
                <a:lnTo>
                  <a:pt x="2286" y="966"/>
                </a:lnTo>
                <a:lnTo>
                  <a:pt x="2403" y="11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5" name="Rectangle 16"/>
          <p:cNvSpPr>
            <a:spLocks noChangeArrowheads="1"/>
          </p:cNvSpPr>
          <p:nvPr/>
        </p:nvSpPr>
        <p:spPr bwMode="auto">
          <a:xfrm rot="472864">
            <a:off x="2582863" y="3268663"/>
            <a:ext cx="157162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126" name="Rectangle 17"/>
          <p:cNvSpPr>
            <a:spLocks noChangeArrowheads="1"/>
          </p:cNvSpPr>
          <p:nvPr/>
        </p:nvSpPr>
        <p:spPr bwMode="auto">
          <a:xfrm rot="979119">
            <a:off x="3365500" y="3451225"/>
            <a:ext cx="158750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127" name="Rectangle 18"/>
          <p:cNvSpPr>
            <a:spLocks noChangeArrowheads="1"/>
          </p:cNvSpPr>
          <p:nvPr/>
        </p:nvSpPr>
        <p:spPr bwMode="auto">
          <a:xfrm rot="1570662">
            <a:off x="4489450" y="4011613"/>
            <a:ext cx="158750" cy="13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128" name="Rectangle 19"/>
          <p:cNvSpPr>
            <a:spLocks noChangeArrowheads="1"/>
          </p:cNvSpPr>
          <p:nvPr/>
        </p:nvSpPr>
        <p:spPr bwMode="auto">
          <a:xfrm rot="2160357">
            <a:off x="5164138" y="4543425"/>
            <a:ext cx="158750" cy="13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129" name="Rectangle 20"/>
          <p:cNvSpPr>
            <a:spLocks noChangeArrowheads="1"/>
          </p:cNvSpPr>
          <p:nvPr/>
        </p:nvSpPr>
        <p:spPr bwMode="auto">
          <a:xfrm rot="2969886">
            <a:off x="6021388" y="5588000"/>
            <a:ext cx="193675" cy="11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5130" name="Group 30"/>
          <p:cNvGrpSpPr>
            <a:grpSpLocks/>
          </p:cNvGrpSpPr>
          <p:nvPr/>
        </p:nvGrpSpPr>
        <p:grpSpPr bwMode="auto">
          <a:xfrm>
            <a:off x="2381250" y="3268663"/>
            <a:ext cx="136525" cy="130175"/>
            <a:chOff x="2710" y="1272"/>
            <a:chExt cx="70" cy="54"/>
          </a:xfrm>
        </p:grpSpPr>
        <p:sp>
          <p:nvSpPr>
            <p:cNvPr id="5222" name="Line 21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23" name="Line 22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24" name="Line 23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31" name="Group 26"/>
          <p:cNvGrpSpPr>
            <a:grpSpLocks/>
          </p:cNvGrpSpPr>
          <p:nvPr/>
        </p:nvGrpSpPr>
        <p:grpSpPr bwMode="auto">
          <a:xfrm rot="624463">
            <a:off x="2790825" y="3303588"/>
            <a:ext cx="66675" cy="130175"/>
            <a:chOff x="2858" y="1408"/>
            <a:chExt cx="34" cy="54"/>
          </a:xfrm>
        </p:grpSpPr>
        <p:sp>
          <p:nvSpPr>
            <p:cNvPr id="5220" name="Line 24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21" name="Line 25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32" name="Group 27"/>
          <p:cNvGrpSpPr>
            <a:grpSpLocks/>
          </p:cNvGrpSpPr>
          <p:nvPr/>
        </p:nvGrpSpPr>
        <p:grpSpPr bwMode="auto">
          <a:xfrm rot="624463">
            <a:off x="3251200" y="3419475"/>
            <a:ext cx="65088" cy="127000"/>
            <a:chOff x="2858" y="1408"/>
            <a:chExt cx="34" cy="54"/>
          </a:xfrm>
        </p:grpSpPr>
        <p:sp>
          <p:nvSpPr>
            <p:cNvPr id="5218" name="Line 28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19" name="Line 29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33" name="Group 31"/>
          <p:cNvGrpSpPr>
            <a:grpSpLocks/>
          </p:cNvGrpSpPr>
          <p:nvPr/>
        </p:nvGrpSpPr>
        <p:grpSpPr bwMode="auto">
          <a:xfrm rot="1272875">
            <a:off x="3571875" y="3548063"/>
            <a:ext cx="134938" cy="130175"/>
            <a:chOff x="2710" y="1272"/>
            <a:chExt cx="70" cy="54"/>
          </a:xfrm>
        </p:grpSpPr>
        <p:sp>
          <p:nvSpPr>
            <p:cNvPr id="5215" name="Line 32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16" name="Line 33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17" name="Line 34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34" name="Group 35"/>
          <p:cNvGrpSpPr>
            <a:grpSpLocks/>
          </p:cNvGrpSpPr>
          <p:nvPr/>
        </p:nvGrpSpPr>
        <p:grpSpPr bwMode="auto">
          <a:xfrm rot="1272875">
            <a:off x="4313238" y="3919538"/>
            <a:ext cx="133350" cy="128587"/>
            <a:chOff x="2710" y="1272"/>
            <a:chExt cx="70" cy="54"/>
          </a:xfrm>
        </p:grpSpPr>
        <p:sp>
          <p:nvSpPr>
            <p:cNvPr id="5212" name="Line 36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13" name="Line 37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14" name="Line 38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35" name="Group 39"/>
          <p:cNvGrpSpPr>
            <a:grpSpLocks/>
          </p:cNvGrpSpPr>
          <p:nvPr/>
        </p:nvGrpSpPr>
        <p:grpSpPr bwMode="auto">
          <a:xfrm rot="1905157">
            <a:off x="4675188" y="4124325"/>
            <a:ext cx="66675" cy="128588"/>
            <a:chOff x="2858" y="1408"/>
            <a:chExt cx="34" cy="54"/>
          </a:xfrm>
        </p:grpSpPr>
        <p:sp>
          <p:nvSpPr>
            <p:cNvPr id="5210" name="Line 40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11" name="Line 41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36" name="Group 42"/>
          <p:cNvGrpSpPr>
            <a:grpSpLocks/>
          </p:cNvGrpSpPr>
          <p:nvPr/>
        </p:nvGrpSpPr>
        <p:grpSpPr bwMode="auto">
          <a:xfrm rot="1905157">
            <a:off x="5075238" y="4437063"/>
            <a:ext cx="65087" cy="128587"/>
            <a:chOff x="2858" y="1408"/>
            <a:chExt cx="34" cy="54"/>
          </a:xfrm>
        </p:grpSpPr>
        <p:sp>
          <p:nvSpPr>
            <p:cNvPr id="5208" name="Line 43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09" name="Line 44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37" name="Group 45"/>
          <p:cNvGrpSpPr>
            <a:grpSpLocks/>
          </p:cNvGrpSpPr>
          <p:nvPr/>
        </p:nvGrpSpPr>
        <p:grpSpPr bwMode="auto">
          <a:xfrm rot="2532970">
            <a:off x="5329238" y="4719638"/>
            <a:ext cx="138112" cy="130175"/>
            <a:chOff x="2710" y="1272"/>
            <a:chExt cx="70" cy="54"/>
          </a:xfrm>
        </p:grpSpPr>
        <p:sp>
          <p:nvSpPr>
            <p:cNvPr id="5205" name="Line 46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06" name="Line 47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07" name="Line 48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38" name="Group 49"/>
          <p:cNvGrpSpPr>
            <a:grpSpLocks/>
          </p:cNvGrpSpPr>
          <p:nvPr/>
        </p:nvGrpSpPr>
        <p:grpSpPr bwMode="auto">
          <a:xfrm rot="2532970">
            <a:off x="5913438" y="5403850"/>
            <a:ext cx="133350" cy="128588"/>
            <a:chOff x="2710" y="1272"/>
            <a:chExt cx="70" cy="54"/>
          </a:xfrm>
        </p:grpSpPr>
        <p:sp>
          <p:nvSpPr>
            <p:cNvPr id="5202" name="Line 50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03" name="Line 51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04" name="Line 52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139" name="Group 53"/>
          <p:cNvGrpSpPr>
            <a:grpSpLocks/>
          </p:cNvGrpSpPr>
          <p:nvPr/>
        </p:nvGrpSpPr>
        <p:grpSpPr bwMode="auto">
          <a:xfrm rot="3198360">
            <a:off x="6175375" y="5764213"/>
            <a:ext cx="80963" cy="103187"/>
            <a:chOff x="2858" y="1408"/>
            <a:chExt cx="34" cy="54"/>
          </a:xfrm>
        </p:grpSpPr>
        <p:sp>
          <p:nvSpPr>
            <p:cNvPr id="5200" name="Line 54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01" name="Line 55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40" name="Rectangle 57"/>
          <p:cNvSpPr>
            <a:spLocks noChangeArrowheads="1"/>
          </p:cNvSpPr>
          <p:nvPr/>
        </p:nvSpPr>
        <p:spPr bwMode="auto">
          <a:xfrm>
            <a:off x="758825" y="2424113"/>
            <a:ext cx="5772150" cy="428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141" name="Rectangle 58"/>
          <p:cNvSpPr>
            <a:spLocks noChangeArrowheads="1"/>
          </p:cNvSpPr>
          <p:nvPr/>
        </p:nvSpPr>
        <p:spPr bwMode="auto">
          <a:xfrm>
            <a:off x="1847850" y="3240088"/>
            <a:ext cx="400050" cy="17303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142" name="Text Box 65"/>
          <p:cNvSpPr txBox="1">
            <a:spLocks noChangeArrowheads="1"/>
          </p:cNvSpPr>
          <p:nvPr/>
        </p:nvSpPr>
        <p:spPr bwMode="auto">
          <a:xfrm>
            <a:off x="1635125" y="2689225"/>
            <a:ext cx="97948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400">
                <a:solidFill>
                  <a:srgbClr val="3333CC"/>
                </a:solidFill>
                <a:latin typeface="Arial" pitchFamily="34" charset="0"/>
              </a:rPr>
              <a:t>Modulator</a:t>
            </a:r>
          </a:p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400">
                <a:solidFill>
                  <a:schemeClr val="accent2"/>
                </a:solidFill>
                <a:latin typeface="Arial" pitchFamily="34" charset="0"/>
              </a:rPr>
              <a:t>Wiggler</a:t>
            </a:r>
            <a:endParaRPr lang="fr-FR" altLang="fr-FR" sz="14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5143" name="Text Box 72"/>
          <p:cNvSpPr txBox="1">
            <a:spLocks noChangeArrowheads="1"/>
          </p:cNvSpPr>
          <p:nvPr/>
        </p:nvSpPr>
        <p:spPr bwMode="auto">
          <a:xfrm>
            <a:off x="2662238" y="3584575"/>
            <a:ext cx="56356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100" i="1">
                <a:solidFill>
                  <a:schemeClr val="tx1"/>
                </a:solidFill>
                <a:latin typeface="Arial" pitchFamily="34" charset="0"/>
              </a:rPr>
              <a:t>SDC6</a:t>
            </a:r>
            <a:endParaRPr lang="fr-FR" altLang="fr-FR" sz="1100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144" name="Text Box 73"/>
          <p:cNvSpPr txBox="1">
            <a:spLocks noChangeArrowheads="1"/>
          </p:cNvSpPr>
          <p:nvPr/>
        </p:nvSpPr>
        <p:spPr bwMode="auto">
          <a:xfrm>
            <a:off x="5772150" y="4994275"/>
            <a:ext cx="57785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100" i="1">
                <a:solidFill>
                  <a:schemeClr val="tx1"/>
                </a:solidFill>
                <a:latin typeface="Arial" pitchFamily="34" charset="0"/>
              </a:rPr>
              <a:t>SDM8</a:t>
            </a:r>
            <a:endParaRPr lang="fr-FR" altLang="fr-FR" sz="1100" i="1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5145" name="Group 84"/>
          <p:cNvGrpSpPr>
            <a:grpSpLocks/>
          </p:cNvGrpSpPr>
          <p:nvPr/>
        </p:nvGrpSpPr>
        <p:grpSpPr bwMode="auto">
          <a:xfrm>
            <a:off x="1574800" y="3263900"/>
            <a:ext cx="134938" cy="128588"/>
            <a:chOff x="2710" y="1272"/>
            <a:chExt cx="70" cy="54"/>
          </a:xfrm>
        </p:grpSpPr>
        <p:sp>
          <p:nvSpPr>
            <p:cNvPr id="5197" name="Line 85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98" name="Line 86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99" name="Line 87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46" name="Line 88"/>
          <p:cNvSpPr>
            <a:spLocks noChangeShapeType="1"/>
          </p:cNvSpPr>
          <p:nvPr/>
        </p:nvSpPr>
        <p:spPr bwMode="auto">
          <a:xfrm flipH="1">
            <a:off x="1438275" y="3335338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47" name="Rectangle 89"/>
          <p:cNvSpPr>
            <a:spLocks noChangeArrowheads="1"/>
          </p:cNvSpPr>
          <p:nvPr/>
        </p:nvSpPr>
        <p:spPr bwMode="auto">
          <a:xfrm rot="-454512">
            <a:off x="1360488" y="3273425"/>
            <a:ext cx="155575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148" name="Line 90"/>
          <p:cNvSpPr>
            <a:spLocks noChangeShapeType="1"/>
          </p:cNvSpPr>
          <p:nvPr/>
        </p:nvSpPr>
        <p:spPr bwMode="auto">
          <a:xfrm flipH="1">
            <a:off x="1184275" y="3336925"/>
            <a:ext cx="250825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49" name="Line 93"/>
          <p:cNvSpPr>
            <a:spLocks noChangeShapeType="1"/>
          </p:cNvSpPr>
          <p:nvPr/>
        </p:nvSpPr>
        <p:spPr bwMode="auto">
          <a:xfrm>
            <a:off x="1160463" y="3303588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50" name="Line 94"/>
          <p:cNvSpPr>
            <a:spLocks noChangeShapeType="1"/>
          </p:cNvSpPr>
          <p:nvPr/>
        </p:nvSpPr>
        <p:spPr bwMode="auto">
          <a:xfrm flipH="1">
            <a:off x="2881313" y="3316288"/>
            <a:ext cx="46037" cy="4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5151" name="Group 104"/>
          <p:cNvGrpSpPr>
            <a:grpSpLocks/>
          </p:cNvGrpSpPr>
          <p:nvPr/>
        </p:nvGrpSpPr>
        <p:grpSpPr bwMode="auto">
          <a:xfrm rot="20975537" flipH="1">
            <a:off x="1246188" y="3306763"/>
            <a:ext cx="65087" cy="130175"/>
            <a:chOff x="2858" y="1408"/>
            <a:chExt cx="34" cy="54"/>
          </a:xfrm>
        </p:grpSpPr>
        <p:sp>
          <p:nvSpPr>
            <p:cNvPr id="5195" name="Line 105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96" name="Line 106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152" name="Text Box 108"/>
          <p:cNvSpPr txBox="1">
            <a:spLocks noChangeArrowheads="1"/>
          </p:cNvSpPr>
          <p:nvPr/>
        </p:nvSpPr>
        <p:spPr bwMode="auto">
          <a:xfrm>
            <a:off x="785813" y="2470150"/>
            <a:ext cx="6810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400">
                <a:solidFill>
                  <a:srgbClr val="FF0000"/>
                </a:solidFill>
                <a:latin typeface="Arial" pitchFamily="34" charset="0"/>
              </a:rPr>
              <a:t>Laser </a:t>
            </a:r>
          </a:p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400">
                <a:solidFill>
                  <a:srgbClr val="FF0000"/>
                </a:solidFill>
                <a:latin typeface="Arial" pitchFamily="34" charset="0"/>
              </a:rPr>
              <a:t>Beam</a:t>
            </a:r>
            <a:endParaRPr lang="fr-FR" altLang="fr-FR" sz="140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5153" name="Group 114"/>
          <p:cNvGrpSpPr>
            <a:grpSpLocks/>
          </p:cNvGrpSpPr>
          <p:nvPr/>
        </p:nvGrpSpPr>
        <p:grpSpPr bwMode="auto">
          <a:xfrm>
            <a:off x="1122363" y="2897188"/>
            <a:ext cx="1849437" cy="444500"/>
            <a:chOff x="2250" y="1137"/>
            <a:chExt cx="999" cy="196"/>
          </a:xfrm>
        </p:grpSpPr>
        <p:sp>
          <p:nvSpPr>
            <p:cNvPr id="5192" name="Line 91"/>
            <p:cNvSpPr>
              <a:spLocks noChangeShapeType="1"/>
            </p:cNvSpPr>
            <p:nvPr/>
          </p:nvSpPr>
          <p:spPr bwMode="auto">
            <a:xfrm>
              <a:off x="2292" y="1327"/>
              <a:ext cx="917" cy="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93" name="Freeform 102"/>
            <p:cNvSpPr>
              <a:spLocks noChangeAspect="1"/>
            </p:cNvSpPr>
            <p:nvPr/>
          </p:nvSpPr>
          <p:spPr bwMode="auto">
            <a:xfrm rot="-763424">
              <a:off x="2250" y="1138"/>
              <a:ext cx="38" cy="195"/>
            </a:xfrm>
            <a:custGeom>
              <a:avLst/>
              <a:gdLst>
                <a:gd name="T0" fmla="*/ 0 w 106"/>
                <a:gd name="T1" fmla="*/ 0 h 499"/>
                <a:gd name="T2" fmla="*/ 0 w 106"/>
                <a:gd name="T3" fmla="*/ 0 h 499"/>
                <a:gd name="T4" fmla="*/ 0 w 106"/>
                <a:gd name="T5" fmla="*/ 0 h 499"/>
                <a:gd name="T6" fmla="*/ 0 w 106"/>
                <a:gd name="T7" fmla="*/ 0 h 499"/>
                <a:gd name="T8" fmla="*/ 0 w 106"/>
                <a:gd name="T9" fmla="*/ 0 h 499"/>
                <a:gd name="T10" fmla="*/ 0 w 106"/>
                <a:gd name="T11" fmla="*/ 0 h 499"/>
                <a:gd name="T12" fmla="*/ 0 w 106"/>
                <a:gd name="T13" fmla="*/ 0 h 499"/>
                <a:gd name="T14" fmla="*/ 0 w 106"/>
                <a:gd name="T15" fmla="*/ 0 h 499"/>
                <a:gd name="T16" fmla="*/ 0 w 106"/>
                <a:gd name="T17" fmla="*/ 0 h 499"/>
                <a:gd name="T18" fmla="*/ 0 w 106"/>
                <a:gd name="T19" fmla="*/ 0 h 499"/>
                <a:gd name="T20" fmla="*/ 0 w 106"/>
                <a:gd name="T21" fmla="*/ 0 h 499"/>
                <a:gd name="T22" fmla="*/ 0 w 106"/>
                <a:gd name="T23" fmla="*/ 0 h 4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499"/>
                <a:gd name="T38" fmla="*/ 106 w 106"/>
                <a:gd name="T39" fmla="*/ 499 h 4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499">
                  <a:moveTo>
                    <a:pt x="53" y="0"/>
                  </a:moveTo>
                  <a:cubicBezTo>
                    <a:pt x="53" y="15"/>
                    <a:pt x="53" y="31"/>
                    <a:pt x="53" y="46"/>
                  </a:cubicBezTo>
                  <a:cubicBezTo>
                    <a:pt x="53" y="61"/>
                    <a:pt x="46" y="76"/>
                    <a:pt x="53" y="91"/>
                  </a:cubicBezTo>
                  <a:cubicBezTo>
                    <a:pt x="60" y="106"/>
                    <a:pt x="106" y="121"/>
                    <a:pt x="98" y="136"/>
                  </a:cubicBezTo>
                  <a:cubicBezTo>
                    <a:pt x="90" y="151"/>
                    <a:pt x="7" y="167"/>
                    <a:pt x="7" y="182"/>
                  </a:cubicBezTo>
                  <a:cubicBezTo>
                    <a:pt x="7" y="197"/>
                    <a:pt x="98" y="212"/>
                    <a:pt x="98" y="227"/>
                  </a:cubicBezTo>
                  <a:cubicBezTo>
                    <a:pt x="98" y="242"/>
                    <a:pt x="7" y="257"/>
                    <a:pt x="7" y="272"/>
                  </a:cubicBezTo>
                  <a:cubicBezTo>
                    <a:pt x="7" y="287"/>
                    <a:pt x="98" y="303"/>
                    <a:pt x="98" y="318"/>
                  </a:cubicBezTo>
                  <a:cubicBezTo>
                    <a:pt x="98" y="333"/>
                    <a:pt x="14" y="348"/>
                    <a:pt x="7" y="363"/>
                  </a:cubicBezTo>
                  <a:cubicBezTo>
                    <a:pt x="0" y="378"/>
                    <a:pt x="45" y="394"/>
                    <a:pt x="53" y="409"/>
                  </a:cubicBezTo>
                  <a:cubicBezTo>
                    <a:pt x="61" y="424"/>
                    <a:pt x="53" y="439"/>
                    <a:pt x="53" y="454"/>
                  </a:cubicBezTo>
                  <a:cubicBezTo>
                    <a:pt x="53" y="469"/>
                    <a:pt x="46" y="492"/>
                    <a:pt x="53" y="499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94" name="Freeform 113"/>
            <p:cNvSpPr>
              <a:spLocks noChangeAspect="1"/>
            </p:cNvSpPr>
            <p:nvPr/>
          </p:nvSpPr>
          <p:spPr bwMode="auto">
            <a:xfrm rot="763424" flipV="1">
              <a:off x="3211" y="1137"/>
              <a:ext cx="38" cy="195"/>
            </a:xfrm>
            <a:custGeom>
              <a:avLst/>
              <a:gdLst>
                <a:gd name="T0" fmla="*/ 0 w 106"/>
                <a:gd name="T1" fmla="*/ 0 h 499"/>
                <a:gd name="T2" fmla="*/ 0 w 106"/>
                <a:gd name="T3" fmla="*/ 0 h 499"/>
                <a:gd name="T4" fmla="*/ 0 w 106"/>
                <a:gd name="T5" fmla="*/ 0 h 499"/>
                <a:gd name="T6" fmla="*/ 0 w 106"/>
                <a:gd name="T7" fmla="*/ 0 h 499"/>
                <a:gd name="T8" fmla="*/ 0 w 106"/>
                <a:gd name="T9" fmla="*/ 0 h 499"/>
                <a:gd name="T10" fmla="*/ 0 w 106"/>
                <a:gd name="T11" fmla="*/ 0 h 499"/>
                <a:gd name="T12" fmla="*/ 0 w 106"/>
                <a:gd name="T13" fmla="*/ 0 h 499"/>
                <a:gd name="T14" fmla="*/ 0 w 106"/>
                <a:gd name="T15" fmla="*/ 0 h 499"/>
                <a:gd name="T16" fmla="*/ 0 w 106"/>
                <a:gd name="T17" fmla="*/ 0 h 499"/>
                <a:gd name="T18" fmla="*/ 0 w 106"/>
                <a:gd name="T19" fmla="*/ 0 h 499"/>
                <a:gd name="T20" fmla="*/ 0 w 106"/>
                <a:gd name="T21" fmla="*/ 0 h 499"/>
                <a:gd name="T22" fmla="*/ 0 w 106"/>
                <a:gd name="T23" fmla="*/ 0 h 4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499"/>
                <a:gd name="T38" fmla="*/ 106 w 106"/>
                <a:gd name="T39" fmla="*/ 499 h 4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499">
                  <a:moveTo>
                    <a:pt x="53" y="0"/>
                  </a:moveTo>
                  <a:cubicBezTo>
                    <a:pt x="53" y="15"/>
                    <a:pt x="53" y="31"/>
                    <a:pt x="53" y="46"/>
                  </a:cubicBezTo>
                  <a:cubicBezTo>
                    <a:pt x="53" y="61"/>
                    <a:pt x="46" y="76"/>
                    <a:pt x="53" y="91"/>
                  </a:cubicBezTo>
                  <a:cubicBezTo>
                    <a:pt x="60" y="106"/>
                    <a:pt x="106" y="121"/>
                    <a:pt x="98" y="136"/>
                  </a:cubicBezTo>
                  <a:cubicBezTo>
                    <a:pt x="90" y="151"/>
                    <a:pt x="7" y="167"/>
                    <a:pt x="7" y="182"/>
                  </a:cubicBezTo>
                  <a:cubicBezTo>
                    <a:pt x="7" y="197"/>
                    <a:pt x="98" y="212"/>
                    <a:pt x="98" y="227"/>
                  </a:cubicBezTo>
                  <a:cubicBezTo>
                    <a:pt x="98" y="242"/>
                    <a:pt x="7" y="257"/>
                    <a:pt x="7" y="272"/>
                  </a:cubicBezTo>
                  <a:cubicBezTo>
                    <a:pt x="7" y="287"/>
                    <a:pt x="98" y="303"/>
                    <a:pt x="98" y="318"/>
                  </a:cubicBezTo>
                  <a:cubicBezTo>
                    <a:pt x="98" y="333"/>
                    <a:pt x="14" y="348"/>
                    <a:pt x="7" y="363"/>
                  </a:cubicBezTo>
                  <a:cubicBezTo>
                    <a:pt x="0" y="378"/>
                    <a:pt x="45" y="394"/>
                    <a:pt x="53" y="409"/>
                  </a:cubicBezTo>
                  <a:cubicBezTo>
                    <a:pt x="61" y="424"/>
                    <a:pt x="53" y="439"/>
                    <a:pt x="53" y="454"/>
                  </a:cubicBezTo>
                  <a:cubicBezTo>
                    <a:pt x="53" y="469"/>
                    <a:pt x="46" y="492"/>
                    <a:pt x="53" y="499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 type="stealth" w="sm" len="med"/>
            </a:ln>
          </p:spPr>
          <p:txBody>
            <a:bodyPr rot="10800000"/>
            <a:lstStyle/>
            <a:p>
              <a:endParaRPr lang="en-GB"/>
            </a:p>
          </p:txBody>
        </p:sp>
      </p:grpSp>
      <p:sp>
        <p:nvSpPr>
          <p:cNvPr id="5154" name="Text Box 73"/>
          <p:cNvSpPr txBox="1">
            <a:spLocks noChangeArrowheads="1"/>
          </p:cNvSpPr>
          <p:nvPr/>
        </p:nvSpPr>
        <p:spPr bwMode="auto">
          <a:xfrm>
            <a:off x="3478213" y="3986213"/>
            <a:ext cx="57785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100" i="1">
                <a:solidFill>
                  <a:schemeClr val="tx1"/>
                </a:solidFill>
                <a:latin typeface="Arial" pitchFamily="34" charset="0"/>
              </a:rPr>
              <a:t>SDM7</a:t>
            </a:r>
            <a:endParaRPr lang="fr-FR" altLang="fr-FR" sz="1100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155" name="Text Box 72"/>
          <p:cNvSpPr txBox="1">
            <a:spLocks noChangeArrowheads="1"/>
          </p:cNvSpPr>
          <p:nvPr/>
        </p:nvSpPr>
        <p:spPr bwMode="auto">
          <a:xfrm>
            <a:off x="4349750" y="4440238"/>
            <a:ext cx="56356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100" i="1">
                <a:solidFill>
                  <a:schemeClr val="tx1"/>
                </a:solidFill>
                <a:latin typeface="Arial" pitchFamily="34" charset="0"/>
              </a:rPr>
              <a:t>SDC7</a:t>
            </a:r>
            <a:endParaRPr lang="fr-FR" altLang="fr-FR" sz="1100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156" name="ZoneTexte 147"/>
          <p:cNvSpPr txBox="1">
            <a:spLocks noChangeArrowheads="1"/>
          </p:cNvSpPr>
          <p:nvPr/>
        </p:nvSpPr>
        <p:spPr bwMode="auto">
          <a:xfrm>
            <a:off x="4757738" y="4146550"/>
            <a:ext cx="163512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ClrTx/>
              <a:buSzTx/>
              <a:buFontTx/>
              <a:buNone/>
            </a:pPr>
            <a:endParaRPr lang="fr-FR" altLang="fr-FR" sz="160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5157" name="Text Box 71"/>
          <p:cNvSpPr txBox="1">
            <a:spLocks noChangeArrowheads="1"/>
          </p:cNvSpPr>
          <p:nvPr/>
        </p:nvSpPr>
        <p:spPr bwMode="auto">
          <a:xfrm>
            <a:off x="1733550" y="3670300"/>
            <a:ext cx="57785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100" i="1">
                <a:solidFill>
                  <a:schemeClr val="tx1"/>
                </a:solidFill>
                <a:latin typeface="Arial" pitchFamily="34" charset="0"/>
              </a:rPr>
              <a:t>SDM6</a:t>
            </a:r>
            <a:endParaRPr lang="fr-FR" altLang="fr-FR" sz="1100" i="1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51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74885">
            <a:off x="1766888" y="3117850"/>
            <a:ext cx="6556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69900" y="2133600"/>
            <a:ext cx="6481763" cy="33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9" name="Rectangle 118"/>
          <p:cNvSpPr/>
          <p:nvPr/>
        </p:nvSpPr>
        <p:spPr>
          <a:xfrm>
            <a:off x="250825" y="6291263"/>
            <a:ext cx="6950075" cy="433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0" name="Rectangle 119"/>
          <p:cNvSpPr/>
          <p:nvPr/>
        </p:nvSpPr>
        <p:spPr>
          <a:xfrm>
            <a:off x="395288" y="2230438"/>
            <a:ext cx="417512" cy="427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6350000" y="1981200"/>
            <a:ext cx="417513" cy="427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588125" y="4176713"/>
            <a:ext cx="579438" cy="341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64" name="ZoneTexte 1"/>
          <p:cNvSpPr txBox="1">
            <a:spLocks noChangeArrowheads="1"/>
          </p:cNvSpPr>
          <p:nvPr/>
        </p:nvSpPr>
        <p:spPr bwMode="auto">
          <a:xfrm>
            <a:off x="1620838" y="1265238"/>
            <a:ext cx="3300412" cy="8223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just" defTabSz="914400"/>
            <a:r>
              <a:rPr lang="fr-FR" altLang="fr-FR" sz="1600">
                <a:solidFill>
                  <a:srgbClr val="3333CC"/>
                </a:solidFill>
                <a:latin typeface="Trebuchet MS" pitchFamily="34" charset="0"/>
              </a:rPr>
              <a:t>2) Modulator = a wiggler used for femto-slicing </a:t>
            </a:r>
            <a:r>
              <a:rPr lang="fr-FR" altLang="fr-FR" sz="1600" u="sng">
                <a:solidFill>
                  <a:srgbClr val="FF0000"/>
                </a:solidFill>
                <a:latin typeface="Trebuchet MS" pitchFamily="34" charset="0"/>
              </a:rPr>
              <a:t>and</a:t>
            </a:r>
            <a:r>
              <a:rPr lang="fr-FR" altLang="fr-FR" sz="1600">
                <a:solidFill>
                  <a:srgbClr val="3333CC"/>
                </a:solidFill>
                <a:latin typeface="Trebuchet MS" pitchFamily="34" charset="0"/>
              </a:rPr>
              <a:t> as a source for PUMA beamline</a:t>
            </a:r>
          </a:p>
        </p:txBody>
      </p:sp>
      <p:graphicFrame>
        <p:nvGraphicFramePr>
          <p:cNvPr id="81" name="Group 35"/>
          <p:cNvGraphicFramePr>
            <a:graphicFrameLocks noGrp="1"/>
          </p:cNvGraphicFramePr>
          <p:nvPr/>
        </p:nvGraphicFramePr>
        <p:xfrm>
          <a:off x="5326063" y="2374900"/>
          <a:ext cx="3783012" cy="1647825"/>
        </p:xfrm>
        <a:graphic>
          <a:graphicData uri="http://schemas.openxmlformats.org/drawingml/2006/table">
            <a:tbl>
              <a:tblPr/>
              <a:tblGrid>
                <a:gridCol w="1096574"/>
                <a:gridCol w="2686438"/>
              </a:tblGrid>
              <a:tr h="195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Wiggler Type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Hybrid out-vacuum 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E0FF"/>
                    </a:solidFill>
                  </a:tcPr>
                </a:tc>
              </a:tr>
              <a:tr h="251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Magnetic period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164.4 mm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Period number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20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4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Magnetic gap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14.5 mm – 240 mm</a:t>
                      </a:r>
                      <a:endParaRPr kumimoji="0" lang="fr-F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8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Magnetic components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Poles: VACOFLUX50 (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Saturat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. field: 2.35 T)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Magnets: VACODYM 764 TP (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magn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.: 1.37 T)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Max. magnetic field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1.81 T</a:t>
                      </a:r>
                      <a:endParaRPr kumimoji="0" 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itchFamily="18" charset="0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88" name="Picture 9" descr="M:\Soleil0\Slicing\Equipements\Wiggler\Chas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150" y="201613"/>
            <a:ext cx="31051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89" name="Rectangle 48"/>
          <p:cNvSpPr>
            <a:spLocks noChangeArrowheads="1"/>
          </p:cNvSpPr>
          <p:nvPr/>
        </p:nvSpPr>
        <p:spPr bwMode="auto">
          <a:xfrm>
            <a:off x="250825" y="111125"/>
            <a:ext cx="86423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571500" indent="-571500" eaLnBrk="0" hangingPunct="0">
              <a:spcBef>
                <a:spcPts val="800"/>
              </a:spcBef>
              <a:buFont typeface="Times New Roman" pitchFamily="18" charset="0"/>
              <a:buAutoNum type="romanUcPeriod" startA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solidFill>
                  <a:srgbClr val="000000"/>
                </a:solidFill>
                <a:latin typeface="Trebuchet MS" pitchFamily="34" charset="0"/>
              </a:rPr>
              <a:t>SOLEIL specificities</a:t>
            </a:r>
          </a:p>
        </p:txBody>
      </p:sp>
      <p:cxnSp>
        <p:nvCxnSpPr>
          <p:cNvPr id="5190" name="Connecteur droit 2"/>
          <p:cNvCxnSpPr>
            <a:cxnSpLocks noChangeShapeType="1"/>
          </p:cNvCxnSpPr>
          <p:nvPr/>
        </p:nvCxnSpPr>
        <p:spPr bwMode="auto">
          <a:xfrm>
            <a:off x="2865438" y="3333750"/>
            <a:ext cx="1174750" cy="23813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Dot"/>
            <a:round/>
            <a:headEnd/>
            <a:tailEnd type="arrow" w="med" len="med"/>
          </a:ln>
          <a:effectLst/>
        </p:spPr>
      </p:cxnSp>
      <p:sp>
        <p:nvSpPr>
          <p:cNvPr id="5191" name="Text Box 66"/>
          <p:cNvSpPr txBox="1">
            <a:spLocks noChangeArrowheads="1"/>
          </p:cNvSpPr>
          <p:nvPr/>
        </p:nvSpPr>
        <p:spPr bwMode="auto">
          <a:xfrm>
            <a:off x="4048125" y="3144838"/>
            <a:ext cx="995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altLang="fr-FR" sz="1400" b="1">
                <a:solidFill>
                  <a:schemeClr val="tx1"/>
                </a:solidFill>
                <a:latin typeface="Arial" pitchFamily="34" charset="0"/>
              </a:rPr>
              <a:t>PUMA </a:t>
            </a:r>
            <a:r>
              <a:rPr lang="en-US" altLang="fr-FR" sz="1400" b="1" i="1">
                <a:solidFill>
                  <a:schemeClr val="tx1"/>
                </a:solidFill>
                <a:latin typeface="Arial" pitchFamily="34" charset="0"/>
              </a:rPr>
              <a:t>BL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4879C53-0978-4740-9A1D-788CFA617CB9}" type="slidenum">
              <a:rPr lang="en-GB" altLang="fr-FR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GB" altLang="fr-F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2" name="Rectangle 2061"/>
          <p:cNvSpPr/>
          <p:nvPr/>
        </p:nvSpPr>
        <p:spPr>
          <a:xfrm>
            <a:off x="0" y="5013325"/>
            <a:ext cx="9144000" cy="1277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cor </a:t>
            </a:r>
          </a:p>
        </p:txBody>
      </p:sp>
      <p:sp>
        <p:nvSpPr>
          <p:cNvPr id="6148" name="Freeform 15"/>
          <p:cNvSpPr>
            <a:spLocks/>
          </p:cNvSpPr>
          <p:nvPr/>
        </p:nvSpPr>
        <p:spPr bwMode="auto">
          <a:xfrm>
            <a:off x="1693863" y="3335338"/>
            <a:ext cx="4654550" cy="2730500"/>
          </a:xfrm>
          <a:custGeom>
            <a:avLst/>
            <a:gdLst>
              <a:gd name="T0" fmla="*/ 0 w 2403"/>
              <a:gd name="T1" fmla="*/ 0 h 1140"/>
              <a:gd name="T2" fmla="*/ 2147483647 w 2403"/>
              <a:gd name="T3" fmla="*/ 0 h 1140"/>
              <a:gd name="T4" fmla="*/ 2147483647 w 2403"/>
              <a:gd name="T5" fmla="*/ 2147483647 h 1140"/>
              <a:gd name="T6" fmla="*/ 2147483647 w 2403"/>
              <a:gd name="T7" fmla="*/ 2147483647 h 1140"/>
              <a:gd name="T8" fmla="*/ 2147483647 w 2403"/>
              <a:gd name="T9" fmla="*/ 2147483647 h 1140"/>
              <a:gd name="T10" fmla="*/ 2147483647 w 2403"/>
              <a:gd name="T11" fmla="*/ 2147483647 h 1140"/>
              <a:gd name="T12" fmla="*/ 2147483647 w 2403"/>
              <a:gd name="T13" fmla="*/ 2147483647 h 11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3"/>
              <a:gd name="T22" fmla="*/ 0 h 1140"/>
              <a:gd name="T23" fmla="*/ 2403 w 2403"/>
              <a:gd name="T24" fmla="*/ 1140 h 11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3" h="1140">
                <a:moveTo>
                  <a:pt x="0" y="0"/>
                </a:moveTo>
                <a:lnTo>
                  <a:pt x="495" y="0"/>
                </a:lnTo>
                <a:lnTo>
                  <a:pt x="906" y="78"/>
                </a:lnTo>
                <a:lnTo>
                  <a:pt x="1488" y="315"/>
                </a:lnTo>
                <a:lnTo>
                  <a:pt x="1836" y="537"/>
                </a:lnTo>
                <a:lnTo>
                  <a:pt x="2286" y="966"/>
                </a:lnTo>
                <a:lnTo>
                  <a:pt x="2403" y="11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49" name="Rectangle 16"/>
          <p:cNvSpPr>
            <a:spLocks noChangeArrowheads="1"/>
          </p:cNvSpPr>
          <p:nvPr/>
        </p:nvSpPr>
        <p:spPr bwMode="auto">
          <a:xfrm rot="472864">
            <a:off x="2582863" y="3268663"/>
            <a:ext cx="157162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150" name="Rectangle 17"/>
          <p:cNvSpPr>
            <a:spLocks noChangeArrowheads="1"/>
          </p:cNvSpPr>
          <p:nvPr/>
        </p:nvSpPr>
        <p:spPr bwMode="auto">
          <a:xfrm rot="979119">
            <a:off x="3365500" y="3451225"/>
            <a:ext cx="158750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151" name="Rectangle 18"/>
          <p:cNvSpPr>
            <a:spLocks noChangeArrowheads="1"/>
          </p:cNvSpPr>
          <p:nvPr/>
        </p:nvSpPr>
        <p:spPr bwMode="auto">
          <a:xfrm rot="1570662">
            <a:off x="4489450" y="4011613"/>
            <a:ext cx="158750" cy="13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152" name="Rectangle 19"/>
          <p:cNvSpPr>
            <a:spLocks noChangeArrowheads="1"/>
          </p:cNvSpPr>
          <p:nvPr/>
        </p:nvSpPr>
        <p:spPr bwMode="auto">
          <a:xfrm rot="2160357">
            <a:off x="5164138" y="4543425"/>
            <a:ext cx="158750" cy="13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153" name="Rectangle 20"/>
          <p:cNvSpPr>
            <a:spLocks noChangeArrowheads="1"/>
          </p:cNvSpPr>
          <p:nvPr/>
        </p:nvSpPr>
        <p:spPr bwMode="auto">
          <a:xfrm rot="2969886">
            <a:off x="6021388" y="5588000"/>
            <a:ext cx="193675" cy="11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6154" name="Group 30"/>
          <p:cNvGrpSpPr>
            <a:grpSpLocks/>
          </p:cNvGrpSpPr>
          <p:nvPr/>
        </p:nvGrpSpPr>
        <p:grpSpPr bwMode="auto">
          <a:xfrm>
            <a:off x="2381250" y="3268663"/>
            <a:ext cx="136525" cy="130175"/>
            <a:chOff x="2710" y="1272"/>
            <a:chExt cx="70" cy="54"/>
          </a:xfrm>
        </p:grpSpPr>
        <p:sp>
          <p:nvSpPr>
            <p:cNvPr id="6270" name="Line 21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71" name="Line 22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72" name="Line 23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155" name="Group 26"/>
          <p:cNvGrpSpPr>
            <a:grpSpLocks/>
          </p:cNvGrpSpPr>
          <p:nvPr/>
        </p:nvGrpSpPr>
        <p:grpSpPr bwMode="auto">
          <a:xfrm rot="624463">
            <a:off x="2790825" y="3303588"/>
            <a:ext cx="66675" cy="130175"/>
            <a:chOff x="2858" y="1408"/>
            <a:chExt cx="34" cy="54"/>
          </a:xfrm>
        </p:grpSpPr>
        <p:sp>
          <p:nvSpPr>
            <p:cNvPr id="6268" name="Line 24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9" name="Line 25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156" name="Group 27"/>
          <p:cNvGrpSpPr>
            <a:grpSpLocks/>
          </p:cNvGrpSpPr>
          <p:nvPr/>
        </p:nvGrpSpPr>
        <p:grpSpPr bwMode="auto">
          <a:xfrm rot="624463">
            <a:off x="3251200" y="3419475"/>
            <a:ext cx="65088" cy="127000"/>
            <a:chOff x="2858" y="1408"/>
            <a:chExt cx="34" cy="54"/>
          </a:xfrm>
        </p:grpSpPr>
        <p:sp>
          <p:nvSpPr>
            <p:cNvPr id="6266" name="Line 28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7" name="Line 29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157" name="Group 31"/>
          <p:cNvGrpSpPr>
            <a:grpSpLocks/>
          </p:cNvGrpSpPr>
          <p:nvPr/>
        </p:nvGrpSpPr>
        <p:grpSpPr bwMode="auto">
          <a:xfrm rot="1272875">
            <a:off x="3571875" y="3548063"/>
            <a:ext cx="134938" cy="130175"/>
            <a:chOff x="2710" y="1272"/>
            <a:chExt cx="70" cy="54"/>
          </a:xfrm>
        </p:grpSpPr>
        <p:sp>
          <p:nvSpPr>
            <p:cNvPr id="6263" name="Line 32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4" name="Line 33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5" name="Line 34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158" name="Group 35"/>
          <p:cNvGrpSpPr>
            <a:grpSpLocks/>
          </p:cNvGrpSpPr>
          <p:nvPr/>
        </p:nvGrpSpPr>
        <p:grpSpPr bwMode="auto">
          <a:xfrm rot="1272875">
            <a:off x="4313238" y="3919538"/>
            <a:ext cx="133350" cy="128587"/>
            <a:chOff x="2710" y="1272"/>
            <a:chExt cx="70" cy="54"/>
          </a:xfrm>
        </p:grpSpPr>
        <p:sp>
          <p:nvSpPr>
            <p:cNvPr id="6260" name="Line 36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1" name="Line 37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62" name="Line 38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159" name="Group 39"/>
          <p:cNvGrpSpPr>
            <a:grpSpLocks/>
          </p:cNvGrpSpPr>
          <p:nvPr/>
        </p:nvGrpSpPr>
        <p:grpSpPr bwMode="auto">
          <a:xfrm rot="1905157">
            <a:off x="4675188" y="4124325"/>
            <a:ext cx="66675" cy="128588"/>
            <a:chOff x="2858" y="1408"/>
            <a:chExt cx="34" cy="54"/>
          </a:xfrm>
        </p:grpSpPr>
        <p:sp>
          <p:nvSpPr>
            <p:cNvPr id="6258" name="Line 40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9" name="Line 41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160" name="Group 42"/>
          <p:cNvGrpSpPr>
            <a:grpSpLocks/>
          </p:cNvGrpSpPr>
          <p:nvPr/>
        </p:nvGrpSpPr>
        <p:grpSpPr bwMode="auto">
          <a:xfrm rot="1905157">
            <a:off x="5075238" y="4437063"/>
            <a:ext cx="65087" cy="128587"/>
            <a:chOff x="2858" y="1408"/>
            <a:chExt cx="34" cy="54"/>
          </a:xfrm>
        </p:grpSpPr>
        <p:sp>
          <p:nvSpPr>
            <p:cNvPr id="6256" name="Line 43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7" name="Line 44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161" name="Group 45"/>
          <p:cNvGrpSpPr>
            <a:grpSpLocks/>
          </p:cNvGrpSpPr>
          <p:nvPr/>
        </p:nvGrpSpPr>
        <p:grpSpPr bwMode="auto">
          <a:xfrm rot="2532970">
            <a:off x="5329238" y="4719638"/>
            <a:ext cx="138112" cy="130175"/>
            <a:chOff x="2710" y="1272"/>
            <a:chExt cx="70" cy="54"/>
          </a:xfrm>
        </p:grpSpPr>
        <p:sp>
          <p:nvSpPr>
            <p:cNvPr id="6253" name="Line 46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4" name="Line 47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5" name="Line 48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162" name="Group 49"/>
          <p:cNvGrpSpPr>
            <a:grpSpLocks/>
          </p:cNvGrpSpPr>
          <p:nvPr/>
        </p:nvGrpSpPr>
        <p:grpSpPr bwMode="auto">
          <a:xfrm rot="2532970">
            <a:off x="5913438" y="5403850"/>
            <a:ext cx="133350" cy="128588"/>
            <a:chOff x="2710" y="1272"/>
            <a:chExt cx="70" cy="54"/>
          </a:xfrm>
        </p:grpSpPr>
        <p:sp>
          <p:nvSpPr>
            <p:cNvPr id="6250" name="Line 50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1" name="Line 51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52" name="Line 52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163" name="Group 53"/>
          <p:cNvGrpSpPr>
            <a:grpSpLocks/>
          </p:cNvGrpSpPr>
          <p:nvPr/>
        </p:nvGrpSpPr>
        <p:grpSpPr bwMode="auto">
          <a:xfrm rot="3198360">
            <a:off x="6175375" y="5764213"/>
            <a:ext cx="80963" cy="103187"/>
            <a:chOff x="2858" y="1408"/>
            <a:chExt cx="34" cy="54"/>
          </a:xfrm>
        </p:grpSpPr>
        <p:sp>
          <p:nvSpPr>
            <p:cNvPr id="6248" name="Line 54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9" name="Line 55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64" name="Rectangle 57"/>
          <p:cNvSpPr>
            <a:spLocks noChangeArrowheads="1"/>
          </p:cNvSpPr>
          <p:nvPr/>
        </p:nvSpPr>
        <p:spPr bwMode="auto">
          <a:xfrm>
            <a:off x="758825" y="2424113"/>
            <a:ext cx="5772150" cy="428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165" name="Rectangle 58"/>
          <p:cNvSpPr>
            <a:spLocks noChangeArrowheads="1"/>
          </p:cNvSpPr>
          <p:nvPr/>
        </p:nvSpPr>
        <p:spPr bwMode="auto">
          <a:xfrm>
            <a:off x="1847850" y="3240088"/>
            <a:ext cx="400050" cy="17303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166" name="Text Box 72"/>
          <p:cNvSpPr txBox="1">
            <a:spLocks noChangeArrowheads="1"/>
          </p:cNvSpPr>
          <p:nvPr/>
        </p:nvSpPr>
        <p:spPr bwMode="auto">
          <a:xfrm>
            <a:off x="2662238" y="3584575"/>
            <a:ext cx="56356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100" i="1">
                <a:solidFill>
                  <a:schemeClr val="tx1"/>
                </a:solidFill>
                <a:latin typeface="Arial" pitchFamily="34" charset="0"/>
              </a:rPr>
              <a:t>SDC6</a:t>
            </a:r>
            <a:endParaRPr lang="fr-FR" altLang="fr-FR" sz="1100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167" name="Text Box 73"/>
          <p:cNvSpPr txBox="1">
            <a:spLocks noChangeArrowheads="1"/>
          </p:cNvSpPr>
          <p:nvPr/>
        </p:nvSpPr>
        <p:spPr bwMode="auto">
          <a:xfrm>
            <a:off x="5772150" y="4994275"/>
            <a:ext cx="57785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100" i="1">
                <a:solidFill>
                  <a:schemeClr val="tx1"/>
                </a:solidFill>
                <a:latin typeface="Arial" pitchFamily="34" charset="0"/>
              </a:rPr>
              <a:t>SDM8</a:t>
            </a:r>
            <a:endParaRPr lang="fr-FR" altLang="fr-FR" sz="1100" i="1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6168" name="Group 84"/>
          <p:cNvGrpSpPr>
            <a:grpSpLocks/>
          </p:cNvGrpSpPr>
          <p:nvPr/>
        </p:nvGrpSpPr>
        <p:grpSpPr bwMode="auto">
          <a:xfrm>
            <a:off x="1574800" y="3263900"/>
            <a:ext cx="134938" cy="128588"/>
            <a:chOff x="2710" y="1272"/>
            <a:chExt cx="70" cy="54"/>
          </a:xfrm>
        </p:grpSpPr>
        <p:sp>
          <p:nvSpPr>
            <p:cNvPr id="6245" name="Line 85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6" name="Line 86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7" name="Line 87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69" name="Line 88"/>
          <p:cNvSpPr>
            <a:spLocks noChangeShapeType="1"/>
          </p:cNvSpPr>
          <p:nvPr/>
        </p:nvSpPr>
        <p:spPr bwMode="auto">
          <a:xfrm flipH="1">
            <a:off x="1438275" y="3335338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70" name="Rectangle 89"/>
          <p:cNvSpPr>
            <a:spLocks noChangeArrowheads="1"/>
          </p:cNvSpPr>
          <p:nvPr/>
        </p:nvSpPr>
        <p:spPr bwMode="auto">
          <a:xfrm rot="-454512">
            <a:off x="1360488" y="3273425"/>
            <a:ext cx="155575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171" name="Line 90"/>
          <p:cNvSpPr>
            <a:spLocks noChangeShapeType="1"/>
          </p:cNvSpPr>
          <p:nvPr/>
        </p:nvSpPr>
        <p:spPr bwMode="auto">
          <a:xfrm flipH="1">
            <a:off x="1184275" y="3336925"/>
            <a:ext cx="250825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72" name="Line 93"/>
          <p:cNvSpPr>
            <a:spLocks noChangeShapeType="1"/>
          </p:cNvSpPr>
          <p:nvPr/>
        </p:nvSpPr>
        <p:spPr bwMode="auto">
          <a:xfrm>
            <a:off x="1160463" y="3303588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73" name="Line 94"/>
          <p:cNvSpPr>
            <a:spLocks noChangeShapeType="1"/>
          </p:cNvSpPr>
          <p:nvPr/>
        </p:nvSpPr>
        <p:spPr bwMode="auto">
          <a:xfrm flipH="1">
            <a:off x="2881313" y="3316288"/>
            <a:ext cx="46037" cy="4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6174" name="Group 104"/>
          <p:cNvGrpSpPr>
            <a:grpSpLocks/>
          </p:cNvGrpSpPr>
          <p:nvPr/>
        </p:nvGrpSpPr>
        <p:grpSpPr bwMode="auto">
          <a:xfrm rot="20975537" flipH="1">
            <a:off x="1246188" y="3306763"/>
            <a:ext cx="65087" cy="130175"/>
            <a:chOff x="2858" y="1408"/>
            <a:chExt cx="34" cy="54"/>
          </a:xfrm>
        </p:grpSpPr>
        <p:sp>
          <p:nvSpPr>
            <p:cNvPr id="6243" name="Line 105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4" name="Line 106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75" name="Text Box 108"/>
          <p:cNvSpPr txBox="1">
            <a:spLocks noChangeArrowheads="1"/>
          </p:cNvSpPr>
          <p:nvPr/>
        </p:nvSpPr>
        <p:spPr bwMode="auto">
          <a:xfrm>
            <a:off x="785813" y="2470150"/>
            <a:ext cx="6810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400">
                <a:solidFill>
                  <a:srgbClr val="FF0000"/>
                </a:solidFill>
                <a:latin typeface="Arial" pitchFamily="34" charset="0"/>
              </a:rPr>
              <a:t>Laser</a:t>
            </a:r>
            <a:r>
              <a:rPr lang="en-US" altLang="fr-FR" sz="1400">
                <a:solidFill>
                  <a:schemeClr val="tx1"/>
                </a:solidFill>
                <a:latin typeface="Arial" pitchFamily="34" charset="0"/>
              </a:rPr>
              <a:t> </a:t>
            </a:r>
          </a:p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400">
                <a:solidFill>
                  <a:srgbClr val="FF0000"/>
                </a:solidFill>
                <a:latin typeface="Arial" pitchFamily="34" charset="0"/>
              </a:rPr>
              <a:t>Beam</a:t>
            </a:r>
            <a:endParaRPr lang="fr-FR" altLang="fr-FR" sz="140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6176" name="Group 114"/>
          <p:cNvGrpSpPr>
            <a:grpSpLocks/>
          </p:cNvGrpSpPr>
          <p:nvPr/>
        </p:nvGrpSpPr>
        <p:grpSpPr bwMode="auto">
          <a:xfrm>
            <a:off x="1122363" y="2897188"/>
            <a:ext cx="1849437" cy="444500"/>
            <a:chOff x="2250" y="1137"/>
            <a:chExt cx="999" cy="196"/>
          </a:xfrm>
        </p:grpSpPr>
        <p:sp>
          <p:nvSpPr>
            <p:cNvPr id="6240" name="Line 91"/>
            <p:cNvSpPr>
              <a:spLocks noChangeShapeType="1"/>
            </p:cNvSpPr>
            <p:nvPr/>
          </p:nvSpPr>
          <p:spPr bwMode="auto">
            <a:xfrm>
              <a:off x="2292" y="1327"/>
              <a:ext cx="917" cy="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1" name="Freeform 102"/>
            <p:cNvSpPr>
              <a:spLocks noChangeAspect="1"/>
            </p:cNvSpPr>
            <p:nvPr/>
          </p:nvSpPr>
          <p:spPr bwMode="auto">
            <a:xfrm rot="-763424">
              <a:off x="2250" y="1138"/>
              <a:ext cx="38" cy="195"/>
            </a:xfrm>
            <a:custGeom>
              <a:avLst/>
              <a:gdLst>
                <a:gd name="T0" fmla="*/ 0 w 106"/>
                <a:gd name="T1" fmla="*/ 0 h 499"/>
                <a:gd name="T2" fmla="*/ 0 w 106"/>
                <a:gd name="T3" fmla="*/ 0 h 499"/>
                <a:gd name="T4" fmla="*/ 0 w 106"/>
                <a:gd name="T5" fmla="*/ 0 h 499"/>
                <a:gd name="T6" fmla="*/ 0 w 106"/>
                <a:gd name="T7" fmla="*/ 0 h 499"/>
                <a:gd name="T8" fmla="*/ 0 w 106"/>
                <a:gd name="T9" fmla="*/ 0 h 499"/>
                <a:gd name="T10" fmla="*/ 0 w 106"/>
                <a:gd name="T11" fmla="*/ 0 h 499"/>
                <a:gd name="T12" fmla="*/ 0 w 106"/>
                <a:gd name="T13" fmla="*/ 0 h 499"/>
                <a:gd name="T14" fmla="*/ 0 w 106"/>
                <a:gd name="T15" fmla="*/ 0 h 499"/>
                <a:gd name="T16" fmla="*/ 0 w 106"/>
                <a:gd name="T17" fmla="*/ 0 h 499"/>
                <a:gd name="T18" fmla="*/ 0 w 106"/>
                <a:gd name="T19" fmla="*/ 0 h 499"/>
                <a:gd name="T20" fmla="*/ 0 w 106"/>
                <a:gd name="T21" fmla="*/ 0 h 499"/>
                <a:gd name="T22" fmla="*/ 0 w 106"/>
                <a:gd name="T23" fmla="*/ 0 h 4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499"/>
                <a:gd name="T38" fmla="*/ 106 w 106"/>
                <a:gd name="T39" fmla="*/ 499 h 4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499">
                  <a:moveTo>
                    <a:pt x="53" y="0"/>
                  </a:moveTo>
                  <a:cubicBezTo>
                    <a:pt x="53" y="15"/>
                    <a:pt x="53" y="31"/>
                    <a:pt x="53" y="46"/>
                  </a:cubicBezTo>
                  <a:cubicBezTo>
                    <a:pt x="53" y="61"/>
                    <a:pt x="46" y="76"/>
                    <a:pt x="53" y="91"/>
                  </a:cubicBezTo>
                  <a:cubicBezTo>
                    <a:pt x="60" y="106"/>
                    <a:pt x="106" y="121"/>
                    <a:pt x="98" y="136"/>
                  </a:cubicBezTo>
                  <a:cubicBezTo>
                    <a:pt x="90" y="151"/>
                    <a:pt x="7" y="167"/>
                    <a:pt x="7" y="182"/>
                  </a:cubicBezTo>
                  <a:cubicBezTo>
                    <a:pt x="7" y="197"/>
                    <a:pt x="98" y="212"/>
                    <a:pt x="98" y="227"/>
                  </a:cubicBezTo>
                  <a:cubicBezTo>
                    <a:pt x="98" y="242"/>
                    <a:pt x="7" y="257"/>
                    <a:pt x="7" y="272"/>
                  </a:cubicBezTo>
                  <a:cubicBezTo>
                    <a:pt x="7" y="287"/>
                    <a:pt x="98" y="303"/>
                    <a:pt x="98" y="318"/>
                  </a:cubicBezTo>
                  <a:cubicBezTo>
                    <a:pt x="98" y="333"/>
                    <a:pt x="14" y="348"/>
                    <a:pt x="7" y="363"/>
                  </a:cubicBezTo>
                  <a:cubicBezTo>
                    <a:pt x="0" y="378"/>
                    <a:pt x="45" y="394"/>
                    <a:pt x="53" y="409"/>
                  </a:cubicBezTo>
                  <a:cubicBezTo>
                    <a:pt x="61" y="424"/>
                    <a:pt x="53" y="439"/>
                    <a:pt x="53" y="454"/>
                  </a:cubicBezTo>
                  <a:cubicBezTo>
                    <a:pt x="53" y="469"/>
                    <a:pt x="46" y="492"/>
                    <a:pt x="53" y="499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2" name="Freeform 113"/>
            <p:cNvSpPr>
              <a:spLocks noChangeAspect="1"/>
            </p:cNvSpPr>
            <p:nvPr/>
          </p:nvSpPr>
          <p:spPr bwMode="auto">
            <a:xfrm rot="763424" flipV="1">
              <a:off x="3211" y="1137"/>
              <a:ext cx="38" cy="195"/>
            </a:xfrm>
            <a:custGeom>
              <a:avLst/>
              <a:gdLst>
                <a:gd name="T0" fmla="*/ 0 w 106"/>
                <a:gd name="T1" fmla="*/ 0 h 499"/>
                <a:gd name="T2" fmla="*/ 0 w 106"/>
                <a:gd name="T3" fmla="*/ 0 h 499"/>
                <a:gd name="T4" fmla="*/ 0 w 106"/>
                <a:gd name="T5" fmla="*/ 0 h 499"/>
                <a:gd name="T6" fmla="*/ 0 w 106"/>
                <a:gd name="T7" fmla="*/ 0 h 499"/>
                <a:gd name="T8" fmla="*/ 0 w 106"/>
                <a:gd name="T9" fmla="*/ 0 h 499"/>
                <a:gd name="T10" fmla="*/ 0 w 106"/>
                <a:gd name="T11" fmla="*/ 0 h 499"/>
                <a:gd name="T12" fmla="*/ 0 w 106"/>
                <a:gd name="T13" fmla="*/ 0 h 499"/>
                <a:gd name="T14" fmla="*/ 0 w 106"/>
                <a:gd name="T15" fmla="*/ 0 h 499"/>
                <a:gd name="T16" fmla="*/ 0 w 106"/>
                <a:gd name="T17" fmla="*/ 0 h 499"/>
                <a:gd name="T18" fmla="*/ 0 w 106"/>
                <a:gd name="T19" fmla="*/ 0 h 499"/>
                <a:gd name="T20" fmla="*/ 0 w 106"/>
                <a:gd name="T21" fmla="*/ 0 h 499"/>
                <a:gd name="T22" fmla="*/ 0 w 106"/>
                <a:gd name="T23" fmla="*/ 0 h 4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499"/>
                <a:gd name="T38" fmla="*/ 106 w 106"/>
                <a:gd name="T39" fmla="*/ 499 h 4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499">
                  <a:moveTo>
                    <a:pt x="53" y="0"/>
                  </a:moveTo>
                  <a:cubicBezTo>
                    <a:pt x="53" y="15"/>
                    <a:pt x="53" y="31"/>
                    <a:pt x="53" y="46"/>
                  </a:cubicBezTo>
                  <a:cubicBezTo>
                    <a:pt x="53" y="61"/>
                    <a:pt x="46" y="76"/>
                    <a:pt x="53" y="91"/>
                  </a:cubicBezTo>
                  <a:cubicBezTo>
                    <a:pt x="60" y="106"/>
                    <a:pt x="106" y="121"/>
                    <a:pt x="98" y="136"/>
                  </a:cubicBezTo>
                  <a:cubicBezTo>
                    <a:pt x="90" y="151"/>
                    <a:pt x="7" y="167"/>
                    <a:pt x="7" y="182"/>
                  </a:cubicBezTo>
                  <a:cubicBezTo>
                    <a:pt x="7" y="197"/>
                    <a:pt x="98" y="212"/>
                    <a:pt x="98" y="227"/>
                  </a:cubicBezTo>
                  <a:cubicBezTo>
                    <a:pt x="98" y="242"/>
                    <a:pt x="7" y="257"/>
                    <a:pt x="7" y="272"/>
                  </a:cubicBezTo>
                  <a:cubicBezTo>
                    <a:pt x="7" y="287"/>
                    <a:pt x="98" y="303"/>
                    <a:pt x="98" y="318"/>
                  </a:cubicBezTo>
                  <a:cubicBezTo>
                    <a:pt x="98" y="333"/>
                    <a:pt x="14" y="348"/>
                    <a:pt x="7" y="363"/>
                  </a:cubicBezTo>
                  <a:cubicBezTo>
                    <a:pt x="0" y="378"/>
                    <a:pt x="45" y="394"/>
                    <a:pt x="53" y="409"/>
                  </a:cubicBezTo>
                  <a:cubicBezTo>
                    <a:pt x="61" y="424"/>
                    <a:pt x="53" y="439"/>
                    <a:pt x="53" y="454"/>
                  </a:cubicBezTo>
                  <a:cubicBezTo>
                    <a:pt x="53" y="469"/>
                    <a:pt x="46" y="492"/>
                    <a:pt x="53" y="499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 type="stealth" w="sm" len="med"/>
            </a:ln>
          </p:spPr>
          <p:txBody>
            <a:bodyPr rot="10800000"/>
            <a:lstStyle/>
            <a:p>
              <a:endParaRPr lang="en-GB"/>
            </a:p>
          </p:txBody>
        </p:sp>
      </p:grpSp>
      <p:sp>
        <p:nvSpPr>
          <p:cNvPr id="6177" name="Text Box 73"/>
          <p:cNvSpPr txBox="1">
            <a:spLocks noChangeArrowheads="1"/>
          </p:cNvSpPr>
          <p:nvPr/>
        </p:nvSpPr>
        <p:spPr bwMode="auto">
          <a:xfrm>
            <a:off x="3478213" y="3986213"/>
            <a:ext cx="57785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100" i="1">
                <a:solidFill>
                  <a:schemeClr val="tx1"/>
                </a:solidFill>
                <a:latin typeface="Arial" pitchFamily="34" charset="0"/>
              </a:rPr>
              <a:t>SDM7</a:t>
            </a:r>
            <a:endParaRPr lang="fr-FR" altLang="fr-FR" sz="1100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178" name="Text Box 72"/>
          <p:cNvSpPr txBox="1">
            <a:spLocks noChangeArrowheads="1"/>
          </p:cNvSpPr>
          <p:nvPr/>
        </p:nvSpPr>
        <p:spPr bwMode="auto">
          <a:xfrm>
            <a:off x="4349750" y="4440238"/>
            <a:ext cx="56356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100" i="1">
                <a:solidFill>
                  <a:schemeClr val="tx1"/>
                </a:solidFill>
                <a:latin typeface="Arial" pitchFamily="34" charset="0"/>
              </a:rPr>
              <a:t>SDC7</a:t>
            </a:r>
            <a:endParaRPr lang="fr-FR" altLang="fr-FR" sz="1100" i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179" name="ZoneTexte 147"/>
          <p:cNvSpPr txBox="1">
            <a:spLocks noChangeArrowheads="1"/>
          </p:cNvSpPr>
          <p:nvPr/>
        </p:nvSpPr>
        <p:spPr bwMode="auto">
          <a:xfrm>
            <a:off x="4757738" y="4146550"/>
            <a:ext cx="163512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ClrTx/>
              <a:buSzTx/>
              <a:buFontTx/>
              <a:buNone/>
            </a:pPr>
            <a:endParaRPr lang="fr-FR" altLang="fr-FR" sz="160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6180" name="Text Box 71"/>
          <p:cNvSpPr txBox="1">
            <a:spLocks noChangeArrowheads="1"/>
          </p:cNvSpPr>
          <p:nvPr/>
        </p:nvSpPr>
        <p:spPr bwMode="auto">
          <a:xfrm>
            <a:off x="1733550" y="3670300"/>
            <a:ext cx="57785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100" i="1">
                <a:solidFill>
                  <a:schemeClr val="tx1"/>
                </a:solidFill>
                <a:latin typeface="Arial" pitchFamily="34" charset="0"/>
              </a:rPr>
              <a:t>SDM6</a:t>
            </a:r>
            <a:endParaRPr lang="fr-FR" altLang="fr-FR" sz="1100" i="1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618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74885">
            <a:off x="1766888" y="3117850"/>
            <a:ext cx="6556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69900" y="2133600"/>
            <a:ext cx="6481763" cy="33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9" name="Rectangle 118"/>
          <p:cNvSpPr/>
          <p:nvPr/>
        </p:nvSpPr>
        <p:spPr>
          <a:xfrm>
            <a:off x="250825" y="6291263"/>
            <a:ext cx="6950075" cy="433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0" name="Rectangle 119"/>
          <p:cNvSpPr/>
          <p:nvPr/>
        </p:nvSpPr>
        <p:spPr>
          <a:xfrm>
            <a:off x="395288" y="2230438"/>
            <a:ext cx="417512" cy="427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6350000" y="1981200"/>
            <a:ext cx="417513" cy="427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588125" y="4176713"/>
            <a:ext cx="579438" cy="341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7" name="Groupe 6"/>
          <p:cNvGrpSpPr>
            <a:grpSpLocks/>
          </p:cNvGrpSpPr>
          <p:nvPr/>
        </p:nvGrpSpPr>
        <p:grpSpPr bwMode="auto">
          <a:xfrm>
            <a:off x="1246188" y="3330575"/>
            <a:ext cx="5205412" cy="3105150"/>
            <a:chOff x="1674956" y="3330529"/>
            <a:chExt cx="5206483" cy="3105920"/>
          </a:xfrm>
        </p:grpSpPr>
        <p:cxnSp>
          <p:nvCxnSpPr>
            <p:cNvPr id="2075" name="Connecteur droit 2074"/>
            <p:cNvCxnSpPr/>
            <p:nvPr/>
          </p:nvCxnSpPr>
          <p:spPr>
            <a:xfrm>
              <a:off x="2867413" y="3341645"/>
              <a:ext cx="179425" cy="0"/>
            </a:xfrm>
            <a:prstGeom prst="line">
              <a:avLst/>
            </a:prstGeom>
            <a:ln w="28575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30" name="Groupe 141"/>
            <p:cNvGrpSpPr>
              <a:grpSpLocks/>
            </p:cNvGrpSpPr>
            <p:nvPr/>
          </p:nvGrpSpPr>
          <p:grpSpPr bwMode="auto">
            <a:xfrm>
              <a:off x="3036945" y="3339740"/>
              <a:ext cx="3844494" cy="3096709"/>
              <a:chOff x="3757025" y="3339740"/>
              <a:chExt cx="3844494" cy="3096709"/>
            </a:xfrm>
          </p:grpSpPr>
          <p:grpSp>
            <p:nvGrpSpPr>
              <p:cNvPr id="6233" name="Groupe 139"/>
              <p:cNvGrpSpPr>
                <a:grpSpLocks/>
              </p:cNvGrpSpPr>
              <p:nvPr/>
            </p:nvGrpSpPr>
            <p:grpSpPr bwMode="auto">
              <a:xfrm>
                <a:off x="3757025" y="3339740"/>
                <a:ext cx="3704349" cy="2684724"/>
                <a:chOff x="3757025" y="3332037"/>
                <a:chExt cx="3704349" cy="2684724"/>
              </a:xfrm>
            </p:grpSpPr>
            <p:cxnSp>
              <p:nvCxnSpPr>
                <p:cNvPr id="165" name="Connecteur droit 164"/>
                <p:cNvCxnSpPr/>
                <p:nvPr/>
              </p:nvCxnSpPr>
              <p:spPr>
                <a:xfrm>
                  <a:off x="3757391" y="3332353"/>
                  <a:ext cx="830433" cy="181020"/>
                </a:xfrm>
                <a:prstGeom prst="line">
                  <a:avLst/>
                </a:prstGeom>
                <a:ln w="28575">
                  <a:solidFill>
                    <a:srgbClr val="33CCFF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Connecteur droit 167"/>
                <p:cNvCxnSpPr/>
                <p:nvPr/>
              </p:nvCxnSpPr>
              <p:spPr>
                <a:xfrm>
                  <a:off x="4587824" y="3511786"/>
                  <a:ext cx="1154350" cy="587521"/>
                </a:xfrm>
                <a:prstGeom prst="line">
                  <a:avLst/>
                </a:prstGeom>
                <a:ln w="28575">
                  <a:solidFill>
                    <a:srgbClr val="33CCFF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Connecteur droit 169"/>
                <p:cNvCxnSpPr/>
                <p:nvPr/>
              </p:nvCxnSpPr>
              <p:spPr>
                <a:xfrm>
                  <a:off x="5751701" y="4112009"/>
                  <a:ext cx="641482" cy="500186"/>
                </a:xfrm>
                <a:prstGeom prst="line">
                  <a:avLst/>
                </a:prstGeom>
                <a:ln w="28575">
                  <a:solidFill>
                    <a:srgbClr val="33CCFF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Connecteur droit 171"/>
                <p:cNvCxnSpPr/>
                <p:nvPr/>
              </p:nvCxnSpPr>
              <p:spPr>
                <a:xfrm>
                  <a:off x="6386832" y="4607432"/>
                  <a:ext cx="881243" cy="1036894"/>
                </a:xfrm>
                <a:prstGeom prst="line">
                  <a:avLst/>
                </a:prstGeom>
                <a:ln w="28575">
                  <a:solidFill>
                    <a:srgbClr val="33CCFF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Connecteur droit 173"/>
                <p:cNvCxnSpPr/>
                <p:nvPr/>
              </p:nvCxnSpPr>
              <p:spPr>
                <a:xfrm rot="-180000">
                  <a:off x="7276015" y="5639563"/>
                  <a:ext cx="185775" cy="377919"/>
                </a:xfrm>
                <a:prstGeom prst="line">
                  <a:avLst/>
                </a:prstGeom>
                <a:ln w="28575">
                  <a:solidFill>
                    <a:srgbClr val="33CCFF"/>
                  </a:solidFill>
                  <a:prstDash val="sysDash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34" name="ZoneTexte 140"/>
              <p:cNvSpPr txBox="1">
                <a:spLocks noChangeArrowheads="1"/>
              </p:cNvSpPr>
              <p:nvPr/>
            </p:nvSpPr>
            <p:spPr bwMode="auto">
              <a:xfrm>
                <a:off x="6976989" y="6067117"/>
                <a:ext cx="6245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altLang="fr-FR" b="1">
                    <a:solidFill>
                      <a:srgbClr val="33CCFF"/>
                    </a:solidFill>
                  </a:rPr>
                  <a:t>Core</a:t>
                </a:r>
              </a:p>
            </p:txBody>
          </p:sp>
        </p:grpSp>
        <p:cxnSp>
          <p:nvCxnSpPr>
            <p:cNvPr id="202" name="Connecteur droit 201"/>
            <p:cNvCxnSpPr/>
            <p:nvPr/>
          </p:nvCxnSpPr>
          <p:spPr>
            <a:xfrm flipV="1">
              <a:off x="1873434" y="3330529"/>
              <a:ext cx="404896" cy="12703"/>
            </a:xfrm>
            <a:prstGeom prst="line">
              <a:avLst/>
            </a:prstGeom>
            <a:ln w="28575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/>
            <p:cNvCxnSpPr/>
            <p:nvPr/>
          </p:nvCxnSpPr>
          <p:spPr>
            <a:xfrm flipV="1">
              <a:off x="1674956" y="3336881"/>
              <a:ext cx="193715" cy="52401"/>
            </a:xfrm>
            <a:prstGeom prst="line">
              <a:avLst/>
            </a:prstGeom>
            <a:ln w="28575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>
            <a:grpSpLocks/>
          </p:cNvGrpSpPr>
          <p:nvPr/>
        </p:nvGrpSpPr>
        <p:grpSpPr bwMode="auto">
          <a:xfrm>
            <a:off x="2055813" y="2038350"/>
            <a:ext cx="5153025" cy="3657600"/>
            <a:chOff x="2055813" y="2038350"/>
            <a:chExt cx="5153025" cy="3657600"/>
          </a:xfrm>
        </p:grpSpPr>
        <p:grpSp>
          <p:nvGrpSpPr>
            <p:cNvPr id="6218" name="Groupe 5"/>
            <p:cNvGrpSpPr>
              <a:grpSpLocks/>
            </p:cNvGrpSpPr>
            <p:nvPr/>
          </p:nvGrpSpPr>
          <p:grpSpPr bwMode="auto">
            <a:xfrm>
              <a:off x="2055813" y="2038350"/>
              <a:ext cx="4978400" cy="3657600"/>
              <a:chOff x="2484669" y="2037742"/>
              <a:chExt cx="4978927" cy="3657182"/>
            </a:xfrm>
          </p:grpSpPr>
          <p:grpSp>
            <p:nvGrpSpPr>
              <p:cNvPr id="6220" name="Groupe 148"/>
              <p:cNvGrpSpPr>
                <a:grpSpLocks/>
              </p:cNvGrpSpPr>
              <p:nvPr/>
            </p:nvGrpSpPr>
            <p:grpSpPr bwMode="auto">
              <a:xfrm>
                <a:off x="3051850" y="2037742"/>
                <a:ext cx="4411746" cy="3657182"/>
                <a:chOff x="3771930" y="2037742"/>
                <a:chExt cx="4411746" cy="3657182"/>
              </a:xfrm>
            </p:grpSpPr>
            <p:grpSp>
              <p:nvGrpSpPr>
                <p:cNvPr id="6222" name="Groupe 2059"/>
                <p:cNvGrpSpPr>
                  <a:grpSpLocks/>
                </p:cNvGrpSpPr>
                <p:nvPr/>
              </p:nvGrpSpPr>
              <p:grpSpPr bwMode="auto">
                <a:xfrm>
                  <a:off x="3771930" y="2132706"/>
                  <a:ext cx="4411746" cy="3562218"/>
                  <a:chOff x="3797808" y="2149958"/>
                  <a:chExt cx="4411746" cy="3562218"/>
                </a:xfrm>
              </p:grpSpPr>
              <p:sp>
                <p:nvSpPr>
                  <p:cNvPr id="2053" name="Forme libre 2052"/>
                  <p:cNvSpPr/>
                  <p:nvPr/>
                </p:nvSpPr>
                <p:spPr>
                  <a:xfrm rot="16731788">
                    <a:off x="3376895" y="2570762"/>
                    <a:ext cx="1836528" cy="995468"/>
                  </a:xfrm>
                  <a:custGeom>
                    <a:avLst/>
                    <a:gdLst>
                      <a:gd name="connsiteX0" fmla="*/ 541324 w 1836975"/>
                      <a:gd name="connsiteY0" fmla="*/ 0 h 994867"/>
                      <a:gd name="connsiteX1" fmla="*/ 548640 w 1836975"/>
                      <a:gd name="connsiteY1" fmla="*/ 36576 h 994867"/>
                      <a:gd name="connsiteX2" fmla="*/ 592531 w 1836975"/>
                      <a:gd name="connsiteY2" fmla="*/ 51207 h 994867"/>
                      <a:gd name="connsiteX3" fmla="*/ 614476 w 1836975"/>
                      <a:gd name="connsiteY3" fmla="*/ 65837 h 994867"/>
                      <a:gd name="connsiteX4" fmla="*/ 658368 w 1836975"/>
                      <a:gd name="connsiteY4" fmla="*/ 80467 h 994867"/>
                      <a:gd name="connsiteX5" fmla="*/ 694944 w 1836975"/>
                      <a:gd name="connsiteY5" fmla="*/ 102413 h 994867"/>
                      <a:gd name="connsiteX6" fmla="*/ 760780 w 1836975"/>
                      <a:gd name="connsiteY6" fmla="*/ 138989 h 994867"/>
                      <a:gd name="connsiteX7" fmla="*/ 797356 w 1836975"/>
                      <a:gd name="connsiteY7" fmla="*/ 160935 h 994867"/>
                      <a:gd name="connsiteX8" fmla="*/ 855878 w 1836975"/>
                      <a:gd name="connsiteY8" fmla="*/ 204826 h 994867"/>
                      <a:gd name="connsiteX9" fmla="*/ 877824 w 1836975"/>
                      <a:gd name="connsiteY9" fmla="*/ 219456 h 994867"/>
                      <a:gd name="connsiteX10" fmla="*/ 885139 w 1836975"/>
                      <a:gd name="connsiteY10" fmla="*/ 241402 h 994867"/>
                      <a:gd name="connsiteX11" fmla="*/ 907084 w 1836975"/>
                      <a:gd name="connsiteY11" fmla="*/ 248717 h 994867"/>
                      <a:gd name="connsiteX12" fmla="*/ 921715 w 1836975"/>
                      <a:gd name="connsiteY12" fmla="*/ 263347 h 994867"/>
                      <a:gd name="connsiteX13" fmla="*/ 965606 w 1836975"/>
                      <a:gd name="connsiteY13" fmla="*/ 277978 h 994867"/>
                      <a:gd name="connsiteX14" fmla="*/ 987552 w 1836975"/>
                      <a:gd name="connsiteY14" fmla="*/ 285293 h 994867"/>
                      <a:gd name="connsiteX15" fmla="*/ 1009497 w 1836975"/>
                      <a:gd name="connsiteY15" fmla="*/ 299923 h 994867"/>
                      <a:gd name="connsiteX16" fmla="*/ 1024128 w 1836975"/>
                      <a:gd name="connsiteY16" fmla="*/ 314554 h 994867"/>
                      <a:gd name="connsiteX17" fmla="*/ 1046073 w 1836975"/>
                      <a:gd name="connsiteY17" fmla="*/ 321869 h 994867"/>
                      <a:gd name="connsiteX18" fmla="*/ 1082649 w 1836975"/>
                      <a:gd name="connsiteY18" fmla="*/ 343815 h 994867"/>
                      <a:gd name="connsiteX19" fmla="*/ 1097280 w 1836975"/>
                      <a:gd name="connsiteY19" fmla="*/ 358445 h 994867"/>
                      <a:gd name="connsiteX20" fmla="*/ 1141171 w 1836975"/>
                      <a:gd name="connsiteY20" fmla="*/ 373075 h 994867"/>
                      <a:gd name="connsiteX21" fmla="*/ 1192377 w 1836975"/>
                      <a:gd name="connsiteY21" fmla="*/ 409651 h 994867"/>
                      <a:gd name="connsiteX22" fmla="*/ 1236268 w 1836975"/>
                      <a:gd name="connsiteY22" fmla="*/ 438912 h 994867"/>
                      <a:gd name="connsiteX23" fmla="*/ 1250899 w 1836975"/>
                      <a:gd name="connsiteY23" fmla="*/ 453543 h 994867"/>
                      <a:gd name="connsiteX24" fmla="*/ 1294790 w 1836975"/>
                      <a:gd name="connsiteY24" fmla="*/ 468173 h 994867"/>
                      <a:gd name="connsiteX25" fmla="*/ 1316736 w 1836975"/>
                      <a:gd name="connsiteY25" fmla="*/ 482803 h 994867"/>
                      <a:gd name="connsiteX26" fmla="*/ 1353312 w 1836975"/>
                      <a:gd name="connsiteY26" fmla="*/ 512064 h 994867"/>
                      <a:gd name="connsiteX27" fmla="*/ 1382572 w 1836975"/>
                      <a:gd name="connsiteY27" fmla="*/ 519379 h 994867"/>
                      <a:gd name="connsiteX28" fmla="*/ 1426464 w 1836975"/>
                      <a:gd name="connsiteY28" fmla="*/ 534010 h 994867"/>
                      <a:gd name="connsiteX29" fmla="*/ 1448409 w 1836975"/>
                      <a:gd name="connsiteY29" fmla="*/ 541325 h 994867"/>
                      <a:gd name="connsiteX30" fmla="*/ 1470355 w 1836975"/>
                      <a:gd name="connsiteY30" fmla="*/ 548640 h 994867"/>
                      <a:gd name="connsiteX31" fmla="*/ 1536192 w 1836975"/>
                      <a:gd name="connsiteY31" fmla="*/ 577901 h 994867"/>
                      <a:gd name="connsiteX32" fmla="*/ 1558137 w 1836975"/>
                      <a:gd name="connsiteY32" fmla="*/ 585216 h 994867"/>
                      <a:gd name="connsiteX33" fmla="*/ 1594713 w 1836975"/>
                      <a:gd name="connsiteY33" fmla="*/ 607162 h 994867"/>
                      <a:gd name="connsiteX34" fmla="*/ 1616659 w 1836975"/>
                      <a:gd name="connsiteY34" fmla="*/ 621792 h 994867"/>
                      <a:gd name="connsiteX35" fmla="*/ 1660550 w 1836975"/>
                      <a:gd name="connsiteY35" fmla="*/ 636423 h 994867"/>
                      <a:gd name="connsiteX36" fmla="*/ 1682496 w 1836975"/>
                      <a:gd name="connsiteY36" fmla="*/ 651053 h 994867"/>
                      <a:gd name="connsiteX37" fmla="*/ 1726387 w 1836975"/>
                      <a:gd name="connsiteY37" fmla="*/ 665683 h 994867"/>
                      <a:gd name="connsiteX38" fmla="*/ 1748332 w 1836975"/>
                      <a:gd name="connsiteY38" fmla="*/ 680314 h 994867"/>
                      <a:gd name="connsiteX39" fmla="*/ 1792224 w 1836975"/>
                      <a:gd name="connsiteY39" fmla="*/ 694944 h 994867"/>
                      <a:gd name="connsiteX40" fmla="*/ 1814169 w 1836975"/>
                      <a:gd name="connsiteY40" fmla="*/ 709575 h 994867"/>
                      <a:gd name="connsiteX41" fmla="*/ 1836115 w 1836975"/>
                      <a:gd name="connsiteY41" fmla="*/ 716890 h 994867"/>
                      <a:gd name="connsiteX42" fmla="*/ 1799539 w 1836975"/>
                      <a:gd name="connsiteY42" fmla="*/ 775411 h 994867"/>
                      <a:gd name="connsiteX43" fmla="*/ 1777593 w 1836975"/>
                      <a:gd name="connsiteY43" fmla="*/ 811987 h 994867"/>
                      <a:gd name="connsiteX44" fmla="*/ 1770278 w 1836975"/>
                      <a:gd name="connsiteY44" fmla="*/ 833933 h 994867"/>
                      <a:gd name="connsiteX45" fmla="*/ 1741017 w 1836975"/>
                      <a:gd name="connsiteY45" fmla="*/ 870509 h 994867"/>
                      <a:gd name="connsiteX46" fmla="*/ 1719072 w 1836975"/>
                      <a:gd name="connsiteY46" fmla="*/ 885139 h 994867"/>
                      <a:gd name="connsiteX47" fmla="*/ 1704441 w 1836975"/>
                      <a:gd name="connsiteY47" fmla="*/ 907085 h 994867"/>
                      <a:gd name="connsiteX48" fmla="*/ 1667865 w 1836975"/>
                      <a:gd name="connsiteY48" fmla="*/ 943661 h 994867"/>
                      <a:gd name="connsiteX49" fmla="*/ 1638604 w 1836975"/>
                      <a:gd name="connsiteY49" fmla="*/ 980237 h 994867"/>
                      <a:gd name="connsiteX50" fmla="*/ 1594713 w 1836975"/>
                      <a:gd name="connsiteY50" fmla="*/ 994867 h 994867"/>
                      <a:gd name="connsiteX51" fmla="*/ 1265529 w 1836975"/>
                      <a:gd name="connsiteY51" fmla="*/ 980237 h 994867"/>
                      <a:gd name="connsiteX52" fmla="*/ 1228953 w 1836975"/>
                      <a:gd name="connsiteY52" fmla="*/ 972922 h 994867"/>
                      <a:gd name="connsiteX53" fmla="*/ 1148486 w 1836975"/>
                      <a:gd name="connsiteY53" fmla="*/ 965607 h 994867"/>
                      <a:gd name="connsiteX54" fmla="*/ 1075334 w 1836975"/>
                      <a:gd name="connsiteY54" fmla="*/ 958291 h 994867"/>
                      <a:gd name="connsiteX55" fmla="*/ 987552 w 1836975"/>
                      <a:gd name="connsiteY55" fmla="*/ 950976 h 994867"/>
                      <a:gd name="connsiteX56" fmla="*/ 804672 w 1836975"/>
                      <a:gd name="connsiteY56" fmla="*/ 936346 h 994867"/>
                      <a:gd name="connsiteX57" fmla="*/ 782726 w 1836975"/>
                      <a:gd name="connsiteY57" fmla="*/ 929031 h 994867"/>
                      <a:gd name="connsiteX58" fmla="*/ 636422 w 1836975"/>
                      <a:gd name="connsiteY58" fmla="*/ 914400 h 994867"/>
                      <a:gd name="connsiteX59" fmla="*/ 555955 w 1836975"/>
                      <a:gd name="connsiteY59" fmla="*/ 899770 h 994867"/>
                      <a:gd name="connsiteX60" fmla="*/ 497433 w 1836975"/>
                      <a:gd name="connsiteY60" fmla="*/ 885139 h 994867"/>
                      <a:gd name="connsiteX61" fmla="*/ 438912 w 1836975"/>
                      <a:gd name="connsiteY61" fmla="*/ 870509 h 994867"/>
                      <a:gd name="connsiteX62" fmla="*/ 416966 w 1836975"/>
                      <a:gd name="connsiteY62" fmla="*/ 863194 h 994867"/>
                      <a:gd name="connsiteX63" fmla="*/ 248716 w 1836975"/>
                      <a:gd name="connsiteY63" fmla="*/ 855879 h 994867"/>
                      <a:gd name="connsiteX64" fmla="*/ 138988 w 1836975"/>
                      <a:gd name="connsiteY64" fmla="*/ 855879 h 994867"/>
                      <a:gd name="connsiteX65" fmla="*/ 131673 w 1836975"/>
                      <a:gd name="connsiteY65" fmla="*/ 877824 h 994867"/>
                      <a:gd name="connsiteX66" fmla="*/ 0 w 1836975"/>
                      <a:gd name="connsiteY66" fmla="*/ 899770 h 994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</a:cxnLst>
                    <a:rect l="l" t="t" r="r" b="b"/>
                    <a:pathLst>
                      <a:path w="1836975" h="994867">
                        <a:moveTo>
                          <a:pt x="541324" y="0"/>
                        </a:moveTo>
                        <a:cubicBezTo>
                          <a:pt x="543763" y="12192"/>
                          <a:pt x="539848" y="27784"/>
                          <a:pt x="548640" y="36576"/>
                        </a:cubicBezTo>
                        <a:cubicBezTo>
                          <a:pt x="559545" y="47481"/>
                          <a:pt x="579699" y="42653"/>
                          <a:pt x="592531" y="51207"/>
                        </a:cubicBezTo>
                        <a:cubicBezTo>
                          <a:pt x="599846" y="56084"/>
                          <a:pt x="606442" y="62267"/>
                          <a:pt x="614476" y="65837"/>
                        </a:cubicBezTo>
                        <a:cubicBezTo>
                          <a:pt x="628569" y="72100"/>
                          <a:pt x="658368" y="80467"/>
                          <a:pt x="658368" y="80467"/>
                        </a:cubicBezTo>
                        <a:cubicBezTo>
                          <a:pt x="691190" y="113291"/>
                          <a:pt x="652212" y="78673"/>
                          <a:pt x="694944" y="102413"/>
                        </a:cubicBezTo>
                        <a:cubicBezTo>
                          <a:pt x="770406" y="144336"/>
                          <a:pt x="711123" y="122437"/>
                          <a:pt x="760780" y="138989"/>
                        </a:cubicBezTo>
                        <a:cubicBezTo>
                          <a:pt x="793603" y="171810"/>
                          <a:pt x="754625" y="137196"/>
                          <a:pt x="797356" y="160935"/>
                        </a:cubicBezTo>
                        <a:cubicBezTo>
                          <a:pt x="880902" y="207349"/>
                          <a:pt x="815512" y="172533"/>
                          <a:pt x="855878" y="204826"/>
                        </a:cubicBezTo>
                        <a:cubicBezTo>
                          <a:pt x="862743" y="210318"/>
                          <a:pt x="870509" y="214579"/>
                          <a:pt x="877824" y="219456"/>
                        </a:cubicBezTo>
                        <a:cubicBezTo>
                          <a:pt x="880262" y="226771"/>
                          <a:pt x="879687" y="235949"/>
                          <a:pt x="885139" y="241402"/>
                        </a:cubicBezTo>
                        <a:cubicBezTo>
                          <a:pt x="890591" y="246854"/>
                          <a:pt x="900472" y="244750"/>
                          <a:pt x="907084" y="248717"/>
                        </a:cubicBezTo>
                        <a:cubicBezTo>
                          <a:pt x="912998" y="252265"/>
                          <a:pt x="915546" y="260263"/>
                          <a:pt x="921715" y="263347"/>
                        </a:cubicBezTo>
                        <a:cubicBezTo>
                          <a:pt x="935509" y="270244"/>
                          <a:pt x="950976" y="273101"/>
                          <a:pt x="965606" y="277978"/>
                        </a:cubicBezTo>
                        <a:lnTo>
                          <a:pt x="987552" y="285293"/>
                        </a:lnTo>
                        <a:cubicBezTo>
                          <a:pt x="994867" y="290170"/>
                          <a:pt x="1002632" y="294431"/>
                          <a:pt x="1009497" y="299923"/>
                        </a:cubicBezTo>
                        <a:cubicBezTo>
                          <a:pt x="1014883" y="304232"/>
                          <a:pt x="1018214" y="311005"/>
                          <a:pt x="1024128" y="314554"/>
                        </a:cubicBezTo>
                        <a:cubicBezTo>
                          <a:pt x="1030740" y="318521"/>
                          <a:pt x="1038758" y="319431"/>
                          <a:pt x="1046073" y="321869"/>
                        </a:cubicBezTo>
                        <a:cubicBezTo>
                          <a:pt x="1083145" y="358938"/>
                          <a:pt x="1035168" y="315326"/>
                          <a:pt x="1082649" y="343815"/>
                        </a:cubicBezTo>
                        <a:cubicBezTo>
                          <a:pt x="1088563" y="347363"/>
                          <a:pt x="1091111" y="355361"/>
                          <a:pt x="1097280" y="358445"/>
                        </a:cubicBezTo>
                        <a:cubicBezTo>
                          <a:pt x="1111074" y="365342"/>
                          <a:pt x="1141171" y="373075"/>
                          <a:pt x="1141171" y="373075"/>
                        </a:cubicBezTo>
                        <a:cubicBezTo>
                          <a:pt x="1175884" y="407788"/>
                          <a:pt x="1157346" y="397974"/>
                          <a:pt x="1192377" y="409651"/>
                        </a:cubicBezTo>
                        <a:cubicBezTo>
                          <a:pt x="1207007" y="419405"/>
                          <a:pt x="1223835" y="426479"/>
                          <a:pt x="1236268" y="438912"/>
                        </a:cubicBezTo>
                        <a:cubicBezTo>
                          <a:pt x="1241145" y="443789"/>
                          <a:pt x="1244730" y="450459"/>
                          <a:pt x="1250899" y="453543"/>
                        </a:cubicBezTo>
                        <a:cubicBezTo>
                          <a:pt x="1264693" y="460440"/>
                          <a:pt x="1281958" y="459619"/>
                          <a:pt x="1294790" y="468173"/>
                        </a:cubicBezTo>
                        <a:cubicBezTo>
                          <a:pt x="1302105" y="473050"/>
                          <a:pt x="1309871" y="477311"/>
                          <a:pt x="1316736" y="482803"/>
                        </a:cubicBezTo>
                        <a:cubicBezTo>
                          <a:pt x="1334891" y="497327"/>
                          <a:pt x="1329058" y="501670"/>
                          <a:pt x="1353312" y="512064"/>
                        </a:cubicBezTo>
                        <a:cubicBezTo>
                          <a:pt x="1362553" y="516024"/>
                          <a:pt x="1372943" y="516490"/>
                          <a:pt x="1382572" y="519379"/>
                        </a:cubicBezTo>
                        <a:cubicBezTo>
                          <a:pt x="1397344" y="523811"/>
                          <a:pt x="1411833" y="529133"/>
                          <a:pt x="1426464" y="534010"/>
                        </a:cubicBezTo>
                        <a:lnTo>
                          <a:pt x="1448409" y="541325"/>
                        </a:lnTo>
                        <a:lnTo>
                          <a:pt x="1470355" y="548640"/>
                        </a:lnTo>
                        <a:cubicBezTo>
                          <a:pt x="1505132" y="571826"/>
                          <a:pt x="1483959" y="560490"/>
                          <a:pt x="1536192" y="577901"/>
                        </a:cubicBezTo>
                        <a:lnTo>
                          <a:pt x="1558137" y="585216"/>
                        </a:lnTo>
                        <a:cubicBezTo>
                          <a:pt x="1586714" y="613793"/>
                          <a:pt x="1556730" y="588171"/>
                          <a:pt x="1594713" y="607162"/>
                        </a:cubicBezTo>
                        <a:cubicBezTo>
                          <a:pt x="1602577" y="611094"/>
                          <a:pt x="1608625" y="618221"/>
                          <a:pt x="1616659" y="621792"/>
                        </a:cubicBezTo>
                        <a:cubicBezTo>
                          <a:pt x="1630752" y="628055"/>
                          <a:pt x="1647718" y="627869"/>
                          <a:pt x="1660550" y="636423"/>
                        </a:cubicBezTo>
                        <a:cubicBezTo>
                          <a:pt x="1667865" y="641300"/>
                          <a:pt x="1674462" y="647482"/>
                          <a:pt x="1682496" y="651053"/>
                        </a:cubicBezTo>
                        <a:cubicBezTo>
                          <a:pt x="1696589" y="657316"/>
                          <a:pt x="1726387" y="665683"/>
                          <a:pt x="1726387" y="665683"/>
                        </a:cubicBezTo>
                        <a:cubicBezTo>
                          <a:pt x="1733702" y="670560"/>
                          <a:pt x="1740298" y="676743"/>
                          <a:pt x="1748332" y="680314"/>
                        </a:cubicBezTo>
                        <a:cubicBezTo>
                          <a:pt x="1762425" y="686577"/>
                          <a:pt x="1792224" y="694944"/>
                          <a:pt x="1792224" y="694944"/>
                        </a:cubicBezTo>
                        <a:cubicBezTo>
                          <a:pt x="1799539" y="699821"/>
                          <a:pt x="1806305" y="705643"/>
                          <a:pt x="1814169" y="709575"/>
                        </a:cubicBezTo>
                        <a:cubicBezTo>
                          <a:pt x="1821066" y="713024"/>
                          <a:pt x="1835025" y="709256"/>
                          <a:pt x="1836115" y="716890"/>
                        </a:cubicBezTo>
                        <a:cubicBezTo>
                          <a:pt x="1841414" y="753981"/>
                          <a:pt x="1821369" y="760857"/>
                          <a:pt x="1799539" y="775411"/>
                        </a:cubicBezTo>
                        <a:cubicBezTo>
                          <a:pt x="1778817" y="837581"/>
                          <a:pt x="1807718" y="761780"/>
                          <a:pt x="1777593" y="811987"/>
                        </a:cubicBezTo>
                        <a:cubicBezTo>
                          <a:pt x="1773626" y="818599"/>
                          <a:pt x="1773726" y="827036"/>
                          <a:pt x="1770278" y="833933"/>
                        </a:cubicBezTo>
                        <a:cubicBezTo>
                          <a:pt x="1763940" y="846610"/>
                          <a:pt x="1752359" y="861435"/>
                          <a:pt x="1741017" y="870509"/>
                        </a:cubicBezTo>
                        <a:cubicBezTo>
                          <a:pt x="1734152" y="876001"/>
                          <a:pt x="1726387" y="880262"/>
                          <a:pt x="1719072" y="885139"/>
                        </a:cubicBezTo>
                        <a:cubicBezTo>
                          <a:pt x="1714195" y="892454"/>
                          <a:pt x="1710231" y="900468"/>
                          <a:pt x="1704441" y="907085"/>
                        </a:cubicBezTo>
                        <a:cubicBezTo>
                          <a:pt x="1693087" y="920061"/>
                          <a:pt x="1667865" y="943661"/>
                          <a:pt x="1667865" y="943661"/>
                        </a:cubicBezTo>
                        <a:cubicBezTo>
                          <a:pt x="1659933" y="967459"/>
                          <a:pt x="1664500" y="968728"/>
                          <a:pt x="1638604" y="980237"/>
                        </a:cubicBezTo>
                        <a:cubicBezTo>
                          <a:pt x="1624511" y="986500"/>
                          <a:pt x="1594713" y="994867"/>
                          <a:pt x="1594713" y="994867"/>
                        </a:cubicBezTo>
                        <a:cubicBezTo>
                          <a:pt x="1510635" y="992240"/>
                          <a:pt x="1364431" y="991226"/>
                          <a:pt x="1265529" y="980237"/>
                        </a:cubicBezTo>
                        <a:cubicBezTo>
                          <a:pt x="1253172" y="978864"/>
                          <a:pt x="1241290" y="974464"/>
                          <a:pt x="1228953" y="972922"/>
                        </a:cubicBezTo>
                        <a:cubicBezTo>
                          <a:pt x="1202228" y="969581"/>
                          <a:pt x="1175298" y="968161"/>
                          <a:pt x="1148486" y="965607"/>
                        </a:cubicBezTo>
                        <a:lnTo>
                          <a:pt x="1075334" y="958291"/>
                        </a:lnTo>
                        <a:lnTo>
                          <a:pt x="987552" y="950976"/>
                        </a:lnTo>
                        <a:cubicBezTo>
                          <a:pt x="832107" y="936172"/>
                          <a:pt x="1033609" y="950654"/>
                          <a:pt x="804672" y="936346"/>
                        </a:cubicBezTo>
                        <a:cubicBezTo>
                          <a:pt x="797357" y="933908"/>
                          <a:pt x="790253" y="930704"/>
                          <a:pt x="782726" y="929031"/>
                        </a:cubicBezTo>
                        <a:cubicBezTo>
                          <a:pt x="733677" y="918131"/>
                          <a:pt x="687635" y="918058"/>
                          <a:pt x="636422" y="914400"/>
                        </a:cubicBezTo>
                        <a:cubicBezTo>
                          <a:pt x="584700" y="897160"/>
                          <a:pt x="650493" y="917496"/>
                          <a:pt x="555955" y="899770"/>
                        </a:cubicBezTo>
                        <a:cubicBezTo>
                          <a:pt x="536192" y="896064"/>
                          <a:pt x="516940" y="890016"/>
                          <a:pt x="497433" y="885139"/>
                        </a:cubicBezTo>
                        <a:cubicBezTo>
                          <a:pt x="497430" y="885138"/>
                          <a:pt x="438916" y="870510"/>
                          <a:pt x="438912" y="870509"/>
                        </a:cubicBezTo>
                        <a:cubicBezTo>
                          <a:pt x="431597" y="868071"/>
                          <a:pt x="424654" y="863785"/>
                          <a:pt x="416966" y="863194"/>
                        </a:cubicBezTo>
                        <a:cubicBezTo>
                          <a:pt x="360995" y="858889"/>
                          <a:pt x="304799" y="858317"/>
                          <a:pt x="248716" y="855879"/>
                        </a:cubicBezTo>
                        <a:cubicBezTo>
                          <a:pt x="210637" y="849532"/>
                          <a:pt x="178490" y="840078"/>
                          <a:pt x="138988" y="855879"/>
                        </a:cubicBezTo>
                        <a:cubicBezTo>
                          <a:pt x="131829" y="858743"/>
                          <a:pt x="139200" y="876151"/>
                          <a:pt x="131673" y="877824"/>
                        </a:cubicBezTo>
                        <a:cubicBezTo>
                          <a:pt x="-10057" y="909319"/>
                          <a:pt x="27451" y="844865"/>
                          <a:pt x="0" y="899770"/>
                        </a:cubicBez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  <a:prstDash val="sysDash"/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2054" name="Forme libre 2053"/>
                  <p:cNvSpPr/>
                  <p:nvPr/>
                </p:nvSpPr>
                <p:spPr>
                  <a:xfrm rot="16200000">
                    <a:off x="4820766" y="2941359"/>
                    <a:ext cx="814295" cy="1384447"/>
                  </a:xfrm>
                  <a:custGeom>
                    <a:avLst/>
                    <a:gdLst>
                      <a:gd name="connsiteX0" fmla="*/ 7454 w 814580"/>
                      <a:gd name="connsiteY0" fmla="*/ 0 h 1302105"/>
                      <a:gd name="connsiteX1" fmla="*/ 139 w 814580"/>
                      <a:gd name="connsiteY1" fmla="*/ 36576 h 1302105"/>
                      <a:gd name="connsiteX2" fmla="*/ 44030 w 814580"/>
                      <a:gd name="connsiteY2" fmla="*/ 124358 h 1302105"/>
                      <a:gd name="connsiteX3" fmla="*/ 73291 w 814580"/>
                      <a:gd name="connsiteY3" fmla="*/ 160934 h 1302105"/>
                      <a:gd name="connsiteX4" fmla="*/ 102552 w 814580"/>
                      <a:gd name="connsiteY4" fmla="*/ 219456 h 1302105"/>
                      <a:gd name="connsiteX5" fmla="*/ 124498 w 814580"/>
                      <a:gd name="connsiteY5" fmla="*/ 256032 h 1302105"/>
                      <a:gd name="connsiteX6" fmla="*/ 146443 w 814580"/>
                      <a:gd name="connsiteY6" fmla="*/ 292608 h 1302105"/>
                      <a:gd name="connsiteX7" fmla="*/ 153758 w 814580"/>
                      <a:gd name="connsiteY7" fmla="*/ 314553 h 1302105"/>
                      <a:gd name="connsiteX8" fmla="*/ 168389 w 814580"/>
                      <a:gd name="connsiteY8" fmla="*/ 329184 h 1302105"/>
                      <a:gd name="connsiteX9" fmla="*/ 183019 w 814580"/>
                      <a:gd name="connsiteY9" fmla="*/ 351129 h 1302105"/>
                      <a:gd name="connsiteX10" fmla="*/ 212280 w 814580"/>
                      <a:gd name="connsiteY10" fmla="*/ 387705 h 1302105"/>
                      <a:gd name="connsiteX11" fmla="*/ 226910 w 814580"/>
                      <a:gd name="connsiteY11" fmla="*/ 431597 h 1302105"/>
                      <a:gd name="connsiteX12" fmla="*/ 256171 w 814580"/>
                      <a:gd name="connsiteY12" fmla="*/ 468173 h 1302105"/>
                      <a:gd name="connsiteX13" fmla="*/ 270802 w 814580"/>
                      <a:gd name="connsiteY13" fmla="*/ 482803 h 1302105"/>
                      <a:gd name="connsiteX14" fmla="*/ 300062 w 814580"/>
                      <a:gd name="connsiteY14" fmla="*/ 526694 h 1302105"/>
                      <a:gd name="connsiteX15" fmla="*/ 329323 w 814580"/>
                      <a:gd name="connsiteY15" fmla="*/ 563270 h 1302105"/>
                      <a:gd name="connsiteX16" fmla="*/ 358584 w 814580"/>
                      <a:gd name="connsiteY16" fmla="*/ 599846 h 1302105"/>
                      <a:gd name="connsiteX17" fmla="*/ 380530 w 814580"/>
                      <a:gd name="connsiteY17" fmla="*/ 643737 h 1302105"/>
                      <a:gd name="connsiteX18" fmla="*/ 395160 w 814580"/>
                      <a:gd name="connsiteY18" fmla="*/ 658368 h 1302105"/>
                      <a:gd name="connsiteX19" fmla="*/ 417106 w 814580"/>
                      <a:gd name="connsiteY19" fmla="*/ 694944 h 1302105"/>
                      <a:gd name="connsiteX20" fmla="*/ 424421 w 814580"/>
                      <a:gd name="connsiteY20" fmla="*/ 716889 h 1302105"/>
                      <a:gd name="connsiteX21" fmla="*/ 439051 w 814580"/>
                      <a:gd name="connsiteY21" fmla="*/ 738835 h 1302105"/>
                      <a:gd name="connsiteX22" fmla="*/ 446366 w 814580"/>
                      <a:gd name="connsiteY22" fmla="*/ 760781 h 1302105"/>
                      <a:gd name="connsiteX23" fmla="*/ 460997 w 814580"/>
                      <a:gd name="connsiteY23" fmla="*/ 775411 h 1302105"/>
                      <a:gd name="connsiteX24" fmla="*/ 490258 w 814580"/>
                      <a:gd name="connsiteY24" fmla="*/ 819302 h 1302105"/>
                      <a:gd name="connsiteX25" fmla="*/ 504888 w 814580"/>
                      <a:gd name="connsiteY25" fmla="*/ 848563 h 1302105"/>
                      <a:gd name="connsiteX26" fmla="*/ 512203 w 814580"/>
                      <a:gd name="connsiteY26" fmla="*/ 870509 h 1302105"/>
                      <a:gd name="connsiteX27" fmla="*/ 526834 w 814580"/>
                      <a:gd name="connsiteY27" fmla="*/ 885139 h 1302105"/>
                      <a:gd name="connsiteX28" fmla="*/ 548779 w 814580"/>
                      <a:gd name="connsiteY28" fmla="*/ 929030 h 1302105"/>
                      <a:gd name="connsiteX29" fmla="*/ 563410 w 814580"/>
                      <a:gd name="connsiteY29" fmla="*/ 943661 h 1302105"/>
                      <a:gd name="connsiteX30" fmla="*/ 578040 w 814580"/>
                      <a:gd name="connsiteY30" fmla="*/ 965606 h 1302105"/>
                      <a:gd name="connsiteX31" fmla="*/ 607301 w 814580"/>
                      <a:gd name="connsiteY31" fmla="*/ 1024128 h 1302105"/>
                      <a:gd name="connsiteX32" fmla="*/ 629246 w 814580"/>
                      <a:gd name="connsiteY32" fmla="*/ 1060704 h 1302105"/>
                      <a:gd name="connsiteX33" fmla="*/ 673138 w 814580"/>
                      <a:gd name="connsiteY33" fmla="*/ 1075334 h 1302105"/>
                      <a:gd name="connsiteX34" fmla="*/ 687768 w 814580"/>
                      <a:gd name="connsiteY34" fmla="*/ 1089965 h 1302105"/>
                      <a:gd name="connsiteX35" fmla="*/ 709714 w 814580"/>
                      <a:gd name="connsiteY35" fmla="*/ 1104595 h 1302105"/>
                      <a:gd name="connsiteX36" fmla="*/ 724344 w 814580"/>
                      <a:gd name="connsiteY36" fmla="*/ 1126541 h 1302105"/>
                      <a:gd name="connsiteX37" fmla="*/ 768235 w 814580"/>
                      <a:gd name="connsiteY37" fmla="*/ 1155801 h 1302105"/>
                      <a:gd name="connsiteX38" fmla="*/ 804811 w 814580"/>
                      <a:gd name="connsiteY38" fmla="*/ 1185062 h 1302105"/>
                      <a:gd name="connsiteX39" fmla="*/ 812126 w 814580"/>
                      <a:gd name="connsiteY39" fmla="*/ 1207008 h 1302105"/>
                      <a:gd name="connsiteX40" fmla="*/ 629246 w 814580"/>
                      <a:gd name="connsiteY40" fmla="*/ 1192377 h 1302105"/>
                      <a:gd name="connsiteX41" fmla="*/ 592670 w 814580"/>
                      <a:gd name="connsiteY41" fmla="*/ 1185062 h 1302105"/>
                      <a:gd name="connsiteX42" fmla="*/ 526834 w 814580"/>
                      <a:gd name="connsiteY42" fmla="*/ 1163117 h 1302105"/>
                      <a:gd name="connsiteX43" fmla="*/ 504888 w 814580"/>
                      <a:gd name="connsiteY43" fmla="*/ 1155801 h 1302105"/>
                      <a:gd name="connsiteX44" fmla="*/ 161074 w 814580"/>
                      <a:gd name="connsiteY44" fmla="*/ 1302105 h 1302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814580" h="1302105">
                        <a:moveTo>
                          <a:pt x="7454" y="0"/>
                        </a:moveTo>
                        <a:cubicBezTo>
                          <a:pt x="5016" y="12192"/>
                          <a:pt x="-987" y="24194"/>
                          <a:pt x="139" y="36576"/>
                        </a:cubicBezTo>
                        <a:cubicBezTo>
                          <a:pt x="6357" y="104971"/>
                          <a:pt x="22147" y="58716"/>
                          <a:pt x="44030" y="124358"/>
                        </a:cubicBezTo>
                        <a:cubicBezTo>
                          <a:pt x="54126" y="154644"/>
                          <a:pt x="44930" y="142027"/>
                          <a:pt x="73291" y="160934"/>
                        </a:cubicBezTo>
                        <a:cubicBezTo>
                          <a:pt x="90103" y="211368"/>
                          <a:pt x="77018" y="193920"/>
                          <a:pt x="102552" y="219456"/>
                        </a:cubicBezTo>
                        <a:cubicBezTo>
                          <a:pt x="123273" y="281620"/>
                          <a:pt x="94374" y="205826"/>
                          <a:pt x="124498" y="256032"/>
                        </a:cubicBezTo>
                        <a:cubicBezTo>
                          <a:pt x="152989" y="303516"/>
                          <a:pt x="109370" y="255533"/>
                          <a:pt x="146443" y="292608"/>
                        </a:cubicBezTo>
                        <a:cubicBezTo>
                          <a:pt x="148881" y="299923"/>
                          <a:pt x="149791" y="307941"/>
                          <a:pt x="153758" y="314553"/>
                        </a:cubicBezTo>
                        <a:cubicBezTo>
                          <a:pt x="157307" y="320467"/>
                          <a:pt x="164080" y="323798"/>
                          <a:pt x="168389" y="329184"/>
                        </a:cubicBezTo>
                        <a:cubicBezTo>
                          <a:pt x="173881" y="336049"/>
                          <a:pt x="177527" y="344264"/>
                          <a:pt x="183019" y="351129"/>
                        </a:cubicBezTo>
                        <a:cubicBezTo>
                          <a:pt x="224713" y="403246"/>
                          <a:pt x="167252" y="320163"/>
                          <a:pt x="212280" y="387705"/>
                        </a:cubicBezTo>
                        <a:cubicBezTo>
                          <a:pt x="217157" y="402336"/>
                          <a:pt x="216005" y="420692"/>
                          <a:pt x="226910" y="431597"/>
                        </a:cubicBezTo>
                        <a:cubicBezTo>
                          <a:pt x="262237" y="466921"/>
                          <a:pt x="219259" y="422033"/>
                          <a:pt x="256171" y="468173"/>
                        </a:cubicBezTo>
                        <a:cubicBezTo>
                          <a:pt x="260479" y="473559"/>
                          <a:pt x="266664" y="477286"/>
                          <a:pt x="270802" y="482803"/>
                        </a:cubicBezTo>
                        <a:cubicBezTo>
                          <a:pt x="281352" y="496870"/>
                          <a:pt x="287629" y="514261"/>
                          <a:pt x="300062" y="526694"/>
                        </a:cubicBezTo>
                        <a:cubicBezTo>
                          <a:pt x="320910" y="547542"/>
                          <a:pt x="310867" y="535586"/>
                          <a:pt x="329323" y="563270"/>
                        </a:cubicBezTo>
                        <a:cubicBezTo>
                          <a:pt x="343564" y="605995"/>
                          <a:pt x="325495" y="566757"/>
                          <a:pt x="358584" y="599846"/>
                        </a:cubicBezTo>
                        <a:cubicBezTo>
                          <a:pt x="386327" y="627589"/>
                          <a:pt x="362684" y="613994"/>
                          <a:pt x="380530" y="643737"/>
                        </a:cubicBezTo>
                        <a:cubicBezTo>
                          <a:pt x="384078" y="649651"/>
                          <a:pt x="390283" y="653491"/>
                          <a:pt x="395160" y="658368"/>
                        </a:cubicBezTo>
                        <a:cubicBezTo>
                          <a:pt x="415881" y="720532"/>
                          <a:pt x="386982" y="644738"/>
                          <a:pt x="417106" y="694944"/>
                        </a:cubicBezTo>
                        <a:cubicBezTo>
                          <a:pt x="421073" y="701556"/>
                          <a:pt x="420973" y="709992"/>
                          <a:pt x="424421" y="716889"/>
                        </a:cubicBezTo>
                        <a:cubicBezTo>
                          <a:pt x="428353" y="724753"/>
                          <a:pt x="435119" y="730971"/>
                          <a:pt x="439051" y="738835"/>
                        </a:cubicBezTo>
                        <a:cubicBezTo>
                          <a:pt x="442499" y="745732"/>
                          <a:pt x="442399" y="754169"/>
                          <a:pt x="446366" y="760781"/>
                        </a:cubicBezTo>
                        <a:cubicBezTo>
                          <a:pt x="449914" y="766695"/>
                          <a:pt x="456859" y="769894"/>
                          <a:pt x="460997" y="775411"/>
                        </a:cubicBezTo>
                        <a:cubicBezTo>
                          <a:pt x="471547" y="789478"/>
                          <a:pt x="482395" y="803575"/>
                          <a:pt x="490258" y="819302"/>
                        </a:cubicBezTo>
                        <a:cubicBezTo>
                          <a:pt x="495135" y="829056"/>
                          <a:pt x="500593" y="838540"/>
                          <a:pt x="504888" y="848563"/>
                        </a:cubicBezTo>
                        <a:cubicBezTo>
                          <a:pt x="507925" y="855651"/>
                          <a:pt x="508236" y="863897"/>
                          <a:pt x="512203" y="870509"/>
                        </a:cubicBezTo>
                        <a:cubicBezTo>
                          <a:pt x="515751" y="876423"/>
                          <a:pt x="522526" y="879753"/>
                          <a:pt x="526834" y="885139"/>
                        </a:cubicBezTo>
                        <a:cubicBezTo>
                          <a:pt x="571230" y="940633"/>
                          <a:pt x="516329" y="874948"/>
                          <a:pt x="548779" y="929030"/>
                        </a:cubicBezTo>
                        <a:cubicBezTo>
                          <a:pt x="552328" y="934944"/>
                          <a:pt x="559101" y="938275"/>
                          <a:pt x="563410" y="943661"/>
                        </a:cubicBezTo>
                        <a:cubicBezTo>
                          <a:pt x="568902" y="950526"/>
                          <a:pt x="573163" y="958291"/>
                          <a:pt x="578040" y="965606"/>
                        </a:cubicBezTo>
                        <a:cubicBezTo>
                          <a:pt x="594851" y="1016040"/>
                          <a:pt x="581765" y="998592"/>
                          <a:pt x="607301" y="1024128"/>
                        </a:cubicBezTo>
                        <a:cubicBezTo>
                          <a:pt x="612306" y="1039143"/>
                          <a:pt x="613181" y="1052671"/>
                          <a:pt x="629246" y="1060704"/>
                        </a:cubicBezTo>
                        <a:cubicBezTo>
                          <a:pt x="643040" y="1067601"/>
                          <a:pt x="673138" y="1075334"/>
                          <a:pt x="673138" y="1075334"/>
                        </a:cubicBezTo>
                        <a:cubicBezTo>
                          <a:pt x="678015" y="1080211"/>
                          <a:pt x="682382" y="1085657"/>
                          <a:pt x="687768" y="1089965"/>
                        </a:cubicBezTo>
                        <a:cubicBezTo>
                          <a:pt x="694633" y="1095457"/>
                          <a:pt x="703497" y="1098378"/>
                          <a:pt x="709714" y="1104595"/>
                        </a:cubicBezTo>
                        <a:cubicBezTo>
                          <a:pt x="715931" y="1110812"/>
                          <a:pt x="717727" y="1120752"/>
                          <a:pt x="724344" y="1126541"/>
                        </a:cubicBezTo>
                        <a:cubicBezTo>
                          <a:pt x="737577" y="1138120"/>
                          <a:pt x="755802" y="1143368"/>
                          <a:pt x="768235" y="1155801"/>
                        </a:cubicBezTo>
                        <a:cubicBezTo>
                          <a:pt x="789083" y="1176649"/>
                          <a:pt x="777127" y="1166606"/>
                          <a:pt x="804811" y="1185062"/>
                        </a:cubicBezTo>
                        <a:cubicBezTo>
                          <a:pt x="807249" y="1192377"/>
                          <a:pt x="819799" y="1206241"/>
                          <a:pt x="812126" y="1207008"/>
                        </a:cubicBezTo>
                        <a:cubicBezTo>
                          <a:pt x="688698" y="1219351"/>
                          <a:pt x="700350" y="1208178"/>
                          <a:pt x="629246" y="1192377"/>
                        </a:cubicBezTo>
                        <a:cubicBezTo>
                          <a:pt x="617109" y="1189680"/>
                          <a:pt x="604665" y="1188333"/>
                          <a:pt x="592670" y="1185062"/>
                        </a:cubicBezTo>
                        <a:cubicBezTo>
                          <a:pt x="592669" y="1185062"/>
                          <a:pt x="537807" y="1166775"/>
                          <a:pt x="526834" y="1163117"/>
                        </a:cubicBezTo>
                        <a:lnTo>
                          <a:pt x="504888" y="1155801"/>
                        </a:lnTo>
                        <a:cubicBezTo>
                          <a:pt x="114755" y="1164103"/>
                          <a:pt x="161074" y="1048486"/>
                          <a:pt x="161074" y="1302105"/>
                        </a:cubicBez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  <a:prstDash val="sysDash"/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2055" name="Forme libre 2054"/>
                  <p:cNvSpPr/>
                  <p:nvPr/>
                </p:nvSpPr>
                <p:spPr>
                  <a:xfrm rot="16200000">
                    <a:off x="5632917" y="3867624"/>
                    <a:ext cx="1346046" cy="797009"/>
                  </a:xfrm>
                  <a:custGeom>
                    <a:avLst/>
                    <a:gdLst>
                      <a:gd name="connsiteX0" fmla="*/ 1060967 w 1346260"/>
                      <a:gd name="connsiteY0" fmla="*/ 0 h 797357"/>
                      <a:gd name="connsiteX1" fmla="*/ 1075598 w 1346260"/>
                      <a:gd name="connsiteY1" fmla="*/ 36576 h 797357"/>
                      <a:gd name="connsiteX2" fmla="*/ 1104859 w 1346260"/>
                      <a:gd name="connsiteY2" fmla="*/ 73152 h 797357"/>
                      <a:gd name="connsiteX3" fmla="*/ 1134119 w 1346260"/>
                      <a:gd name="connsiteY3" fmla="*/ 138989 h 797357"/>
                      <a:gd name="connsiteX4" fmla="*/ 1148750 w 1346260"/>
                      <a:gd name="connsiteY4" fmla="*/ 153619 h 797357"/>
                      <a:gd name="connsiteX5" fmla="*/ 1178011 w 1346260"/>
                      <a:gd name="connsiteY5" fmla="*/ 197510 h 797357"/>
                      <a:gd name="connsiteX6" fmla="*/ 1185326 w 1346260"/>
                      <a:gd name="connsiteY6" fmla="*/ 219456 h 797357"/>
                      <a:gd name="connsiteX7" fmla="*/ 1199956 w 1346260"/>
                      <a:gd name="connsiteY7" fmla="*/ 241401 h 797357"/>
                      <a:gd name="connsiteX8" fmla="*/ 1207271 w 1346260"/>
                      <a:gd name="connsiteY8" fmla="*/ 263347 h 797357"/>
                      <a:gd name="connsiteX9" fmla="*/ 1221902 w 1346260"/>
                      <a:gd name="connsiteY9" fmla="*/ 277977 h 797357"/>
                      <a:gd name="connsiteX10" fmla="*/ 1236532 w 1346260"/>
                      <a:gd name="connsiteY10" fmla="*/ 321869 h 797357"/>
                      <a:gd name="connsiteX11" fmla="*/ 1243847 w 1346260"/>
                      <a:gd name="connsiteY11" fmla="*/ 343814 h 797357"/>
                      <a:gd name="connsiteX12" fmla="*/ 1273108 w 1346260"/>
                      <a:gd name="connsiteY12" fmla="*/ 387705 h 797357"/>
                      <a:gd name="connsiteX13" fmla="*/ 1302369 w 1346260"/>
                      <a:gd name="connsiteY13" fmla="*/ 453542 h 797357"/>
                      <a:gd name="connsiteX14" fmla="*/ 1324315 w 1346260"/>
                      <a:gd name="connsiteY14" fmla="*/ 490118 h 797357"/>
                      <a:gd name="connsiteX15" fmla="*/ 1331630 w 1346260"/>
                      <a:gd name="connsiteY15" fmla="*/ 512064 h 797357"/>
                      <a:gd name="connsiteX16" fmla="*/ 1346260 w 1346260"/>
                      <a:gd name="connsiteY16" fmla="*/ 534009 h 797357"/>
                      <a:gd name="connsiteX17" fmla="*/ 1280423 w 1346260"/>
                      <a:gd name="connsiteY17" fmla="*/ 555955 h 797357"/>
                      <a:gd name="connsiteX18" fmla="*/ 1258478 w 1346260"/>
                      <a:gd name="connsiteY18" fmla="*/ 563270 h 797357"/>
                      <a:gd name="connsiteX19" fmla="*/ 1229217 w 1346260"/>
                      <a:gd name="connsiteY19" fmla="*/ 570585 h 797357"/>
                      <a:gd name="connsiteX20" fmla="*/ 1185326 w 1346260"/>
                      <a:gd name="connsiteY20" fmla="*/ 585216 h 797357"/>
                      <a:gd name="connsiteX21" fmla="*/ 1163380 w 1346260"/>
                      <a:gd name="connsiteY21" fmla="*/ 592531 h 797357"/>
                      <a:gd name="connsiteX22" fmla="*/ 1031707 w 1346260"/>
                      <a:gd name="connsiteY22" fmla="*/ 621792 h 797357"/>
                      <a:gd name="connsiteX23" fmla="*/ 1009761 w 1346260"/>
                      <a:gd name="connsiteY23" fmla="*/ 629107 h 797357"/>
                      <a:gd name="connsiteX24" fmla="*/ 965870 w 1346260"/>
                      <a:gd name="connsiteY24" fmla="*/ 651053 h 797357"/>
                      <a:gd name="connsiteX25" fmla="*/ 878087 w 1346260"/>
                      <a:gd name="connsiteY25" fmla="*/ 643737 h 797357"/>
                      <a:gd name="connsiteX26" fmla="*/ 834196 w 1346260"/>
                      <a:gd name="connsiteY26" fmla="*/ 629107 h 797357"/>
                      <a:gd name="connsiteX27" fmla="*/ 812251 w 1346260"/>
                      <a:gd name="connsiteY27" fmla="*/ 621792 h 797357"/>
                      <a:gd name="connsiteX28" fmla="*/ 768359 w 1346260"/>
                      <a:gd name="connsiteY28" fmla="*/ 614477 h 797357"/>
                      <a:gd name="connsiteX29" fmla="*/ 680577 w 1346260"/>
                      <a:gd name="connsiteY29" fmla="*/ 585216 h 797357"/>
                      <a:gd name="connsiteX30" fmla="*/ 636686 w 1346260"/>
                      <a:gd name="connsiteY30" fmla="*/ 570585 h 797357"/>
                      <a:gd name="connsiteX31" fmla="*/ 592795 w 1346260"/>
                      <a:gd name="connsiteY31" fmla="*/ 548640 h 797357"/>
                      <a:gd name="connsiteX32" fmla="*/ 541588 w 1346260"/>
                      <a:gd name="connsiteY32" fmla="*/ 526694 h 797357"/>
                      <a:gd name="connsiteX33" fmla="*/ 475751 w 1346260"/>
                      <a:gd name="connsiteY33" fmla="*/ 497433 h 797357"/>
                      <a:gd name="connsiteX34" fmla="*/ 424545 w 1346260"/>
                      <a:gd name="connsiteY34" fmla="*/ 475488 h 797357"/>
                      <a:gd name="connsiteX35" fmla="*/ 402599 w 1346260"/>
                      <a:gd name="connsiteY35" fmla="*/ 460857 h 797357"/>
                      <a:gd name="connsiteX36" fmla="*/ 336763 w 1346260"/>
                      <a:gd name="connsiteY36" fmla="*/ 446227 h 797357"/>
                      <a:gd name="connsiteX37" fmla="*/ 314817 w 1346260"/>
                      <a:gd name="connsiteY37" fmla="*/ 438912 h 797357"/>
                      <a:gd name="connsiteX38" fmla="*/ 212404 w 1346260"/>
                      <a:gd name="connsiteY38" fmla="*/ 416966 h 797357"/>
                      <a:gd name="connsiteX39" fmla="*/ 161198 w 1346260"/>
                      <a:gd name="connsiteY39" fmla="*/ 402336 h 797357"/>
                      <a:gd name="connsiteX40" fmla="*/ 124622 w 1346260"/>
                      <a:gd name="connsiteY40" fmla="*/ 395021 h 797357"/>
                      <a:gd name="connsiteX41" fmla="*/ 95361 w 1346260"/>
                      <a:gd name="connsiteY41" fmla="*/ 387705 h 797357"/>
                      <a:gd name="connsiteX42" fmla="*/ 22209 w 1346260"/>
                      <a:gd name="connsiteY42" fmla="*/ 373075 h 797357"/>
                      <a:gd name="connsiteX43" fmla="*/ 263 w 1346260"/>
                      <a:gd name="connsiteY43" fmla="*/ 380390 h 797357"/>
                      <a:gd name="connsiteX44" fmla="*/ 14894 w 1346260"/>
                      <a:gd name="connsiteY44" fmla="*/ 424281 h 797357"/>
                      <a:gd name="connsiteX45" fmla="*/ 22209 w 1346260"/>
                      <a:gd name="connsiteY45" fmla="*/ 446227 h 797357"/>
                      <a:gd name="connsiteX46" fmla="*/ 29524 w 1346260"/>
                      <a:gd name="connsiteY46" fmla="*/ 468173 h 797357"/>
                      <a:gd name="connsiteX47" fmla="*/ 44155 w 1346260"/>
                      <a:gd name="connsiteY47" fmla="*/ 482803 h 797357"/>
                      <a:gd name="connsiteX48" fmla="*/ 66100 w 1346260"/>
                      <a:gd name="connsiteY48" fmla="*/ 563270 h 797357"/>
                      <a:gd name="connsiteX49" fmla="*/ 80731 w 1346260"/>
                      <a:gd name="connsiteY49" fmla="*/ 629107 h 797357"/>
                      <a:gd name="connsiteX50" fmla="*/ 95361 w 1346260"/>
                      <a:gd name="connsiteY50" fmla="*/ 672998 h 797357"/>
                      <a:gd name="connsiteX51" fmla="*/ 102676 w 1346260"/>
                      <a:gd name="connsiteY51" fmla="*/ 694944 h 797357"/>
                      <a:gd name="connsiteX52" fmla="*/ 88046 w 1346260"/>
                      <a:gd name="connsiteY52" fmla="*/ 738835 h 797357"/>
                      <a:gd name="connsiteX53" fmla="*/ 80731 w 1346260"/>
                      <a:gd name="connsiteY53" fmla="*/ 760781 h 797357"/>
                      <a:gd name="connsiteX54" fmla="*/ 80731 w 1346260"/>
                      <a:gd name="connsiteY54" fmla="*/ 797357 h 797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</a:cxnLst>
                    <a:rect l="l" t="t" r="r" b="b"/>
                    <a:pathLst>
                      <a:path w="1346260" h="797357">
                        <a:moveTo>
                          <a:pt x="1060967" y="0"/>
                        </a:moveTo>
                        <a:cubicBezTo>
                          <a:pt x="1065844" y="12192"/>
                          <a:pt x="1069725" y="24831"/>
                          <a:pt x="1075598" y="36576"/>
                        </a:cubicBezTo>
                        <a:cubicBezTo>
                          <a:pt x="1084826" y="55032"/>
                          <a:pt x="1091251" y="59544"/>
                          <a:pt x="1104859" y="73152"/>
                        </a:cubicBezTo>
                        <a:cubicBezTo>
                          <a:pt x="1116458" y="107950"/>
                          <a:pt x="1114248" y="114150"/>
                          <a:pt x="1134119" y="138989"/>
                        </a:cubicBezTo>
                        <a:cubicBezTo>
                          <a:pt x="1138427" y="144375"/>
                          <a:pt x="1143873" y="148742"/>
                          <a:pt x="1148750" y="153619"/>
                        </a:cubicBezTo>
                        <a:cubicBezTo>
                          <a:pt x="1166143" y="205801"/>
                          <a:pt x="1141480" y="142714"/>
                          <a:pt x="1178011" y="197510"/>
                        </a:cubicBezTo>
                        <a:cubicBezTo>
                          <a:pt x="1182288" y="203926"/>
                          <a:pt x="1181878" y="212559"/>
                          <a:pt x="1185326" y="219456"/>
                        </a:cubicBezTo>
                        <a:cubicBezTo>
                          <a:pt x="1189258" y="227319"/>
                          <a:pt x="1195079" y="234086"/>
                          <a:pt x="1199956" y="241401"/>
                        </a:cubicBezTo>
                        <a:cubicBezTo>
                          <a:pt x="1202394" y="248716"/>
                          <a:pt x="1203304" y="256735"/>
                          <a:pt x="1207271" y="263347"/>
                        </a:cubicBezTo>
                        <a:cubicBezTo>
                          <a:pt x="1210819" y="269261"/>
                          <a:pt x="1218818" y="271808"/>
                          <a:pt x="1221902" y="277977"/>
                        </a:cubicBezTo>
                        <a:cubicBezTo>
                          <a:pt x="1228799" y="291771"/>
                          <a:pt x="1231655" y="307238"/>
                          <a:pt x="1236532" y="321869"/>
                        </a:cubicBezTo>
                        <a:cubicBezTo>
                          <a:pt x="1238970" y="329184"/>
                          <a:pt x="1239570" y="337398"/>
                          <a:pt x="1243847" y="343814"/>
                        </a:cubicBezTo>
                        <a:lnTo>
                          <a:pt x="1273108" y="387705"/>
                        </a:lnTo>
                        <a:cubicBezTo>
                          <a:pt x="1290519" y="439937"/>
                          <a:pt x="1279184" y="418765"/>
                          <a:pt x="1302369" y="453542"/>
                        </a:cubicBezTo>
                        <a:cubicBezTo>
                          <a:pt x="1323091" y="515712"/>
                          <a:pt x="1294190" y="439911"/>
                          <a:pt x="1324315" y="490118"/>
                        </a:cubicBezTo>
                        <a:cubicBezTo>
                          <a:pt x="1328282" y="496730"/>
                          <a:pt x="1328182" y="505167"/>
                          <a:pt x="1331630" y="512064"/>
                        </a:cubicBezTo>
                        <a:cubicBezTo>
                          <a:pt x="1335562" y="519927"/>
                          <a:pt x="1341383" y="526694"/>
                          <a:pt x="1346260" y="534009"/>
                        </a:cubicBezTo>
                        <a:cubicBezTo>
                          <a:pt x="1317780" y="562491"/>
                          <a:pt x="1342603" y="543519"/>
                          <a:pt x="1280423" y="555955"/>
                        </a:cubicBezTo>
                        <a:cubicBezTo>
                          <a:pt x="1272862" y="557467"/>
                          <a:pt x="1265892" y="561152"/>
                          <a:pt x="1258478" y="563270"/>
                        </a:cubicBezTo>
                        <a:cubicBezTo>
                          <a:pt x="1248811" y="566032"/>
                          <a:pt x="1238847" y="567696"/>
                          <a:pt x="1229217" y="570585"/>
                        </a:cubicBezTo>
                        <a:cubicBezTo>
                          <a:pt x="1214446" y="575016"/>
                          <a:pt x="1199956" y="580339"/>
                          <a:pt x="1185326" y="585216"/>
                        </a:cubicBezTo>
                        <a:cubicBezTo>
                          <a:pt x="1178011" y="587654"/>
                          <a:pt x="1170941" y="591019"/>
                          <a:pt x="1163380" y="592531"/>
                        </a:cubicBezTo>
                        <a:cubicBezTo>
                          <a:pt x="1134374" y="598332"/>
                          <a:pt x="1062713" y="611457"/>
                          <a:pt x="1031707" y="621792"/>
                        </a:cubicBezTo>
                        <a:cubicBezTo>
                          <a:pt x="1024392" y="624230"/>
                          <a:pt x="1016658" y="625659"/>
                          <a:pt x="1009761" y="629107"/>
                        </a:cubicBezTo>
                        <a:cubicBezTo>
                          <a:pt x="953027" y="657473"/>
                          <a:pt x="1021039" y="632661"/>
                          <a:pt x="965870" y="651053"/>
                        </a:cubicBezTo>
                        <a:cubicBezTo>
                          <a:pt x="936609" y="648614"/>
                          <a:pt x="907050" y="648564"/>
                          <a:pt x="878087" y="643737"/>
                        </a:cubicBezTo>
                        <a:cubicBezTo>
                          <a:pt x="862875" y="641202"/>
                          <a:pt x="848826" y="633984"/>
                          <a:pt x="834196" y="629107"/>
                        </a:cubicBezTo>
                        <a:cubicBezTo>
                          <a:pt x="826881" y="626669"/>
                          <a:pt x="819857" y="623060"/>
                          <a:pt x="812251" y="621792"/>
                        </a:cubicBezTo>
                        <a:lnTo>
                          <a:pt x="768359" y="614477"/>
                        </a:lnTo>
                        <a:lnTo>
                          <a:pt x="680577" y="585216"/>
                        </a:lnTo>
                        <a:cubicBezTo>
                          <a:pt x="680572" y="585214"/>
                          <a:pt x="636691" y="570589"/>
                          <a:pt x="636686" y="570585"/>
                        </a:cubicBezTo>
                        <a:cubicBezTo>
                          <a:pt x="594507" y="542467"/>
                          <a:pt x="635198" y="566813"/>
                          <a:pt x="592795" y="548640"/>
                        </a:cubicBezTo>
                        <a:cubicBezTo>
                          <a:pt x="529524" y="521523"/>
                          <a:pt x="593051" y="543848"/>
                          <a:pt x="541588" y="526694"/>
                        </a:cubicBezTo>
                        <a:cubicBezTo>
                          <a:pt x="477037" y="483660"/>
                          <a:pt x="580213" y="549664"/>
                          <a:pt x="475751" y="497433"/>
                        </a:cubicBezTo>
                        <a:cubicBezTo>
                          <a:pt x="439594" y="479355"/>
                          <a:pt x="456836" y="486251"/>
                          <a:pt x="424545" y="475488"/>
                        </a:cubicBezTo>
                        <a:cubicBezTo>
                          <a:pt x="417230" y="470611"/>
                          <a:pt x="410463" y="464789"/>
                          <a:pt x="402599" y="460857"/>
                        </a:cubicBezTo>
                        <a:cubicBezTo>
                          <a:pt x="382839" y="450977"/>
                          <a:pt x="356990" y="450722"/>
                          <a:pt x="336763" y="446227"/>
                        </a:cubicBezTo>
                        <a:cubicBezTo>
                          <a:pt x="329236" y="444554"/>
                          <a:pt x="322331" y="440646"/>
                          <a:pt x="314817" y="438912"/>
                        </a:cubicBezTo>
                        <a:cubicBezTo>
                          <a:pt x="271169" y="428839"/>
                          <a:pt x="249875" y="427672"/>
                          <a:pt x="212404" y="416966"/>
                        </a:cubicBezTo>
                        <a:cubicBezTo>
                          <a:pt x="169634" y="404746"/>
                          <a:pt x="212657" y="413771"/>
                          <a:pt x="161198" y="402336"/>
                        </a:cubicBezTo>
                        <a:cubicBezTo>
                          <a:pt x="149061" y="399639"/>
                          <a:pt x="136759" y="397718"/>
                          <a:pt x="124622" y="395021"/>
                        </a:cubicBezTo>
                        <a:cubicBezTo>
                          <a:pt x="114808" y="392840"/>
                          <a:pt x="105192" y="389812"/>
                          <a:pt x="95361" y="387705"/>
                        </a:cubicBezTo>
                        <a:cubicBezTo>
                          <a:pt x="71046" y="382495"/>
                          <a:pt x="22209" y="373075"/>
                          <a:pt x="22209" y="373075"/>
                        </a:cubicBezTo>
                        <a:cubicBezTo>
                          <a:pt x="14894" y="375513"/>
                          <a:pt x="1353" y="372756"/>
                          <a:pt x="263" y="380390"/>
                        </a:cubicBezTo>
                        <a:cubicBezTo>
                          <a:pt x="-1918" y="395657"/>
                          <a:pt x="10017" y="409651"/>
                          <a:pt x="14894" y="424281"/>
                        </a:cubicBezTo>
                        <a:lnTo>
                          <a:pt x="22209" y="446227"/>
                        </a:lnTo>
                        <a:cubicBezTo>
                          <a:pt x="24647" y="453542"/>
                          <a:pt x="24071" y="462721"/>
                          <a:pt x="29524" y="468173"/>
                        </a:cubicBezTo>
                        <a:lnTo>
                          <a:pt x="44155" y="482803"/>
                        </a:lnTo>
                        <a:cubicBezTo>
                          <a:pt x="54664" y="514332"/>
                          <a:pt x="57850" y="522021"/>
                          <a:pt x="66100" y="563270"/>
                        </a:cubicBezTo>
                        <a:cubicBezTo>
                          <a:pt x="70279" y="584166"/>
                          <a:pt x="74529" y="608435"/>
                          <a:pt x="80731" y="629107"/>
                        </a:cubicBezTo>
                        <a:cubicBezTo>
                          <a:pt x="85162" y="643878"/>
                          <a:pt x="90484" y="658368"/>
                          <a:pt x="95361" y="672998"/>
                        </a:cubicBezTo>
                        <a:lnTo>
                          <a:pt x="102676" y="694944"/>
                        </a:lnTo>
                        <a:lnTo>
                          <a:pt x="88046" y="738835"/>
                        </a:lnTo>
                        <a:cubicBezTo>
                          <a:pt x="85608" y="746150"/>
                          <a:pt x="80731" y="753070"/>
                          <a:pt x="80731" y="760781"/>
                        </a:cubicBezTo>
                        <a:lnTo>
                          <a:pt x="80731" y="797357"/>
                        </a:ln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  <a:prstDash val="sysDash"/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  <p:sp>
                <p:nvSpPr>
                  <p:cNvPr id="2058" name="Forme libre 2057"/>
                  <p:cNvSpPr/>
                  <p:nvPr/>
                </p:nvSpPr>
                <p:spPr>
                  <a:xfrm rot="16200000">
                    <a:off x="6988740" y="4491361"/>
                    <a:ext cx="925406" cy="1516223"/>
                  </a:xfrm>
                  <a:custGeom>
                    <a:avLst/>
                    <a:gdLst>
                      <a:gd name="connsiteX0" fmla="*/ 855931 w 926217"/>
                      <a:gd name="connsiteY0" fmla="*/ 0 h 1516628"/>
                      <a:gd name="connsiteX1" fmla="*/ 841300 w 926217"/>
                      <a:gd name="connsiteY1" fmla="*/ 321868 h 1516628"/>
                      <a:gd name="connsiteX2" fmla="*/ 848616 w 926217"/>
                      <a:gd name="connsiteY2" fmla="*/ 1294790 h 1516628"/>
                      <a:gd name="connsiteX3" fmla="*/ 855931 w 926217"/>
                      <a:gd name="connsiteY3" fmla="*/ 1324051 h 1516628"/>
                      <a:gd name="connsiteX4" fmla="*/ 870561 w 926217"/>
                      <a:gd name="connsiteY4" fmla="*/ 1367942 h 1516628"/>
                      <a:gd name="connsiteX5" fmla="*/ 877876 w 926217"/>
                      <a:gd name="connsiteY5" fmla="*/ 1389888 h 1516628"/>
                      <a:gd name="connsiteX6" fmla="*/ 892507 w 926217"/>
                      <a:gd name="connsiteY6" fmla="*/ 1411833 h 1516628"/>
                      <a:gd name="connsiteX7" fmla="*/ 907137 w 926217"/>
                      <a:gd name="connsiteY7" fmla="*/ 1455724 h 1516628"/>
                      <a:gd name="connsiteX8" fmla="*/ 921768 w 926217"/>
                      <a:gd name="connsiteY8" fmla="*/ 1514246 h 1516628"/>
                      <a:gd name="connsiteX9" fmla="*/ 892507 w 926217"/>
                      <a:gd name="connsiteY9" fmla="*/ 1484985 h 1516628"/>
                      <a:gd name="connsiteX10" fmla="*/ 877876 w 926217"/>
                      <a:gd name="connsiteY10" fmla="*/ 1470355 h 1516628"/>
                      <a:gd name="connsiteX11" fmla="*/ 855931 w 926217"/>
                      <a:gd name="connsiteY11" fmla="*/ 1463040 h 1516628"/>
                      <a:gd name="connsiteX12" fmla="*/ 797409 w 926217"/>
                      <a:gd name="connsiteY12" fmla="*/ 1419148 h 1516628"/>
                      <a:gd name="connsiteX13" fmla="*/ 775464 w 926217"/>
                      <a:gd name="connsiteY13" fmla="*/ 1404518 h 1516628"/>
                      <a:gd name="connsiteX14" fmla="*/ 760833 w 926217"/>
                      <a:gd name="connsiteY14" fmla="*/ 1389888 h 1516628"/>
                      <a:gd name="connsiteX15" fmla="*/ 738888 w 926217"/>
                      <a:gd name="connsiteY15" fmla="*/ 1375257 h 1516628"/>
                      <a:gd name="connsiteX16" fmla="*/ 709627 w 926217"/>
                      <a:gd name="connsiteY16" fmla="*/ 1345996 h 1516628"/>
                      <a:gd name="connsiteX17" fmla="*/ 694996 w 926217"/>
                      <a:gd name="connsiteY17" fmla="*/ 1331366 h 1516628"/>
                      <a:gd name="connsiteX18" fmla="*/ 680366 w 926217"/>
                      <a:gd name="connsiteY18" fmla="*/ 1309420 h 1516628"/>
                      <a:gd name="connsiteX19" fmla="*/ 658420 w 926217"/>
                      <a:gd name="connsiteY19" fmla="*/ 1294790 h 1516628"/>
                      <a:gd name="connsiteX20" fmla="*/ 636475 w 926217"/>
                      <a:gd name="connsiteY20" fmla="*/ 1265529 h 1516628"/>
                      <a:gd name="connsiteX21" fmla="*/ 607214 w 926217"/>
                      <a:gd name="connsiteY21" fmla="*/ 1236268 h 1516628"/>
                      <a:gd name="connsiteX22" fmla="*/ 599899 w 926217"/>
                      <a:gd name="connsiteY22" fmla="*/ 1214323 h 1516628"/>
                      <a:gd name="connsiteX23" fmla="*/ 563323 w 926217"/>
                      <a:gd name="connsiteY23" fmla="*/ 1177747 h 1516628"/>
                      <a:gd name="connsiteX24" fmla="*/ 548692 w 926217"/>
                      <a:gd name="connsiteY24" fmla="*/ 1163116 h 1516628"/>
                      <a:gd name="connsiteX25" fmla="*/ 534062 w 926217"/>
                      <a:gd name="connsiteY25" fmla="*/ 1141171 h 1516628"/>
                      <a:gd name="connsiteX26" fmla="*/ 512116 w 926217"/>
                      <a:gd name="connsiteY26" fmla="*/ 1126540 h 1516628"/>
                      <a:gd name="connsiteX27" fmla="*/ 504801 w 926217"/>
                      <a:gd name="connsiteY27" fmla="*/ 1104595 h 1516628"/>
                      <a:gd name="connsiteX28" fmla="*/ 475540 w 926217"/>
                      <a:gd name="connsiteY28" fmla="*/ 1075334 h 1516628"/>
                      <a:gd name="connsiteX29" fmla="*/ 438964 w 926217"/>
                      <a:gd name="connsiteY29" fmla="*/ 1038758 h 1516628"/>
                      <a:gd name="connsiteX30" fmla="*/ 409704 w 926217"/>
                      <a:gd name="connsiteY30" fmla="*/ 1009497 h 1516628"/>
                      <a:gd name="connsiteX31" fmla="*/ 395073 w 926217"/>
                      <a:gd name="connsiteY31" fmla="*/ 987552 h 1516628"/>
                      <a:gd name="connsiteX32" fmla="*/ 365812 w 926217"/>
                      <a:gd name="connsiteY32" fmla="*/ 958291 h 1516628"/>
                      <a:gd name="connsiteX33" fmla="*/ 351182 w 926217"/>
                      <a:gd name="connsiteY33" fmla="*/ 943660 h 1516628"/>
                      <a:gd name="connsiteX34" fmla="*/ 314606 w 926217"/>
                      <a:gd name="connsiteY34" fmla="*/ 907084 h 1516628"/>
                      <a:gd name="connsiteX35" fmla="*/ 285345 w 926217"/>
                      <a:gd name="connsiteY35" fmla="*/ 870508 h 1516628"/>
                      <a:gd name="connsiteX36" fmla="*/ 263400 w 926217"/>
                      <a:gd name="connsiteY36" fmla="*/ 863193 h 1516628"/>
                      <a:gd name="connsiteX37" fmla="*/ 226824 w 926217"/>
                      <a:gd name="connsiteY37" fmla="*/ 833932 h 1516628"/>
                      <a:gd name="connsiteX38" fmla="*/ 212193 w 926217"/>
                      <a:gd name="connsiteY38" fmla="*/ 819302 h 1516628"/>
                      <a:gd name="connsiteX39" fmla="*/ 190248 w 926217"/>
                      <a:gd name="connsiteY39" fmla="*/ 811987 h 1516628"/>
                      <a:gd name="connsiteX40" fmla="*/ 153672 w 926217"/>
                      <a:gd name="connsiteY40" fmla="*/ 782726 h 1516628"/>
                      <a:gd name="connsiteX41" fmla="*/ 131726 w 926217"/>
                      <a:gd name="connsiteY41" fmla="*/ 775411 h 1516628"/>
                      <a:gd name="connsiteX42" fmla="*/ 109780 w 926217"/>
                      <a:gd name="connsiteY42" fmla="*/ 790041 h 1516628"/>
                      <a:gd name="connsiteX43" fmla="*/ 102465 w 926217"/>
                      <a:gd name="connsiteY43" fmla="*/ 811987 h 1516628"/>
                      <a:gd name="connsiteX44" fmla="*/ 87835 w 926217"/>
                      <a:gd name="connsiteY44" fmla="*/ 833932 h 1516628"/>
                      <a:gd name="connsiteX45" fmla="*/ 80520 w 926217"/>
                      <a:gd name="connsiteY45" fmla="*/ 855878 h 1516628"/>
                      <a:gd name="connsiteX46" fmla="*/ 65889 w 926217"/>
                      <a:gd name="connsiteY46" fmla="*/ 980236 h 1516628"/>
                      <a:gd name="connsiteX47" fmla="*/ 36628 w 926217"/>
                      <a:gd name="connsiteY47" fmla="*/ 1038758 h 1516628"/>
                      <a:gd name="connsiteX48" fmla="*/ 14683 w 926217"/>
                      <a:gd name="connsiteY48" fmla="*/ 1046073 h 1516628"/>
                      <a:gd name="connsiteX49" fmla="*/ 52 w 926217"/>
                      <a:gd name="connsiteY49" fmla="*/ 1068019 h 1516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926217" h="1516628">
                        <a:moveTo>
                          <a:pt x="855931" y="0"/>
                        </a:moveTo>
                        <a:cubicBezTo>
                          <a:pt x="830958" y="124868"/>
                          <a:pt x="841300" y="62321"/>
                          <a:pt x="841300" y="321868"/>
                        </a:cubicBezTo>
                        <a:cubicBezTo>
                          <a:pt x="841300" y="646185"/>
                          <a:pt x="843882" y="970508"/>
                          <a:pt x="848616" y="1294790"/>
                        </a:cubicBezTo>
                        <a:cubicBezTo>
                          <a:pt x="848763" y="1304843"/>
                          <a:pt x="853042" y="1314421"/>
                          <a:pt x="855931" y="1324051"/>
                        </a:cubicBezTo>
                        <a:cubicBezTo>
                          <a:pt x="860362" y="1338822"/>
                          <a:pt x="865684" y="1353312"/>
                          <a:pt x="870561" y="1367942"/>
                        </a:cubicBezTo>
                        <a:cubicBezTo>
                          <a:pt x="872999" y="1375257"/>
                          <a:pt x="873599" y="1383472"/>
                          <a:pt x="877876" y="1389888"/>
                        </a:cubicBezTo>
                        <a:lnTo>
                          <a:pt x="892507" y="1411833"/>
                        </a:lnTo>
                        <a:cubicBezTo>
                          <a:pt x="897384" y="1426463"/>
                          <a:pt x="903397" y="1440763"/>
                          <a:pt x="907137" y="1455724"/>
                        </a:cubicBezTo>
                        <a:cubicBezTo>
                          <a:pt x="912014" y="1475231"/>
                          <a:pt x="935986" y="1528464"/>
                          <a:pt x="921768" y="1514246"/>
                        </a:cubicBezTo>
                        <a:lnTo>
                          <a:pt x="892507" y="1484985"/>
                        </a:lnTo>
                        <a:cubicBezTo>
                          <a:pt x="887630" y="1480108"/>
                          <a:pt x="884419" y="1472536"/>
                          <a:pt x="877876" y="1470355"/>
                        </a:cubicBezTo>
                        <a:lnTo>
                          <a:pt x="855931" y="1463040"/>
                        </a:lnTo>
                        <a:cubicBezTo>
                          <a:pt x="828867" y="1435976"/>
                          <a:pt x="847038" y="1452234"/>
                          <a:pt x="797409" y="1419148"/>
                        </a:cubicBezTo>
                        <a:cubicBezTo>
                          <a:pt x="790094" y="1414271"/>
                          <a:pt x="781681" y="1410734"/>
                          <a:pt x="775464" y="1404518"/>
                        </a:cubicBezTo>
                        <a:cubicBezTo>
                          <a:pt x="770587" y="1399641"/>
                          <a:pt x="766219" y="1394196"/>
                          <a:pt x="760833" y="1389888"/>
                        </a:cubicBezTo>
                        <a:cubicBezTo>
                          <a:pt x="753968" y="1384396"/>
                          <a:pt x="745563" y="1380979"/>
                          <a:pt x="738888" y="1375257"/>
                        </a:cubicBezTo>
                        <a:cubicBezTo>
                          <a:pt x="728415" y="1366280"/>
                          <a:pt x="719381" y="1355750"/>
                          <a:pt x="709627" y="1345996"/>
                        </a:cubicBezTo>
                        <a:cubicBezTo>
                          <a:pt x="704750" y="1341119"/>
                          <a:pt x="698822" y="1337105"/>
                          <a:pt x="694996" y="1331366"/>
                        </a:cubicBezTo>
                        <a:cubicBezTo>
                          <a:pt x="690119" y="1324051"/>
                          <a:pt x="686583" y="1315637"/>
                          <a:pt x="680366" y="1309420"/>
                        </a:cubicBezTo>
                        <a:cubicBezTo>
                          <a:pt x="674149" y="1303203"/>
                          <a:pt x="665735" y="1299667"/>
                          <a:pt x="658420" y="1294790"/>
                        </a:cubicBezTo>
                        <a:cubicBezTo>
                          <a:pt x="651105" y="1285036"/>
                          <a:pt x="644503" y="1274704"/>
                          <a:pt x="636475" y="1265529"/>
                        </a:cubicBezTo>
                        <a:cubicBezTo>
                          <a:pt x="627392" y="1255148"/>
                          <a:pt x="607214" y="1236268"/>
                          <a:pt x="607214" y="1236268"/>
                        </a:cubicBezTo>
                        <a:cubicBezTo>
                          <a:pt x="604776" y="1228953"/>
                          <a:pt x="604525" y="1220492"/>
                          <a:pt x="599899" y="1214323"/>
                        </a:cubicBezTo>
                        <a:cubicBezTo>
                          <a:pt x="589554" y="1200529"/>
                          <a:pt x="575515" y="1189939"/>
                          <a:pt x="563323" y="1177747"/>
                        </a:cubicBezTo>
                        <a:cubicBezTo>
                          <a:pt x="558446" y="1172870"/>
                          <a:pt x="552518" y="1168855"/>
                          <a:pt x="548692" y="1163116"/>
                        </a:cubicBezTo>
                        <a:cubicBezTo>
                          <a:pt x="543815" y="1155801"/>
                          <a:pt x="540279" y="1147388"/>
                          <a:pt x="534062" y="1141171"/>
                        </a:cubicBezTo>
                        <a:cubicBezTo>
                          <a:pt x="527845" y="1134954"/>
                          <a:pt x="519431" y="1131417"/>
                          <a:pt x="512116" y="1126540"/>
                        </a:cubicBezTo>
                        <a:cubicBezTo>
                          <a:pt x="509678" y="1119225"/>
                          <a:pt x="509283" y="1110869"/>
                          <a:pt x="504801" y="1104595"/>
                        </a:cubicBezTo>
                        <a:cubicBezTo>
                          <a:pt x="496783" y="1093371"/>
                          <a:pt x="483191" y="1086811"/>
                          <a:pt x="475540" y="1075334"/>
                        </a:cubicBezTo>
                        <a:cubicBezTo>
                          <a:pt x="456033" y="1046073"/>
                          <a:pt x="468225" y="1058265"/>
                          <a:pt x="438964" y="1038758"/>
                        </a:cubicBezTo>
                        <a:cubicBezTo>
                          <a:pt x="423005" y="990877"/>
                          <a:pt x="445170" y="1037869"/>
                          <a:pt x="409704" y="1009497"/>
                        </a:cubicBezTo>
                        <a:cubicBezTo>
                          <a:pt x="402839" y="1004005"/>
                          <a:pt x="400795" y="994227"/>
                          <a:pt x="395073" y="987552"/>
                        </a:cubicBezTo>
                        <a:cubicBezTo>
                          <a:pt x="386096" y="977079"/>
                          <a:pt x="375566" y="968045"/>
                          <a:pt x="365812" y="958291"/>
                        </a:cubicBezTo>
                        <a:cubicBezTo>
                          <a:pt x="360935" y="953414"/>
                          <a:pt x="355008" y="949399"/>
                          <a:pt x="351182" y="943660"/>
                        </a:cubicBezTo>
                        <a:cubicBezTo>
                          <a:pt x="331675" y="914400"/>
                          <a:pt x="343867" y="926592"/>
                          <a:pt x="314606" y="907084"/>
                        </a:cubicBezTo>
                        <a:cubicBezTo>
                          <a:pt x="307961" y="897116"/>
                          <a:pt x="296927" y="877457"/>
                          <a:pt x="285345" y="870508"/>
                        </a:cubicBezTo>
                        <a:cubicBezTo>
                          <a:pt x="278733" y="866541"/>
                          <a:pt x="270715" y="865631"/>
                          <a:pt x="263400" y="863193"/>
                        </a:cubicBezTo>
                        <a:cubicBezTo>
                          <a:pt x="228073" y="827869"/>
                          <a:pt x="272964" y="870845"/>
                          <a:pt x="226824" y="833932"/>
                        </a:cubicBezTo>
                        <a:cubicBezTo>
                          <a:pt x="221438" y="829624"/>
                          <a:pt x="218107" y="822850"/>
                          <a:pt x="212193" y="819302"/>
                        </a:cubicBezTo>
                        <a:cubicBezTo>
                          <a:pt x="205581" y="815335"/>
                          <a:pt x="197563" y="814425"/>
                          <a:pt x="190248" y="811987"/>
                        </a:cubicBezTo>
                        <a:cubicBezTo>
                          <a:pt x="176640" y="798379"/>
                          <a:pt x="172127" y="791953"/>
                          <a:pt x="153672" y="782726"/>
                        </a:cubicBezTo>
                        <a:cubicBezTo>
                          <a:pt x="146775" y="779278"/>
                          <a:pt x="139041" y="777849"/>
                          <a:pt x="131726" y="775411"/>
                        </a:cubicBezTo>
                        <a:cubicBezTo>
                          <a:pt x="124411" y="780288"/>
                          <a:pt x="115272" y="783176"/>
                          <a:pt x="109780" y="790041"/>
                        </a:cubicBezTo>
                        <a:cubicBezTo>
                          <a:pt x="104963" y="796062"/>
                          <a:pt x="105913" y="805090"/>
                          <a:pt x="102465" y="811987"/>
                        </a:cubicBezTo>
                        <a:cubicBezTo>
                          <a:pt x="98533" y="819850"/>
                          <a:pt x="92712" y="826617"/>
                          <a:pt x="87835" y="833932"/>
                        </a:cubicBezTo>
                        <a:cubicBezTo>
                          <a:pt x="85397" y="841247"/>
                          <a:pt x="81788" y="848272"/>
                          <a:pt x="80520" y="855878"/>
                        </a:cubicBezTo>
                        <a:cubicBezTo>
                          <a:pt x="77925" y="871450"/>
                          <a:pt x="69807" y="961952"/>
                          <a:pt x="65889" y="980236"/>
                        </a:cubicBezTo>
                        <a:cubicBezTo>
                          <a:pt x="61583" y="1000331"/>
                          <a:pt x="56572" y="1026792"/>
                          <a:pt x="36628" y="1038758"/>
                        </a:cubicBezTo>
                        <a:cubicBezTo>
                          <a:pt x="30016" y="1042725"/>
                          <a:pt x="21998" y="1043635"/>
                          <a:pt x="14683" y="1046073"/>
                        </a:cubicBezTo>
                        <a:cubicBezTo>
                          <a:pt x="-1672" y="1062428"/>
                          <a:pt x="52" y="1053807"/>
                          <a:pt x="52" y="1068019"/>
                        </a:cubicBezTo>
                      </a:path>
                    </a:pathLst>
                  </a:custGeom>
                  <a:noFill/>
                  <a:ln>
                    <a:solidFill>
                      <a:srgbClr val="FF0000"/>
                    </a:solidFill>
                    <a:prstDash val="sysDash"/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FR"/>
                  </a:p>
                </p:txBody>
              </p:sp>
            </p:grpSp>
            <p:cxnSp>
              <p:nvCxnSpPr>
                <p:cNvPr id="145" name="Connecteur droit avec flèche 144"/>
                <p:cNvCxnSpPr/>
                <p:nvPr/>
              </p:nvCxnSpPr>
              <p:spPr>
                <a:xfrm flipH="1">
                  <a:off x="4203392" y="2236157"/>
                  <a:ext cx="515993" cy="12111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24" name="ZoneTexte 147"/>
                <p:cNvSpPr txBox="1">
                  <a:spLocks noChangeArrowheads="1"/>
                </p:cNvSpPr>
                <p:nvPr/>
              </p:nvSpPr>
              <p:spPr bwMode="auto">
                <a:xfrm>
                  <a:off x="4638386" y="2037742"/>
                  <a:ext cx="548548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200" b="1">
                      <a:solidFill>
                        <a:srgbClr val="FF0000"/>
                      </a:solidFill>
                    </a:rPr>
                    <a:t>3 mm</a:t>
                  </a:r>
                </a:p>
              </p:txBody>
            </p:sp>
          </p:grpSp>
          <p:cxnSp>
            <p:nvCxnSpPr>
              <p:cNvPr id="5" name="Connecteur droit 4"/>
              <p:cNvCxnSpPr/>
              <p:nvPr/>
            </p:nvCxnSpPr>
            <p:spPr>
              <a:xfrm>
                <a:off x="2484669" y="3339343"/>
                <a:ext cx="54615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19" name="ZoneTexte 7"/>
            <p:cNvSpPr txBox="1">
              <a:spLocks noChangeArrowheads="1"/>
            </p:cNvSpPr>
            <p:nvPr/>
          </p:nvSpPr>
          <p:spPr bwMode="auto">
            <a:xfrm>
              <a:off x="6591300" y="4340225"/>
              <a:ext cx="6175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b="1">
                  <a:solidFill>
                    <a:srgbClr val="FF0000"/>
                  </a:solidFill>
                </a:rPr>
                <a:t>Slice</a:t>
              </a:r>
            </a:p>
          </p:txBody>
        </p:sp>
      </p:grpSp>
      <p:grpSp>
        <p:nvGrpSpPr>
          <p:cNvPr id="6189" name="Groupe 7"/>
          <p:cNvGrpSpPr>
            <a:grpSpLocks/>
          </p:cNvGrpSpPr>
          <p:nvPr/>
        </p:nvGrpSpPr>
        <p:grpSpPr bwMode="auto">
          <a:xfrm>
            <a:off x="5605463" y="549275"/>
            <a:ext cx="3430587" cy="2503488"/>
            <a:chOff x="2490177" y="731833"/>
            <a:chExt cx="6248149" cy="4619897"/>
          </a:xfrm>
        </p:grpSpPr>
        <p:pic>
          <p:nvPicPr>
            <p:cNvPr id="6207" name="Image 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9792" y="731833"/>
              <a:ext cx="6038534" cy="453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08" name="Text Box 90"/>
            <p:cNvSpPr txBox="1">
              <a:spLocks noChangeArrowheads="1"/>
            </p:cNvSpPr>
            <p:nvPr/>
          </p:nvSpPr>
          <p:spPr bwMode="auto">
            <a:xfrm>
              <a:off x="5076056" y="1242783"/>
              <a:ext cx="1892424" cy="965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fr-FR" sz="1400">
                  <a:solidFill>
                    <a:schemeClr val="accent2"/>
                  </a:solidFill>
                  <a:latin typeface="Arial Narrow" pitchFamily="34" charset="0"/>
                </a:rPr>
                <a:t>Effective Dispersion</a:t>
              </a:r>
              <a:endParaRPr lang="fr-FR" altLang="fr-FR" sz="1400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  <p:sp>
          <p:nvSpPr>
            <p:cNvPr id="6209" name="Rectangle 62"/>
            <p:cNvSpPr>
              <a:spLocks noChangeAspect="1" noChangeArrowheads="1"/>
            </p:cNvSpPr>
            <p:nvPr/>
          </p:nvSpPr>
          <p:spPr bwMode="auto">
            <a:xfrm>
              <a:off x="4563752" y="3795864"/>
              <a:ext cx="166172" cy="8640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buClrTx/>
                <a:buSzTx/>
                <a:buFontTx/>
                <a:buNone/>
              </a:pPr>
              <a:endParaRPr lang="en-US" altLang="fr-F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210" name="Rectangle 62"/>
            <p:cNvSpPr>
              <a:spLocks noChangeAspect="1" noChangeArrowheads="1"/>
            </p:cNvSpPr>
            <p:nvPr/>
          </p:nvSpPr>
          <p:spPr bwMode="auto">
            <a:xfrm>
              <a:off x="7185472" y="3796418"/>
              <a:ext cx="144000" cy="74872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buClrTx/>
                <a:buSzTx/>
                <a:buFontTx/>
                <a:buNone/>
              </a:pPr>
              <a:endParaRPr lang="en-US" altLang="fr-F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211" name="Rectangle 62"/>
            <p:cNvSpPr>
              <a:spLocks noChangeAspect="1" noChangeArrowheads="1"/>
            </p:cNvSpPr>
            <p:nvPr/>
          </p:nvSpPr>
          <p:spPr bwMode="auto">
            <a:xfrm>
              <a:off x="7371992" y="3795864"/>
              <a:ext cx="144000" cy="74872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buClrTx/>
                <a:buSzTx/>
                <a:buFontTx/>
                <a:buNone/>
              </a:pPr>
              <a:endParaRPr lang="en-US" altLang="fr-F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212" name="Rectangle 62"/>
            <p:cNvSpPr>
              <a:spLocks noChangeAspect="1" noChangeArrowheads="1"/>
            </p:cNvSpPr>
            <p:nvPr/>
          </p:nvSpPr>
          <p:spPr bwMode="auto">
            <a:xfrm>
              <a:off x="5364088" y="3789594"/>
              <a:ext cx="144000" cy="84571"/>
            </a:xfrm>
            <a:prstGeom prst="rect">
              <a:avLst/>
            </a:prstGeom>
            <a:solidFill>
              <a:srgbClr val="6699FF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buClrTx/>
                <a:buSzTx/>
                <a:buFontTx/>
                <a:buNone/>
              </a:pPr>
              <a:endParaRPr lang="en-US" altLang="fr-F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213" name="Rectangle 62"/>
            <p:cNvSpPr>
              <a:spLocks noChangeAspect="1" noChangeArrowheads="1"/>
            </p:cNvSpPr>
            <p:nvPr/>
          </p:nvSpPr>
          <p:spPr bwMode="auto">
            <a:xfrm>
              <a:off x="5559656" y="3789040"/>
              <a:ext cx="144000" cy="84571"/>
            </a:xfrm>
            <a:prstGeom prst="rect">
              <a:avLst/>
            </a:prstGeom>
            <a:solidFill>
              <a:srgbClr val="6699FF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buClrTx/>
                <a:buSzTx/>
                <a:buFontTx/>
                <a:buNone/>
              </a:pPr>
              <a:endParaRPr lang="en-US" altLang="fr-F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214" name="Rectangle 62"/>
            <p:cNvSpPr>
              <a:spLocks noChangeAspect="1" noChangeArrowheads="1"/>
            </p:cNvSpPr>
            <p:nvPr/>
          </p:nvSpPr>
          <p:spPr bwMode="auto">
            <a:xfrm>
              <a:off x="6372200" y="3791556"/>
              <a:ext cx="144000" cy="85022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buClrTx/>
                <a:buSzTx/>
                <a:buFontTx/>
                <a:buNone/>
              </a:pPr>
              <a:endParaRPr lang="en-US" altLang="fr-F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6215" name="ZoneTexte 3"/>
            <p:cNvSpPr txBox="1">
              <a:spLocks noChangeArrowheads="1"/>
            </p:cNvSpPr>
            <p:nvPr/>
          </p:nvSpPr>
          <p:spPr bwMode="auto">
            <a:xfrm rot="-5400000">
              <a:off x="2253381" y="2470159"/>
              <a:ext cx="812145" cy="338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1600">
                  <a:solidFill>
                    <a:schemeClr val="tx1"/>
                  </a:solidFill>
                </a:rPr>
                <a:t>D</a:t>
              </a:r>
              <a:r>
                <a:rPr lang="fr-FR" altLang="fr-FR" sz="1600" baseline="-25000">
                  <a:solidFill>
                    <a:schemeClr val="tx1"/>
                  </a:solidFill>
                </a:rPr>
                <a:t>eff </a:t>
              </a:r>
              <a:r>
                <a:rPr lang="fr-FR" altLang="fr-FR" sz="1600">
                  <a:solidFill>
                    <a:schemeClr val="tx1"/>
                  </a:solidFill>
                </a:rPr>
                <a:t>(m)</a:t>
              </a:r>
            </a:p>
          </p:txBody>
        </p:sp>
        <p:sp>
          <p:nvSpPr>
            <p:cNvPr id="6216" name="ZoneTexte 4"/>
            <p:cNvSpPr txBox="1">
              <a:spLocks noChangeArrowheads="1"/>
            </p:cNvSpPr>
            <p:nvPr/>
          </p:nvSpPr>
          <p:spPr bwMode="auto">
            <a:xfrm>
              <a:off x="5611831" y="5013176"/>
              <a:ext cx="6479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1600">
                  <a:solidFill>
                    <a:schemeClr val="tx1"/>
                  </a:solidFill>
                </a:rPr>
                <a:t>S (m)</a:t>
              </a:r>
            </a:p>
          </p:txBody>
        </p:sp>
        <p:sp>
          <p:nvSpPr>
            <p:cNvPr id="6217" name="Rectangle 62"/>
            <p:cNvSpPr>
              <a:spLocks noChangeArrowheads="1"/>
            </p:cNvSpPr>
            <p:nvPr/>
          </p:nvSpPr>
          <p:spPr bwMode="auto">
            <a:xfrm>
              <a:off x="3635896" y="3796418"/>
              <a:ext cx="216000" cy="864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buClrTx/>
                <a:buSzTx/>
                <a:buFontTx/>
                <a:buNone/>
              </a:pPr>
              <a:endParaRPr lang="en-US" altLang="fr-F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6190" name="ZoneTexte 1"/>
          <p:cNvSpPr txBox="1">
            <a:spLocks noChangeArrowheads="1"/>
          </p:cNvSpPr>
          <p:nvPr/>
        </p:nvSpPr>
        <p:spPr bwMode="auto">
          <a:xfrm>
            <a:off x="2844800" y="954088"/>
            <a:ext cx="2759075" cy="82232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just" defTabSz="914400"/>
            <a:r>
              <a:rPr lang="fr-FR" altLang="fr-FR" sz="1600">
                <a:solidFill>
                  <a:schemeClr val="tx1"/>
                </a:solidFill>
                <a:latin typeface="Trebuchet MS" pitchFamily="34" charset="0"/>
              </a:rPr>
              <a:t>3) Slice separation using </a:t>
            </a:r>
          </a:p>
          <a:p>
            <a:pPr algn="just" defTabSz="914400"/>
            <a:r>
              <a:rPr lang="fr-FR" altLang="fr-FR" sz="1600">
                <a:solidFill>
                  <a:schemeClr val="tx1"/>
                </a:solidFill>
                <a:latin typeface="Trebuchet MS" pitchFamily="34" charset="0"/>
              </a:rPr>
              <a:t>the </a:t>
            </a:r>
            <a:r>
              <a:rPr lang="fr-FR" altLang="fr-FR" sz="1600" b="1">
                <a:solidFill>
                  <a:schemeClr val="tx1"/>
                </a:solidFill>
                <a:latin typeface="Trebuchet MS" pitchFamily="34" charset="0"/>
              </a:rPr>
              <a:t>machine’s horizontal dispersion function</a:t>
            </a:r>
          </a:p>
        </p:txBody>
      </p:sp>
      <p:sp>
        <p:nvSpPr>
          <p:cNvPr id="6191" name="Text Box 65"/>
          <p:cNvSpPr txBox="1">
            <a:spLocks noChangeArrowheads="1"/>
          </p:cNvSpPr>
          <p:nvPr/>
        </p:nvSpPr>
        <p:spPr bwMode="auto">
          <a:xfrm>
            <a:off x="1635125" y="2689225"/>
            <a:ext cx="97948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400">
                <a:solidFill>
                  <a:schemeClr val="accent2"/>
                </a:solidFill>
                <a:latin typeface="Arial" pitchFamily="34" charset="0"/>
              </a:rPr>
              <a:t>Modulator</a:t>
            </a:r>
          </a:p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400">
                <a:solidFill>
                  <a:schemeClr val="accent2"/>
                </a:solidFill>
                <a:latin typeface="Arial" pitchFamily="34" charset="0"/>
              </a:rPr>
              <a:t>Wiggler</a:t>
            </a:r>
            <a:endParaRPr lang="fr-FR" altLang="fr-FR" sz="1400">
              <a:solidFill>
                <a:schemeClr val="accent2"/>
              </a:solidFill>
              <a:latin typeface="Arial" pitchFamily="34" charset="0"/>
            </a:endParaRPr>
          </a:p>
        </p:txBody>
      </p:sp>
      <p:grpSp>
        <p:nvGrpSpPr>
          <p:cNvPr id="9" name="Groupe 8"/>
          <p:cNvGrpSpPr>
            <a:grpSpLocks/>
          </p:cNvGrpSpPr>
          <p:nvPr/>
        </p:nvGrpSpPr>
        <p:grpSpPr bwMode="auto">
          <a:xfrm>
            <a:off x="3559175" y="4657725"/>
            <a:ext cx="2574925" cy="1247775"/>
            <a:chOff x="3559175" y="4657725"/>
            <a:chExt cx="2574925" cy="1247775"/>
          </a:xfrm>
        </p:grpSpPr>
        <p:sp>
          <p:nvSpPr>
            <p:cNvPr id="142" name="Rectangle 141"/>
            <p:cNvSpPr/>
            <p:nvPr/>
          </p:nvSpPr>
          <p:spPr bwMode="auto">
            <a:xfrm rot="2940000">
              <a:off x="5402263" y="4733925"/>
              <a:ext cx="46037" cy="1254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6201" name="Groupe 2"/>
            <p:cNvGrpSpPr>
              <a:grpSpLocks/>
            </p:cNvGrpSpPr>
            <p:nvPr/>
          </p:nvGrpSpPr>
          <p:grpSpPr bwMode="auto">
            <a:xfrm>
              <a:off x="3559175" y="4657725"/>
              <a:ext cx="2574925" cy="1247775"/>
              <a:chOff x="3559175" y="4657725"/>
              <a:chExt cx="2574925" cy="1247775"/>
            </a:xfrm>
          </p:grpSpPr>
          <p:sp>
            <p:nvSpPr>
              <p:cNvPr id="141" name="Rectangle 140"/>
              <p:cNvSpPr/>
              <p:nvPr/>
            </p:nvSpPr>
            <p:spPr bwMode="auto">
              <a:xfrm rot="2940000">
                <a:off x="5907088" y="5370512"/>
                <a:ext cx="46038" cy="1254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 rot="2940000">
                <a:off x="5446713" y="4792662"/>
                <a:ext cx="46038" cy="1254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4" name="Arc 143"/>
              <p:cNvSpPr/>
              <p:nvPr/>
            </p:nvSpPr>
            <p:spPr bwMode="auto">
              <a:xfrm rot="8429769">
                <a:off x="5281613" y="4733925"/>
                <a:ext cx="711200" cy="719138"/>
              </a:xfrm>
              <a:prstGeom prst="arc">
                <a:avLst/>
              </a:prstGeom>
              <a:ln w="28575">
                <a:solidFill>
                  <a:srgbClr val="33CC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05" name="Text Box 67"/>
              <p:cNvSpPr txBox="1">
                <a:spLocks noChangeArrowheads="1"/>
              </p:cNvSpPr>
              <p:nvPr/>
            </p:nvSpPr>
            <p:spPr bwMode="auto">
              <a:xfrm>
                <a:off x="3559175" y="5505450"/>
                <a:ext cx="22510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defTabSz="914400">
                  <a:buClrTx/>
                  <a:buSzTx/>
                  <a:buFontTx/>
                  <a:buNone/>
                </a:pPr>
                <a:r>
                  <a:rPr lang="en-US" altLang="fr-FR" sz="1000">
                    <a:solidFill>
                      <a:srgbClr val="0033CC"/>
                    </a:solidFill>
                    <a:latin typeface="Trebuchet MS" pitchFamily="34" charset="0"/>
                  </a:rPr>
                  <a:t>Additional chicane to reduce the photon emission angle</a:t>
                </a:r>
                <a:endParaRPr lang="fr-FR" altLang="fr-FR" sz="1000" i="1">
                  <a:solidFill>
                    <a:srgbClr val="0033CC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47" name="Arc 146"/>
              <p:cNvSpPr/>
              <p:nvPr/>
            </p:nvSpPr>
            <p:spPr bwMode="auto">
              <a:xfrm rot="3845581">
                <a:off x="5419725" y="4654550"/>
                <a:ext cx="711200" cy="717550"/>
              </a:xfrm>
              <a:prstGeom prst="arc">
                <a:avLst/>
              </a:prstGeom>
              <a:ln w="28575">
                <a:solidFill>
                  <a:srgbClr val="0033C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6193" name="Rectangle 48"/>
          <p:cNvSpPr>
            <a:spLocks noChangeArrowheads="1"/>
          </p:cNvSpPr>
          <p:nvPr/>
        </p:nvSpPr>
        <p:spPr bwMode="auto">
          <a:xfrm>
            <a:off x="250825" y="111125"/>
            <a:ext cx="86423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571500" indent="-571500" eaLnBrk="0" hangingPunct="0">
              <a:spcBef>
                <a:spcPts val="800"/>
              </a:spcBef>
              <a:buFont typeface="Times New Roman" pitchFamily="18" charset="0"/>
              <a:buAutoNum type="romanUcPeriod" startA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solidFill>
                  <a:srgbClr val="000000"/>
                </a:solidFill>
                <a:latin typeface="Trebuchet MS" pitchFamily="34" charset="0"/>
              </a:rPr>
              <a:t>SOLEIL specificities</a:t>
            </a:r>
          </a:p>
        </p:txBody>
      </p: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3652838" y="2251075"/>
            <a:ext cx="1835150" cy="646113"/>
            <a:chOff x="3984363" y="2148880"/>
            <a:chExt cx="1836013" cy="646331"/>
          </a:xfrm>
        </p:grpSpPr>
        <p:grpSp>
          <p:nvGrpSpPr>
            <p:cNvPr id="6195" name="Groupe 121"/>
            <p:cNvGrpSpPr>
              <a:grpSpLocks/>
            </p:cNvGrpSpPr>
            <p:nvPr/>
          </p:nvGrpSpPr>
          <p:grpSpPr bwMode="auto">
            <a:xfrm>
              <a:off x="4147322" y="2148880"/>
              <a:ext cx="1673054" cy="646331"/>
              <a:chOff x="4147322" y="2148880"/>
              <a:chExt cx="1673054" cy="646331"/>
            </a:xfrm>
          </p:grpSpPr>
          <p:cxnSp>
            <p:nvCxnSpPr>
              <p:cNvPr id="123" name="Connecteur droit 122"/>
              <p:cNvCxnSpPr/>
              <p:nvPr/>
            </p:nvCxnSpPr>
            <p:spPr>
              <a:xfrm flipH="1">
                <a:off x="4147952" y="2576062"/>
                <a:ext cx="111177" cy="117515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cteur droit 123"/>
              <p:cNvCxnSpPr/>
              <p:nvPr/>
            </p:nvCxnSpPr>
            <p:spPr>
              <a:xfrm flipH="1">
                <a:off x="4324248" y="2401378"/>
                <a:ext cx="111177" cy="117515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99" name="ZoneTexte 124"/>
              <p:cNvSpPr txBox="1">
                <a:spLocks noChangeArrowheads="1"/>
              </p:cNvSpPr>
              <p:nvPr/>
            </p:nvSpPr>
            <p:spPr bwMode="auto">
              <a:xfrm>
                <a:off x="4416147" y="2148880"/>
                <a:ext cx="1404229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altLang="fr-FR" sz="1200" b="1">
                    <a:solidFill>
                      <a:srgbClr val="FFC000"/>
                    </a:solidFill>
                  </a:rPr>
                  <a:t>Shifted diaphragm in BL frontend</a:t>
                </a:r>
              </a:p>
            </p:txBody>
          </p:sp>
        </p:grpSp>
        <p:sp>
          <p:nvSpPr>
            <p:cNvPr id="126" name="Forme libre 125"/>
            <p:cNvSpPr/>
            <p:nvPr/>
          </p:nvSpPr>
          <p:spPr>
            <a:xfrm rot="2686288">
              <a:off x="3984363" y="2474428"/>
              <a:ext cx="565416" cy="63521"/>
            </a:xfrm>
            <a:custGeom>
              <a:avLst/>
              <a:gdLst>
                <a:gd name="connsiteX0" fmla="*/ 0 w 565507"/>
                <a:gd name="connsiteY0" fmla="*/ 63610 h 63633"/>
                <a:gd name="connsiteX1" fmla="*/ 47708 w 565507"/>
                <a:gd name="connsiteY1" fmla="*/ 3975 h 63633"/>
                <a:gd name="connsiteX2" fmla="*/ 79513 w 565507"/>
                <a:gd name="connsiteY2" fmla="*/ 63610 h 63633"/>
                <a:gd name="connsiteX3" fmla="*/ 139148 w 565507"/>
                <a:gd name="connsiteY3" fmla="*/ 3975 h 63633"/>
                <a:gd name="connsiteX4" fmla="*/ 170953 w 565507"/>
                <a:gd name="connsiteY4" fmla="*/ 63610 h 63633"/>
                <a:gd name="connsiteX5" fmla="*/ 222636 w 565507"/>
                <a:gd name="connsiteY5" fmla="*/ 0 h 63633"/>
                <a:gd name="connsiteX6" fmla="*/ 246490 w 565507"/>
                <a:gd name="connsiteY6" fmla="*/ 63610 h 63633"/>
                <a:gd name="connsiteX7" fmla="*/ 294198 w 565507"/>
                <a:gd name="connsiteY7" fmla="*/ 7951 h 63633"/>
                <a:gd name="connsiteX8" fmla="*/ 326003 w 565507"/>
                <a:gd name="connsiteY8" fmla="*/ 59634 h 63633"/>
                <a:gd name="connsiteX9" fmla="*/ 381662 w 565507"/>
                <a:gd name="connsiteY9" fmla="*/ 3975 h 63633"/>
                <a:gd name="connsiteX10" fmla="*/ 409492 w 565507"/>
                <a:gd name="connsiteY10" fmla="*/ 63610 h 63633"/>
                <a:gd name="connsiteX11" fmla="*/ 453224 w 565507"/>
                <a:gd name="connsiteY11" fmla="*/ 3975 h 63633"/>
                <a:gd name="connsiteX12" fmla="*/ 477078 w 565507"/>
                <a:gd name="connsiteY12" fmla="*/ 35780 h 63633"/>
                <a:gd name="connsiteX13" fmla="*/ 560567 w 565507"/>
                <a:gd name="connsiteY13" fmla="*/ 39756 h 63633"/>
                <a:gd name="connsiteX14" fmla="*/ 548640 w 565507"/>
                <a:gd name="connsiteY14" fmla="*/ 35780 h 63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5507" h="63633">
                  <a:moveTo>
                    <a:pt x="0" y="63610"/>
                  </a:moveTo>
                  <a:cubicBezTo>
                    <a:pt x="17228" y="33792"/>
                    <a:pt x="34456" y="3975"/>
                    <a:pt x="47708" y="3975"/>
                  </a:cubicBezTo>
                  <a:cubicBezTo>
                    <a:pt x="60960" y="3975"/>
                    <a:pt x="64273" y="63610"/>
                    <a:pt x="79513" y="63610"/>
                  </a:cubicBezTo>
                  <a:cubicBezTo>
                    <a:pt x="94753" y="63610"/>
                    <a:pt x="123908" y="3975"/>
                    <a:pt x="139148" y="3975"/>
                  </a:cubicBezTo>
                  <a:cubicBezTo>
                    <a:pt x="154388" y="3975"/>
                    <a:pt x="157038" y="64273"/>
                    <a:pt x="170953" y="63610"/>
                  </a:cubicBezTo>
                  <a:cubicBezTo>
                    <a:pt x="184868" y="62947"/>
                    <a:pt x="210047" y="0"/>
                    <a:pt x="222636" y="0"/>
                  </a:cubicBezTo>
                  <a:cubicBezTo>
                    <a:pt x="235225" y="0"/>
                    <a:pt x="234563" y="62285"/>
                    <a:pt x="246490" y="63610"/>
                  </a:cubicBezTo>
                  <a:cubicBezTo>
                    <a:pt x="258417" y="64935"/>
                    <a:pt x="280946" y="8614"/>
                    <a:pt x="294198" y="7951"/>
                  </a:cubicBezTo>
                  <a:cubicBezTo>
                    <a:pt x="307450" y="7288"/>
                    <a:pt x="311426" y="60297"/>
                    <a:pt x="326003" y="59634"/>
                  </a:cubicBezTo>
                  <a:cubicBezTo>
                    <a:pt x="340580" y="58971"/>
                    <a:pt x="367747" y="3312"/>
                    <a:pt x="381662" y="3975"/>
                  </a:cubicBezTo>
                  <a:cubicBezTo>
                    <a:pt x="395577" y="4638"/>
                    <a:pt x="397565" y="63610"/>
                    <a:pt x="409492" y="63610"/>
                  </a:cubicBezTo>
                  <a:cubicBezTo>
                    <a:pt x="421419" y="63610"/>
                    <a:pt x="441960" y="8613"/>
                    <a:pt x="453224" y="3975"/>
                  </a:cubicBezTo>
                  <a:cubicBezTo>
                    <a:pt x="464488" y="-663"/>
                    <a:pt x="459188" y="29817"/>
                    <a:pt x="477078" y="35780"/>
                  </a:cubicBezTo>
                  <a:cubicBezTo>
                    <a:pt x="494968" y="41743"/>
                    <a:pt x="548640" y="39756"/>
                    <a:pt x="560567" y="39756"/>
                  </a:cubicBezTo>
                  <a:cubicBezTo>
                    <a:pt x="572494" y="39756"/>
                    <a:pt x="560567" y="37768"/>
                    <a:pt x="548640" y="35780"/>
                  </a:cubicBezTo>
                </a:path>
              </a:pathLst>
            </a:custGeom>
            <a:noFill/>
            <a:ln>
              <a:solidFill>
                <a:srgbClr val="385D8A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523CA5D-E605-4C74-ABAB-121D01D327AC}" type="slidenum">
              <a:rPr lang="en-GB" altLang="fr-FR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GB" altLang="fr-F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2" name="Rectangle 2061"/>
          <p:cNvSpPr/>
          <p:nvPr/>
        </p:nvSpPr>
        <p:spPr>
          <a:xfrm>
            <a:off x="0" y="5013325"/>
            <a:ext cx="9144000" cy="1052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cor </a:t>
            </a:r>
          </a:p>
        </p:txBody>
      </p:sp>
      <p:sp>
        <p:nvSpPr>
          <p:cNvPr id="7172" name="Freeform 15"/>
          <p:cNvSpPr>
            <a:spLocks/>
          </p:cNvSpPr>
          <p:nvPr/>
        </p:nvSpPr>
        <p:spPr bwMode="auto">
          <a:xfrm>
            <a:off x="1693863" y="3335338"/>
            <a:ext cx="4654550" cy="2730500"/>
          </a:xfrm>
          <a:custGeom>
            <a:avLst/>
            <a:gdLst>
              <a:gd name="T0" fmla="*/ 0 w 2403"/>
              <a:gd name="T1" fmla="*/ 0 h 1140"/>
              <a:gd name="T2" fmla="*/ 2147483647 w 2403"/>
              <a:gd name="T3" fmla="*/ 0 h 1140"/>
              <a:gd name="T4" fmla="*/ 2147483647 w 2403"/>
              <a:gd name="T5" fmla="*/ 2147483647 h 1140"/>
              <a:gd name="T6" fmla="*/ 2147483647 w 2403"/>
              <a:gd name="T7" fmla="*/ 2147483647 h 1140"/>
              <a:gd name="T8" fmla="*/ 2147483647 w 2403"/>
              <a:gd name="T9" fmla="*/ 2147483647 h 1140"/>
              <a:gd name="T10" fmla="*/ 2147483647 w 2403"/>
              <a:gd name="T11" fmla="*/ 2147483647 h 1140"/>
              <a:gd name="T12" fmla="*/ 2147483647 w 2403"/>
              <a:gd name="T13" fmla="*/ 2147483647 h 11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3"/>
              <a:gd name="T22" fmla="*/ 0 h 1140"/>
              <a:gd name="T23" fmla="*/ 2403 w 2403"/>
              <a:gd name="T24" fmla="*/ 1140 h 11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3" h="1140">
                <a:moveTo>
                  <a:pt x="0" y="0"/>
                </a:moveTo>
                <a:lnTo>
                  <a:pt x="495" y="0"/>
                </a:lnTo>
                <a:lnTo>
                  <a:pt x="906" y="78"/>
                </a:lnTo>
                <a:lnTo>
                  <a:pt x="1488" y="315"/>
                </a:lnTo>
                <a:lnTo>
                  <a:pt x="1836" y="537"/>
                </a:lnTo>
                <a:lnTo>
                  <a:pt x="2286" y="966"/>
                </a:lnTo>
                <a:lnTo>
                  <a:pt x="2403" y="11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73" name="Rectangle 16"/>
          <p:cNvSpPr>
            <a:spLocks noChangeArrowheads="1"/>
          </p:cNvSpPr>
          <p:nvPr/>
        </p:nvSpPr>
        <p:spPr bwMode="auto">
          <a:xfrm rot="472864">
            <a:off x="2582863" y="3268663"/>
            <a:ext cx="157162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 rot="979119">
            <a:off x="3365500" y="3451225"/>
            <a:ext cx="158750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175" name="Rectangle 18"/>
          <p:cNvSpPr>
            <a:spLocks noChangeArrowheads="1"/>
          </p:cNvSpPr>
          <p:nvPr/>
        </p:nvSpPr>
        <p:spPr bwMode="auto">
          <a:xfrm rot="1570662">
            <a:off x="4489450" y="4011613"/>
            <a:ext cx="158750" cy="13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176" name="Rectangle 19"/>
          <p:cNvSpPr>
            <a:spLocks noChangeArrowheads="1"/>
          </p:cNvSpPr>
          <p:nvPr/>
        </p:nvSpPr>
        <p:spPr bwMode="auto">
          <a:xfrm rot="2160357">
            <a:off x="5164138" y="4543425"/>
            <a:ext cx="158750" cy="13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177" name="Rectangle 20"/>
          <p:cNvSpPr>
            <a:spLocks noChangeArrowheads="1"/>
          </p:cNvSpPr>
          <p:nvPr/>
        </p:nvSpPr>
        <p:spPr bwMode="auto">
          <a:xfrm rot="2969886">
            <a:off x="6021388" y="5588000"/>
            <a:ext cx="193675" cy="11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7178" name="Group 30"/>
          <p:cNvGrpSpPr>
            <a:grpSpLocks/>
          </p:cNvGrpSpPr>
          <p:nvPr/>
        </p:nvGrpSpPr>
        <p:grpSpPr bwMode="auto">
          <a:xfrm>
            <a:off x="2381250" y="3268663"/>
            <a:ext cx="136525" cy="130175"/>
            <a:chOff x="2710" y="1272"/>
            <a:chExt cx="70" cy="54"/>
          </a:xfrm>
        </p:grpSpPr>
        <p:sp>
          <p:nvSpPr>
            <p:cNvPr id="7283" name="Line 21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84" name="Line 22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85" name="Line 23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179" name="Group 26"/>
          <p:cNvGrpSpPr>
            <a:grpSpLocks/>
          </p:cNvGrpSpPr>
          <p:nvPr/>
        </p:nvGrpSpPr>
        <p:grpSpPr bwMode="auto">
          <a:xfrm rot="624463">
            <a:off x="2790825" y="3303588"/>
            <a:ext cx="66675" cy="130175"/>
            <a:chOff x="2858" y="1408"/>
            <a:chExt cx="34" cy="54"/>
          </a:xfrm>
        </p:grpSpPr>
        <p:sp>
          <p:nvSpPr>
            <p:cNvPr id="7281" name="Line 24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82" name="Line 25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180" name="Group 27"/>
          <p:cNvGrpSpPr>
            <a:grpSpLocks/>
          </p:cNvGrpSpPr>
          <p:nvPr/>
        </p:nvGrpSpPr>
        <p:grpSpPr bwMode="auto">
          <a:xfrm rot="624463">
            <a:off x="3251200" y="3419475"/>
            <a:ext cx="65088" cy="127000"/>
            <a:chOff x="2858" y="1408"/>
            <a:chExt cx="34" cy="54"/>
          </a:xfrm>
        </p:grpSpPr>
        <p:sp>
          <p:nvSpPr>
            <p:cNvPr id="7279" name="Line 28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80" name="Line 29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181" name="Group 31"/>
          <p:cNvGrpSpPr>
            <a:grpSpLocks/>
          </p:cNvGrpSpPr>
          <p:nvPr/>
        </p:nvGrpSpPr>
        <p:grpSpPr bwMode="auto">
          <a:xfrm rot="1272875">
            <a:off x="3571875" y="3548063"/>
            <a:ext cx="134938" cy="130175"/>
            <a:chOff x="2710" y="1272"/>
            <a:chExt cx="70" cy="54"/>
          </a:xfrm>
        </p:grpSpPr>
        <p:sp>
          <p:nvSpPr>
            <p:cNvPr id="7276" name="Line 32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77" name="Line 33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78" name="Line 34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182" name="Group 35"/>
          <p:cNvGrpSpPr>
            <a:grpSpLocks/>
          </p:cNvGrpSpPr>
          <p:nvPr/>
        </p:nvGrpSpPr>
        <p:grpSpPr bwMode="auto">
          <a:xfrm rot="1272875">
            <a:off x="4313238" y="3919538"/>
            <a:ext cx="133350" cy="128587"/>
            <a:chOff x="2710" y="1272"/>
            <a:chExt cx="70" cy="54"/>
          </a:xfrm>
        </p:grpSpPr>
        <p:sp>
          <p:nvSpPr>
            <p:cNvPr id="7273" name="Line 36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74" name="Line 37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75" name="Line 38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183" name="Group 39"/>
          <p:cNvGrpSpPr>
            <a:grpSpLocks/>
          </p:cNvGrpSpPr>
          <p:nvPr/>
        </p:nvGrpSpPr>
        <p:grpSpPr bwMode="auto">
          <a:xfrm rot="1905157">
            <a:off x="4675188" y="4124325"/>
            <a:ext cx="66675" cy="128588"/>
            <a:chOff x="2858" y="1408"/>
            <a:chExt cx="34" cy="54"/>
          </a:xfrm>
        </p:grpSpPr>
        <p:sp>
          <p:nvSpPr>
            <p:cNvPr id="7271" name="Line 40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72" name="Line 41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184" name="Group 42"/>
          <p:cNvGrpSpPr>
            <a:grpSpLocks/>
          </p:cNvGrpSpPr>
          <p:nvPr/>
        </p:nvGrpSpPr>
        <p:grpSpPr bwMode="auto">
          <a:xfrm rot="1905157">
            <a:off x="5075238" y="4437063"/>
            <a:ext cx="65087" cy="128587"/>
            <a:chOff x="2858" y="1408"/>
            <a:chExt cx="34" cy="54"/>
          </a:xfrm>
        </p:grpSpPr>
        <p:sp>
          <p:nvSpPr>
            <p:cNvPr id="7269" name="Line 43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70" name="Line 44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185" name="Group 45"/>
          <p:cNvGrpSpPr>
            <a:grpSpLocks/>
          </p:cNvGrpSpPr>
          <p:nvPr/>
        </p:nvGrpSpPr>
        <p:grpSpPr bwMode="auto">
          <a:xfrm rot="2532970">
            <a:off x="5329238" y="4719638"/>
            <a:ext cx="138112" cy="130175"/>
            <a:chOff x="2710" y="1272"/>
            <a:chExt cx="70" cy="54"/>
          </a:xfrm>
        </p:grpSpPr>
        <p:sp>
          <p:nvSpPr>
            <p:cNvPr id="7266" name="Line 46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67" name="Line 47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68" name="Line 48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186" name="Group 49"/>
          <p:cNvGrpSpPr>
            <a:grpSpLocks/>
          </p:cNvGrpSpPr>
          <p:nvPr/>
        </p:nvGrpSpPr>
        <p:grpSpPr bwMode="auto">
          <a:xfrm rot="2532970">
            <a:off x="5913438" y="5403850"/>
            <a:ext cx="133350" cy="128588"/>
            <a:chOff x="2710" y="1272"/>
            <a:chExt cx="70" cy="54"/>
          </a:xfrm>
        </p:grpSpPr>
        <p:sp>
          <p:nvSpPr>
            <p:cNvPr id="7263" name="Line 50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64" name="Line 51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65" name="Line 52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187" name="Group 53"/>
          <p:cNvGrpSpPr>
            <a:grpSpLocks/>
          </p:cNvGrpSpPr>
          <p:nvPr/>
        </p:nvGrpSpPr>
        <p:grpSpPr bwMode="auto">
          <a:xfrm rot="3198360">
            <a:off x="6175375" y="5764213"/>
            <a:ext cx="80963" cy="103187"/>
            <a:chOff x="2858" y="1408"/>
            <a:chExt cx="34" cy="54"/>
          </a:xfrm>
        </p:grpSpPr>
        <p:sp>
          <p:nvSpPr>
            <p:cNvPr id="7261" name="Line 54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62" name="Line 55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88" name="Rectangle 57"/>
          <p:cNvSpPr>
            <a:spLocks noChangeArrowheads="1"/>
          </p:cNvSpPr>
          <p:nvPr/>
        </p:nvSpPr>
        <p:spPr bwMode="auto">
          <a:xfrm>
            <a:off x="758825" y="2424113"/>
            <a:ext cx="5772150" cy="4283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189" name="Rectangle 58"/>
          <p:cNvSpPr>
            <a:spLocks noChangeArrowheads="1"/>
          </p:cNvSpPr>
          <p:nvPr/>
        </p:nvSpPr>
        <p:spPr bwMode="auto">
          <a:xfrm>
            <a:off x="1847850" y="3240088"/>
            <a:ext cx="400050" cy="173037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7190" name="Group 84"/>
          <p:cNvGrpSpPr>
            <a:grpSpLocks/>
          </p:cNvGrpSpPr>
          <p:nvPr/>
        </p:nvGrpSpPr>
        <p:grpSpPr bwMode="auto">
          <a:xfrm>
            <a:off x="1574800" y="3263900"/>
            <a:ext cx="134938" cy="128588"/>
            <a:chOff x="2710" y="1272"/>
            <a:chExt cx="70" cy="54"/>
          </a:xfrm>
        </p:grpSpPr>
        <p:sp>
          <p:nvSpPr>
            <p:cNvPr id="7258" name="Line 85"/>
            <p:cNvSpPr>
              <a:spLocks noChangeShapeType="1"/>
            </p:cNvSpPr>
            <p:nvPr/>
          </p:nvSpPr>
          <p:spPr bwMode="auto">
            <a:xfrm>
              <a:off x="278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59" name="Line 86"/>
            <p:cNvSpPr>
              <a:spLocks noChangeShapeType="1"/>
            </p:cNvSpPr>
            <p:nvPr/>
          </p:nvSpPr>
          <p:spPr bwMode="auto">
            <a:xfrm>
              <a:off x="2746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60" name="Line 87"/>
            <p:cNvSpPr>
              <a:spLocks noChangeShapeType="1"/>
            </p:cNvSpPr>
            <p:nvPr/>
          </p:nvSpPr>
          <p:spPr bwMode="auto">
            <a:xfrm>
              <a:off x="2710" y="1272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91" name="Line 88"/>
          <p:cNvSpPr>
            <a:spLocks noChangeShapeType="1"/>
          </p:cNvSpPr>
          <p:nvPr/>
        </p:nvSpPr>
        <p:spPr bwMode="auto">
          <a:xfrm flipH="1">
            <a:off x="1438275" y="3335338"/>
            <a:ext cx="266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92" name="Rectangle 89"/>
          <p:cNvSpPr>
            <a:spLocks noChangeArrowheads="1"/>
          </p:cNvSpPr>
          <p:nvPr/>
        </p:nvSpPr>
        <p:spPr bwMode="auto">
          <a:xfrm rot="-454512">
            <a:off x="1360488" y="3273425"/>
            <a:ext cx="155575" cy="13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alt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193" name="Line 90"/>
          <p:cNvSpPr>
            <a:spLocks noChangeShapeType="1"/>
          </p:cNvSpPr>
          <p:nvPr/>
        </p:nvSpPr>
        <p:spPr bwMode="auto">
          <a:xfrm flipH="1">
            <a:off x="1184275" y="3336925"/>
            <a:ext cx="250825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94" name="Line 93"/>
          <p:cNvSpPr>
            <a:spLocks noChangeShapeType="1"/>
          </p:cNvSpPr>
          <p:nvPr/>
        </p:nvSpPr>
        <p:spPr bwMode="auto">
          <a:xfrm>
            <a:off x="1160463" y="3303588"/>
            <a:ext cx="47625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195" name="Line 94"/>
          <p:cNvSpPr>
            <a:spLocks noChangeShapeType="1"/>
          </p:cNvSpPr>
          <p:nvPr/>
        </p:nvSpPr>
        <p:spPr bwMode="auto">
          <a:xfrm flipH="1">
            <a:off x="2881313" y="3316288"/>
            <a:ext cx="46037" cy="4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7196" name="Group 104"/>
          <p:cNvGrpSpPr>
            <a:grpSpLocks/>
          </p:cNvGrpSpPr>
          <p:nvPr/>
        </p:nvGrpSpPr>
        <p:grpSpPr bwMode="auto">
          <a:xfrm rot="20975537" flipH="1">
            <a:off x="1246188" y="3306763"/>
            <a:ext cx="65087" cy="130175"/>
            <a:chOff x="2858" y="1408"/>
            <a:chExt cx="34" cy="54"/>
          </a:xfrm>
        </p:grpSpPr>
        <p:sp>
          <p:nvSpPr>
            <p:cNvPr id="7256" name="Line 105"/>
            <p:cNvSpPr>
              <a:spLocks noChangeShapeType="1"/>
            </p:cNvSpPr>
            <p:nvPr/>
          </p:nvSpPr>
          <p:spPr bwMode="auto">
            <a:xfrm>
              <a:off x="2892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57" name="Line 106"/>
            <p:cNvSpPr>
              <a:spLocks noChangeShapeType="1"/>
            </p:cNvSpPr>
            <p:nvPr/>
          </p:nvSpPr>
          <p:spPr bwMode="auto">
            <a:xfrm>
              <a:off x="2858" y="1408"/>
              <a:ext cx="0" cy="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97" name="Text Box 108"/>
          <p:cNvSpPr txBox="1">
            <a:spLocks noChangeArrowheads="1"/>
          </p:cNvSpPr>
          <p:nvPr/>
        </p:nvSpPr>
        <p:spPr bwMode="auto">
          <a:xfrm>
            <a:off x="785813" y="2470150"/>
            <a:ext cx="68103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400">
                <a:solidFill>
                  <a:srgbClr val="FF0000"/>
                </a:solidFill>
                <a:latin typeface="Arial" pitchFamily="34" charset="0"/>
              </a:rPr>
              <a:t>Laser</a:t>
            </a:r>
            <a:r>
              <a:rPr lang="en-US" altLang="fr-FR" sz="1400">
                <a:solidFill>
                  <a:schemeClr val="tx1"/>
                </a:solidFill>
                <a:latin typeface="Arial" pitchFamily="34" charset="0"/>
              </a:rPr>
              <a:t> </a:t>
            </a:r>
          </a:p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400">
                <a:solidFill>
                  <a:srgbClr val="FF0000"/>
                </a:solidFill>
                <a:latin typeface="Arial" pitchFamily="34" charset="0"/>
              </a:rPr>
              <a:t>Beam</a:t>
            </a:r>
            <a:endParaRPr lang="fr-FR" altLang="fr-FR" sz="140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7198" name="Group 114"/>
          <p:cNvGrpSpPr>
            <a:grpSpLocks/>
          </p:cNvGrpSpPr>
          <p:nvPr/>
        </p:nvGrpSpPr>
        <p:grpSpPr bwMode="auto">
          <a:xfrm>
            <a:off x="1122363" y="2897188"/>
            <a:ext cx="1849437" cy="444500"/>
            <a:chOff x="2250" y="1137"/>
            <a:chExt cx="999" cy="196"/>
          </a:xfrm>
        </p:grpSpPr>
        <p:sp>
          <p:nvSpPr>
            <p:cNvPr id="7253" name="Line 91"/>
            <p:cNvSpPr>
              <a:spLocks noChangeShapeType="1"/>
            </p:cNvSpPr>
            <p:nvPr/>
          </p:nvSpPr>
          <p:spPr bwMode="auto">
            <a:xfrm>
              <a:off x="2292" y="1327"/>
              <a:ext cx="917" cy="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54" name="Freeform 102"/>
            <p:cNvSpPr>
              <a:spLocks noChangeAspect="1"/>
            </p:cNvSpPr>
            <p:nvPr/>
          </p:nvSpPr>
          <p:spPr bwMode="auto">
            <a:xfrm rot="-763424">
              <a:off x="2250" y="1138"/>
              <a:ext cx="38" cy="195"/>
            </a:xfrm>
            <a:custGeom>
              <a:avLst/>
              <a:gdLst>
                <a:gd name="T0" fmla="*/ 0 w 106"/>
                <a:gd name="T1" fmla="*/ 0 h 499"/>
                <a:gd name="T2" fmla="*/ 0 w 106"/>
                <a:gd name="T3" fmla="*/ 0 h 499"/>
                <a:gd name="T4" fmla="*/ 0 w 106"/>
                <a:gd name="T5" fmla="*/ 0 h 499"/>
                <a:gd name="T6" fmla="*/ 0 w 106"/>
                <a:gd name="T7" fmla="*/ 0 h 499"/>
                <a:gd name="T8" fmla="*/ 0 w 106"/>
                <a:gd name="T9" fmla="*/ 0 h 499"/>
                <a:gd name="T10" fmla="*/ 0 w 106"/>
                <a:gd name="T11" fmla="*/ 0 h 499"/>
                <a:gd name="T12" fmla="*/ 0 w 106"/>
                <a:gd name="T13" fmla="*/ 0 h 499"/>
                <a:gd name="T14" fmla="*/ 0 w 106"/>
                <a:gd name="T15" fmla="*/ 0 h 499"/>
                <a:gd name="T16" fmla="*/ 0 w 106"/>
                <a:gd name="T17" fmla="*/ 0 h 499"/>
                <a:gd name="T18" fmla="*/ 0 w 106"/>
                <a:gd name="T19" fmla="*/ 0 h 499"/>
                <a:gd name="T20" fmla="*/ 0 w 106"/>
                <a:gd name="T21" fmla="*/ 0 h 499"/>
                <a:gd name="T22" fmla="*/ 0 w 106"/>
                <a:gd name="T23" fmla="*/ 0 h 4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499"/>
                <a:gd name="T38" fmla="*/ 106 w 106"/>
                <a:gd name="T39" fmla="*/ 499 h 4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499">
                  <a:moveTo>
                    <a:pt x="53" y="0"/>
                  </a:moveTo>
                  <a:cubicBezTo>
                    <a:pt x="53" y="15"/>
                    <a:pt x="53" y="31"/>
                    <a:pt x="53" y="46"/>
                  </a:cubicBezTo>
                  <a:cubicBezTo>
                    <a:pt x="53" y="61"/>
                    <a:pt x="46" y="76"/>
                    <a:pt x="53" y="91"/>
                  </a:cubicBezTo>
                  <a:cubicBezTo>
                    <a:pt x="60" y="106"/>
                    <a:pt x="106" y="121"/>
                    <a:pt x="98" y="136"/>
                  </a:cubicBezTo>
                  <a:cubicBezTo>
                    <a:pt x="90" y="151"/>
                    <a:pt x="7" y="167"/>
                    <a:pt x="7" y="182"/>
                  </a:cubicBezTo>
                  <a:cubicBezTo>
                    <a:pt x="7" y="197"/>
                    <a:pt x="98" y="212"/>
                    <a:pt x="98" y="227"/>
                  </a:cubicBezTo>
                  <a:cubicBezTo>
                    <a:pt x="98" y="242"/>
                    <a:pt x="7" y="257"/>
                    <a:pt x="7" y="272"/>
                  </a:cubicBezTo>
                  <a:cubicBezTo>
                    <a:pt x="7" y="287"/>
                    <a:pt x="98" y="303"/>
                    <a:pt x="98" y="318"/>
                  </a:cubicBezTo>
                  <a:cubicBezTo>
                    <a:pt x="98" y="333"/>
                    <a:pt x="14" y="348"/>
                    <a:pt x="7" y="363"/>
                  </a:cubicBezTo>
                  <a:cubicBezTo>
                    <a:pt x="0" y="378"/>
                    <a:pt x="45" y="394"/>
                    <a:pt x="53" y="409"/>
                  </a:cubicBezTo>
                  <a:cubicBezTo>
                    <a:pt x="61" y="424"/>
                    <a:pt x="53" y="439"/>
                    <a:pt x="53" y="454"/>
                  </a:cubicBezTo>
                  <a:cubicBezTo>
                    <a:pt x="53" y="469"/>
                    <a:pt x="46" y="492"/>
                    <a:pt x="53" y="499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55" name="Freeform 113"/>
            <p:cNvSpPr>
              <a:spLocks noChangeAspect="1"/>
            </p:cNvSpPr>
            <p:nvPr/>
          </p:nvSpPr>
          <p:spPr bwMode="auto">
            <a:xfrm rot="763424" flipV="1">
              <a:off x="3211" y="1137"/>
              <a:ext cx="38" cy="195"/>
            </a:xfrm>
            <a:custGeom>
              <a:avLst/>
              <a:gdLst>
                <a:gd name="T0" fmla="*/ 0 w 106"/>
                <a:gd name="T1" fmla="*/ 0 h 499"/>
                <a:gd name="T2" fmla="*/ 0 w 106"/>
                <a:gd name="T3" fmla="*/ 0 h 499"/>
                <a:gd name="T4" fmla="*/ 0 w 106"/>
                <a:gd name="T5" fmla="*/ 0 h 499"/>
                <a:gd name="T6" fmla="*/ 0 w 106"/>
                <a:gd name="T7" fmla="*/ 0 h 499"/>
                <a:gd name="T8" fmla="*/ 0 w 106"/>
                <a:gd name="T9" fmla="*/ 0 h 499"/>
                <a:gd name="T10" fmla="*/ 0 w 106"/>
                <a:gd name="T11" fmla="*/ 0 h 499"/>
                <a:gd name="T12" fmla="*/ 0 w 106"/>
                <a:gd name="T13" fmla="*/ 0 h 499"/>
                <a:gd name="T14" fmla="*/ 0 w 106"/>
                <a:gd name="T15" fmla="*/ 0 h 499"/>
                <a:gd name="T16" fmla="*/ 0 w 106"/>
                <a:gd name="T17" fmla="*/ 0 h 499"/>
                <a:gd name="T18" fmla="*/ 0 w 106"/>
                <a:gd name="T19" fmla="*/ 0 h 499"/>
                <a:gd name="T20" fmla="*/ 0 w 106"/>
                <a:gd name="T21" fmla="*/ 0 h 499"/>
                <a:gd name="T22" fmla="*/ 0 w 106"/>
                <a:gd name="T23" fmla="*/ 0 h 4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499"/>
                <a:gd name="T38" fmla="*/ 106 w 106"/>
                <a:gd name="T39" fmla="*/ 499 h 4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499">
                  <a:moveTo>
                    <a:pt x="53" y="0"/>
                  </a:moveTo>
                  <a:cubicBezTo>
                    <a:pt x="53" y="15"/>
                    <a:pt x="53" y="31"/>
                    <a:pt x="53" y="46"/>
                  </a:cubicBezTo>
                  <a:cubicBezTo>
                    <a:pt x="53" y="61"/>
                    <a:pt x="46" y="76"/>
                    <a:pt x="53" y="91"/>
                  </a:cubicBezTo>
                  <a:cubicBezTo>
                    <a:pt x="60" y="106"/>
                    <a:pt x="106" y="121"/>
                    <a:pt x="98" y="136"/>
                  </a:cubicBezTo>
                  <a:cubicBezTo>
                    <a:pt x="90" y="151"/>
                    <a:pt x="7" y="167"/>
                    <a:pt x="7" y="182"/>
                  </a:cubicBezTo>
                  <a:cubicBezTo>
                    <a:pt x="7" y="197"/>
                    <a:pt x="98" y="212"/>
                    <a:pt x="98" y="227"/>
                  </a:cubicBezTo>
                  <a:cubicBezTo>
                    <a:pt x="98" y="242"/>
                    <a:pt x="7" y="257"/>
                    <a:pt x="7" y="272"/>
                  </a:cubicBezTo>
                  <a:cubicBezTo>
                    <a:pt x="7" y="287"/>
                    <a:pt x="98" y="303"/>
                    <a:pt x="98" y="318"/>
                  </a:cubicBezTo>
                  <a:cubicBezTo>
                    <a:pt x="98" y="333"/>
                    <a:pt x="14" y="348"/>
                    <a:pt x="7" y="363"/>
                  </a:cubicBezTo>
                  <a:cubicBezTo>
                    <a:pt x="0" y="378"/>
                    <a:pt x="45" y="394"/>
                    <a:pt x="53" y="409"/>
                  </a:cubicBezTo>
                  <a:cubicBezTo>
                    <a:pt x="61" y="424"/>
                    <a:pt x="53" y="439"/>
                    <a:pt x="53" y="454"/>
                  </a:cubicBezTo>
                  <a:cubicBezTo>
                    <a:pt x="53" y="469"/>
                    <a:pt x="46" y="492"/>
                    <a:pt x="53" y="499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 type="stealth" w="sm" len="med"/>
            </a:ln>
          </p:spPr>
          <p:txBody>
            <a:bodyPr rot="10800000"/>
            <a:lstStyle/>
            <a:p>
              <a:endParaRPr lang="en-GB"/>
            </a:p>
          </p:txBody>
        </p:sp>
      </p:grpSp>
      <p:sp>
        <p:nvSpPr>
          <p:cNvPr id="7199" name="ZoneTexte 147"/>
          <p:cNvSpPr txBox="1">
            <a:spLocks noChangeArrowheads="1"/>
          </p:cNvSpPr>
          <p:nvPr/>
        </p:nvSpPr>
        <p:spPr bwMode="auto">
          <a:xfrm>
            <a:off x="4757738" y="4146550"/>
            <a:ext cx="163512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buClrTx/>
              <a:buSzTx/>
              <a:buFontTx/>
              <a:buNone/>
            </a:pPr>
            <a:endParaRPr lang="fr-FR" altLang="fr-FR" sz="1600">
              <a:solidFill>
                <a:srgbClr val="0033CC"/>
              </a:solidFill>
              <a:latin typeface="Calibri" pitchFamily="34" charset="0"/>
            </a:endParaRPr>
          </a:p>
        </p:txBody>
      </p:sp>
      <p:pic>
        <p:nvPicPr>
          <p:cNvPr id="72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74885">
            <a:off x="1766888" y="3117850"/>
            <a:ext cx="6556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69900" y="2133600"/>
            <a:ext cx="6481763" cy="33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19" name="Rectangle 118"/>
          <p:cNvSpPr/>
          <p:nvPr/>
        </p:nvSpPr>
        <p:spPr>
          <a:xfrm>
            <a:off x="250825" y="6291263"/>
            <a:ext cx="6950075" cy="433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0" name="Rectangle 119"/>
          <p:cNvSpPr/>
          <p:nvPr/>
        </p:nvSpPr>
        <p:spPr>
          <a:xfrm>
            <a:off x="395288" y="2230438"/>
            <a:ext cx="417512" cy="427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1" name="Rectangle 120"/>
          <p:cNvSpPr/>
          <p:nvPr/>
        </p:nvSpPr>
        <p:spPr>
          <a:xfrm>
            <a:off x="6350000" y="1981200"/>
            <a:ext cx="417513" cy="427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7205" name="Groupe 2064"/>
          <p:cNvGrpSpPr>
            <a:grpSpLocks/>
          </p:cNvGrpSpPr>
          <p:nvPr/>
        </p:nvGrpSpPr>
        <p:grpSpPr bwMode="auto">
          <a:xfrm>
            <a:off x="2482850" y="3336925"/>
            <a:ext cx="3392488" cy="2292350"/>
            <a:chOff x="3631733" y="3336495"/>
            <a:chExt cx="3393278" cy="2292695"/>
          </a:xfrm>
        </p:grpSpPr>
        <p:sp>
          <p:nvSpPr>
            <p:cNvPr id="7243" name="Rectangle 62"/>
            <p:cNvSpPr>
              <a:spLocks noChangeArrowheads="1"/>
            </p:cNvSpPr>
            <p:nvPr/>
          </p:nvSpPr>
          <p:spPr bwMode="auto">
            <a:xfrm rot="679987">
              <a:off x="4071112" y="3336495"/>
              <a:ext cx="263354" cy="173168"/>
            </a:xfrm>
            <a:prstGeom prst="rect">
              <a:avLst/>
            </a:prstGeom>
            <a:solidFill>
              <a:srgbClr val="385D8A"/>
            </a:solidFill>
            <a:ln w="19050">
              <a:solidFill>
                <a:srgbClr val="385D8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buClrTx/>
                <a:buSzTx/>
                <a:buFontTx/>
                <a:buNone/>
              </a:pPr>
              <a:endParaRPr lang="en-US" altLang="fr-F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244" name="Rectangle 63"/>
            <p:cNvSpPr>
              <a:spLocks noChangeArrowheads="1"/>
            </p:cNvSpPr>
            <p:nvPr/>
          </p:nvSpPr>
          <p:spPr bwMode="auto">
            <a:xfrm rot="3173645">
              <a:off x="6573365" y="4933795"/>
              <a:ext cx="305694" cy="14766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defTabSz="914400">
                <a:buClrTx/>
                <a:buSzTx/>
                <a:buFontTx/>
                <a:buNone/>
              </a:pPr>
              <a:endParaRPr lang="en-US" altLang="fr-F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245" name="Text Box 66"/>
            <p:cNvSpPr txBox="1">
              <a:spLocks noChangeArrowheads="1"/>
            </p:cNvSpPr>
            <p:nvPr/>
          </p:nvSpPr>
          <p:spPr bwMode="auto">
            <a:xfrm>
              <a:off x="3631733" y="3601428"/>
              <a:ext cx="94878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n-US" altLang="fr-FR" sz="1400" b="1">
                  <a:solidFill>
                    <a:srgbClr val="0033CC"/>
                  </a:solidFill>
                  <a:latin typeface="Arial" pitchFamily="34" charset="0"/>
                </a:rPr>
                <a:t>CRISTAL</a:t>
              </a:r>
            </a:p>
            <a:p>
              <a:pPr defTabSz="914400">
                <a:buClrTx/>
                <a:buSzTx/>
                <a:buFontTx/>
                <a:buNone/>
              </a:pPr>
              <a:r>
                <a:rPr lang="en-US" altLang="fr-FR" sz="1400" b="1" i="1">
                  <a:solidFill>
                    <a:srgbClr val="0033CC"/>
                  </a:solidFill>
                  <a:latin typeface="Arial" pitchFamily="34" charset="0"/>
                </a:rPr>
                <a:t>(U20)</a:t>
              </a:r>
              <a:endParaRPr lang="fr-FR" altLang="fr-FR" sz="1400" b="1" i="1">
                <a:solidFill>
                  <a:srgbClr val="0033CC"/>
                </a:solidFill>
                <a:latin typeface="Arial" pitchFamily="34" charset="0"/>
              </a:endParaRPr>
            </a:p>
          </p:txBody>
        </p:sp>
        <p:sp>
          <p:nvSpPr>
            <p:cNvPr id="7246" name="Text Box 67"/>
            <p:cNvSpPr txBox="1">
              <a:spLocks noChangeArrowheads="1"/>
            </p:cNvSpPr>
            <p:nvPr/>
          </p:nvSpPr>
          <p:spPr bwMode="auto">
            <a:xfrm>
              <a:off x="5302142" y="5105981"/>
              <a:ext cx="1424304" cy="523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>
                <a:buClrTx/>
                <a:buSzTx/>
                <a:buFontTx/>
                <a:buNone/>
              </a:pPr>
              <a:r>
                <a:rPr lang="en-US" altLang="fr-FR" sz="1400" b="1">
                  <a:solidFill>
                    <a:srgbClr val="0033CC"/>
                  </a:solidFill>
                  <a:latin typeface="Arial" pitchFamily="34" charset="0"/>
                </a:rPr>
                <a:t>TEMPO</a:t>
              </a:r>
            </a:p>
            <a:p>
              <a:pPr algn="r" defTabSz="914400">
                <a:buClrTx/>
                <a:buSzTx/>
                <a:buFontTx/>
                <a:buNone/>
              </a:pPr>
              <a:r>
                <a:rPr lang="en-US" altLang="fr-FR" sz="1400" b="1" i="1">
                  <a:solidFill>
                    <a:srgbClr val="0033CC"/>
                  </a:solidFill>
                  <a:latin typeface="Arial" pitchFamily="34" charset="0"/>
                </a:rPr>
                <a:t>(HU44 + HU80)</a:t>
              </a:r>
              <a:endParaRPr lang="fr-FR" altLang="fr-FR" sz="1400" b="1" i="1">
                <a:solidFill>
                  <a:srgbClr val="0033CC"/>
                </a:solidFill>
                <a:latin typeface="Arial" pitchFamily="34" charset="0"/>
              </a:endParaRPr>
            </a:p>
          </p:txBody>
        </p:sp>
        <p:sp>
          <p:nvSpPr>
            <p:cNvPr id="7247" name="Rectangle 62"/>
            <p:cNvSpPr>
              <a:spLocks noChangeArrowheads="1"/>
            </p:cNvSpPr>
            <p:nvPr/>
          </p:nvSpPr>
          <p:spPr bwMode="auto">
            <a:xfrm rot="1814165">
              <a:off x="4891618" y="3640422"/>
              <a:ext cx="263353" cy="173168"/>
            </a:xfrm>
            <a:prstGeom prst="rect">
              <a:avLst/>
            </a:prstGeom>
            <a:solidFill>
              <a:srgbClr val="6699FF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buClrTx/>
                <a:buSzTx/>
                <a:buFontTx/>
                <a:buNone/>
              </a:pPr>
              <a:endParaRPr lang="en-US" altLang="fr-F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248" name="Rectangle 62"/>
            <p:cNvSpPr>
              <a:spLocks noChangeArrowheads="1"/>
            </p:cNvSpPr>
            <p:nvPr/>
          </p:nvSpPr>
          <p:spPr bwMode="auto">
            <a:xfrm rot="1730792">
              <a:off x="5151239" y="3783379"/>
              <a:ext cx="263354" cy="173168"/>
            </a:xfrm>
            <a:prstGeom prst="rect">
              <a:avLst/>
            </a:prstGeom>
            <a:solidFill>
              <a:srgbClr val="6699FF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buClrTx/>
                <a:buSzTx/>
                <a:buFontTx/>
                <a:buNone/>
              </a:pPr>
              <a:endParaRPr lang="en-US" altLang="fr-F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249" name="Rectangle 63"/>
            <p:cNvSpPr>
              <a:spLocks noChangeArrowheads="1"/>
            </p:cNvSpPr>
            <p:nvPr/>
          </p:nvSpPr>
          <p:spPr bwMode="auto">
            <a:xfrm rot="3082220">
              <a:off x="6798334" y="5202135"/>
              <a:ext cx="305693" cy="14766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defTabSz="914400">
                <a:buClrTx/>
                <a:buSzTx/>
                <a:buFontTx/>
                <a:buNone/>
              </a:pPr>
              <a:endParaRPr lang="en-US" altLang="fr-F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250" name="Text Box 66"/>
            <p:cNvSpPr txBox="1">
              <a:spLocks noChangeArrowheads="1"/>
            </p:cNvSpPr>
            <p:nvPr/>
          </p:nvSpPr>
          <p:spPr bwMode="auto">
            <a:xfrm>
              <a:off x="3974512" y="3997151"/>
              <a:ext cx="1424304" cy="523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>
                <a:buClrTx/>
                <a:buSzTx/>
                <a:buFontTx/>
                <a:buNone/>
              </a:pPr>
              <a:r>
                <a:rPr lang="en-US" altLang="fr-FR" sz="1400" b="1">
                  <a:solidFill>
                    <a:srgbClr val="6699FF"/>
                  </a:solidFill>
                  <a:latin typeface="Arial" pitchFamily="34" charset="0"/>
                </a:rPr>
                <a:t>DEIMOS</a:t>
              </a:r>
            </a:p>
            <a:p>
              <a:pPr algn="r" defTabSz="914400">
                <a:buClrTx/>
                <a:buSzTx/>
                <a:buFontTx/>
                <a:buNone/>
              </a:pPr>
              <a:r>
                <a:rPr lang="en-US" altLang="fr-FR" sz="1400" b="1" i="1">
                  <a:solidFill>
                    <a:srgbClr val="6699FF"/>
                  </a:solidFill>
                  <a:latin typeface="Arial" pitchFamily="34" charset="0"/>
                </a:rPr>
                <a:t>(HU52 + HU65)</a:t>
              </a:r>
              <a:endParaRPr lang="fr-FR" altLang="fr-FR" sz="1400" b="1" i="1">
                <a:solidFill>
                  <a:srgbClr val="6699FF"/>
                </a:solidFill>
                <a:latin typeface="Arial" pitchFamily="34" charset="0"/>
              </a:endParaRPr>
            </a:p>
          </p:txBody>
        </p:sp>
        <p:sp>
          <p:nvSpPr>
            <p:cNvPr id="7251" name="Rectangle 62"/>
            <p:cNvSpPr>
              <a:spLocks noChangeArrowheads="1"/>
            </p:cNvSpPr>
            <p:nvPr/>
          </p:nvSpPr>
          <p:spPr bwMode="auto">
            <a:xfrm rot="2160000">
              <a:off x="5919153" y="4260644"/>
              <a:ext cx="263354" cy="173168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buClrTx/>
                <a:buSzTx/>
                <a:buFontTx/>
                <a:buNone/>
              </a:pPr>
              <a:endParaRPr lang="en-US" altLang="fr-FR" sz="18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7252" name="Text Box 66"/>
            <p:cNvSpPr txBox="1">
              <a:spLocks noChangeArrowheads="1"/>
            </p:cNvSpPr>
            <p:nvPr/>
          </p:nvSpPr>
          <p:spPr bwMode="auto">
            <a:xfrm>
              <a:off x="5119020" y="4463323"/>
              <a:ext cx="1103587" cy="523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>
                <a:buClrTx/>
                <a:buSzTx/>
                <a:buFontTx/>
                <a:buNone/>
              </a:pPr>
              <a:r>
                <a:rPr lang="en-US" altLang="fr-FR" sz="1400" b="1">
                  <a:solidFill>
                    <a:srgbClr val="6699FF"/>
                  </a:solidFill>
                  <a:latin typeface="Arial" pitchFamily="34" charset="0"/>
                </a:rPr>
                <a:t>GALAXIES</a:t>
              </a:r>
            </a:p>
            <a:p>
              <a:pPr algn="r" defTabSz="914400">
                <a:buClrTx/>
                <a:buSzTx/>
                <a:buFontTx/>
                <a:buNone/>
              </a:pPr>
              <a:r>
                <a:rPr lang="en-US" altLang="fr-FR" sz="1400" b="1" i="1">
                  <a:solidFill>
                    <a:srgbClr val="6699FF"/>
                  </a:solidFill>
                  <a:latin typeface="Arial" pitchFamily="34" charset="0"/>
                </a:rPr>
                <a:t>(U20)</a:t>
              </a:r>
              <a:endParaRPr lang="fr-FR" altLang="fr-FR" sz="1400" b="1" i="1">
                <a:solidFill>
                  <a:srgbClr val="6699FF"/>
                </a:solidFill>
                <a:latin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 bwMode="auto">
          <a:xfrm rot="2940000">
            <a:off x="5907088" y="5370512"/>
            <a:ext cx="46038" cy="12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7" name="Rectangle 126"/>
          <p:cNvSpPr/>
          <p:nvPr/>
        </p:nvSpPr>
        <p:spPr bwMode="auto">
          <a:xfrm rot="2940000">
            <a:off x="5402263" y="4733925"/>
            <a:ext cx="46037" cy="12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8" name="Rectangle 127"/>
          <p:cNvSpPr/>
          <p:nvPr/>
        </p:nvSpPr>
        <p:spPr bwMode="auto">
          <a:xfrm rot="2940000">
            <a:off x="5446713" y="4792662"/>
            <a:ext cx="46038" cy="125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209" name="Text Box 65"/>
          <p:cNvSpPr txBox="1">
            <a:spLocks noChangeArrowheads="1"/>
          </p:cNvSpPr>
          <p:nvPr/>
        </p:nvSpPr>
        <p:spPr bwMode="auto">
          <a:xfrm>
            <a:off x="1635125" y="2689225"/>
            <a:ext cx="97948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400">
                <a:solidFill>
                  <a:schemeClr val="accent2"/>
                </a:solidFill>
                <a:latin typeface="Arial" pitchFamily="34" charset="0"/>
              </a:rPr>
              <a:t>Modulator</a:t>
            </a:r>
          </a:p>
          <a:p>
            <a:pPr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fr-FR" sz="1400">
                <a:solidFill>
                  <a:schemeClr val="accent2"/>
                </a:solidFill>
                <a:latin typeface="Arial" pitchFamily="34" charset="0"/>
              </a:rPr>
              <a:t>Wiggler</a:t>
            </a:r>
            <a:endParaRPr lang="fr-FR" altLang="fr-FR" sz="14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7210" name="ZoneTexte 1"/>
          <p:cNvSpPr txBox="1">
            <a:spLocks noChangeArrowheads="1"/>
          </p:cNvSpPr>
          <p:nvPr/>
        </p:nvSpPr>
        <p:spPr bwMode="auto">
          <a:xfrm>
            <a:off x="4770438" y="836613"/>
            <a:ext cx="3286125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 algn="ctr" defTabSz="914400"/>
            <a:r>
              <a:rPr lang="fr-FR" altLang="fr-FR" sz="1600">
                <a:solidFill>
                  <a:schemeClr val="tx1"/>
                </a:solidFill>
                <a:latin typeface="Trebuchet MS" pitchFamily="34" charset="0"/>
              </a:rPr>
              <a:t>4) Delivery </a:t>
            </a:r>
            <a:r>
              <a:rPr lang="fr-FR" altLang="fr-FR" sz="1600" b="1">
                <a:solidFill>
                  <a:schemeClr val="tx1"/>
                </a:solidFill>
                <a:latin typeface="Trebuchet MS" pitchFamily="34" charset="0"/>
              </a:rPr>
              <a:t>to several beamlines</a:t>
            </a:r>
            <a:r>
              <a:rPr lang="fr-FR" altLang="fr-FR" sz="1600">
                <a:solidFill>
                  <a:schemeClr val="tx1"/>
                </a:solidFill>
                <a:latin typeface="Trebuchet MS" pitchFamily="34" charset="0"/>
              </a:rPr>
              <a:t>:</a:t>
            </a:r>
          </a:p>
        </p:txBody>
      </p:sp>
      <p:sp>
        <p:nvSpPr>
          <p:cNvPr id="11309" name="ZoneTexte 2"/>
          <p:cNvSpPr txBox="1">
            <a:spLocks noChangeArrowheads="1"/>
          </p:cNvSpPr>
          <p:nvPr/>
        </p:nvSpPr>
        <p:spPr bwMode="auto">
          <a:xfrm>
            <a:off x="4279900" y="1303338"/>
            <a:ext cx="4619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ts val="800"/>
              </a:spcBef>
              <a:defRPr sz="32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1pPr>
            <a:lvl2pPr eaLnBrk="0" hangingPunct="0">
              <a:spcBef>
                <a:spcPts val="700"/>
              </a:spcBef>
              <a:defRPr sz="28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2pPr>
            <a:lvl3pPr eaLnBrk="0" hangingPunct="0">
              <a:spcBef>
                <a:spcPts val="600"/>
              </a:spcBef>
              <a:defRPr sz="24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fr-FR" altLang="fr-FR" sz="1600" dirty="0" smtClean="0"/>
              <a:t>2  </a:t>
            </a:r>
            <a:r>
              <a:rPr lang="fr-FR" altLang="fr-FR" sz="1600" dirty="0" smtClean="0">
                <a:sym typeface="Symbol"/>
              </a:rPr>
              <a:t> </a:t>
            </a:r>
            <a:r>
              <a:rPr lang="fr-FR" altLang="fr-FR" sz="1600" dirty="0" smtClean="0"/>
              <a:t>Phase 1</a:t>
            </a:r>
            <a:r>
              <a:rPr lang="fr-FR" altLang="fr-FR" sz="1600" dirty="0">
                <a:sym typeface="Symbol"/>
              </a:rPr>
              <a:t> 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beamlines</a:t>
            </a:r>
            <a:r>
              <a:rPr lang="fr-FR" altLang="fr-FR" sz="1600" dirty="0" smtClean="0"/>
              <a:t> (</a:t>
            </a:r>
            <a:r>
              <a:rPr lang="fr-FR" altLang="fr-FR" sz="1400" b="1" dirty="0" smtClean="0">
                <a:solidFill>
                  <a:srgbClr val="0033CC"/>
                </a:solidFill>
                <a:latin typeface="Arial" pitchFamily="34" charset="0"/>
              </a:rPr>
              <a:t>CRISTAL, TEMPO</a:t>
            </a:r>
            <a:r>
              <a:rPr lang="fr-FR" altLang="fr-FR" sz="1600" dirty="0" smtClean="0"/>
              <a:t>)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fr-FR" altLang="fr-FR" sz="1600" dirty="0" smtClean="0"/>
              <a:t>2 </a:t>
            </a:r>
            <a:r>
              <a:rPr lang="fr-FR" altLang="fr-FR" sz="1600" dirty="0" err="1" smtClean="0"/>
              <a:t>beamlines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under</a:t>
            </a:r>
            <a:r>
              <a:rPr lang="fr-FR" altLang="fr-FR" sz="1600" dirty="0" smtClean="0"/>
              <a:t> </a:t>
            </a:r>
            <a:r>
              <a:rPr lang="fr-FR" altLang="fr-FR" sz="1600" dirty="0" err="1" smtClean="0"/>
              <a:t>study</a:t>
            </a:r>
            <a:r>
              <a:rPr lang="fr-FR" altLang="fr-FR" sz="1600" dirty="0" smtClean="0"/>
              <a:t> (</a:t>
            </a:r>
            <a:r>
              <a:rPr lang="fr-FR" altLang="fr-FR" sz="1400" b="1" dirty="0" smtClean="0">
                <a:solidFill>
                  <a:srgbClr val="6699FF"/>
                </a:solidFill>
                <a:latin typeface="Arial" pitchFamily="34" charset="0"/>
              </a:rPr>
              <a:t>DEIMOS, GALAXIES</a:t>
            </a:r>
            <a:r>
              <a:rPr lang="fr-FR" altLang="fr-FR" sz="1600" dirty="0" smtClean="0"/>
              <a:t>)</a:t>
            </a:r>
          </a:p>
          <a:p>
            <a:pPr defTabSz="914400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fr-FR" altLang="fr-FR" sz="1600" dirty="0" smtClean="0"/>
              <a:t>1 extra possible </a:t>
            </a:r>
            <a:r>
              <a:rPr lang="fr-FR" altLang="fr-FR" sz="1600" dirty="0" err="1" smtClean="0"/>
              <a:t>beamline</a:t>
            </a:r>
            <a:r>
              <a:rPr lang="fr-FR" altLang="fr-FR" sz="1600" dirty="0" smtClean="0"/>
              <a:t> ? (</a:t>
            </a:r>
            <a:r>
              <a:rPr lang="fr-FR" altLang="fr-FR" sz="1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</a:rPr>
              <a:t>SEXTANTS</a:t>
            </a:r>
            <a:r>
              <a:rPr lang="fr-FR" altLang="fr-FR" sz="1600" dirty="0" smtClean="0"/>
              <a:t>)</a:t>
            </a:r>
          </a:p>
        </p:txBody>
      </p:sp>
      <p:sp>
        <p:nvSpPr>
          <p:cNvPr id="7212" name="ZoneTexte 2"/>
          <p:cNvSpPr txBox="1">
            <a:spLocks noChangeArrowheads="1"/>
          </p:cNvSpPr>
          <p:nvPr/>
        </p:nvSpPr>
        <p:spPr bwMode="auto">
          <a:xfrm>
            <a:off x="2022475" y="1962150"/>
            <a:ext cx="67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800">
                <a:solidFill>
                  <a:srgbClr val="3333CC"/>
                </a:solidFill>
                <a:latin typeface="Trebuchet MS" pitchFamily="34" charset="0"/>
              </a:rPr>
              <a:t>75 fs</a:t>
            </a:r>
          </a:p>
        </p:txBody>
      </p:sp>
      <p:sp>
        <p:nvSpPr>
          <p:cNvPr id="7213" name="Rectangle 48"/>
          <p:cNvSpPr>
            <a:spLocks noChangeArrowheads="1"/>
          </p:cNvSpPr>
          <p:nvPr/>
        </p:nvSpPr>
        <p:spPr bwMode="auto">
          <a:xfrm>
            <a:off x="250825" y="111125"/>
            <a:ext cx="86423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571500" indent="-571500" eaLnBrk="0" hangingPunct="0">
              <a:spcBef>
                <a:spcPts val="800"/>
              </a:spcBef>
              <a:buFont typeface="Times New Roman" pitchFamily="18" charset="0"/>
              <a:buAutoNum type="romanUcPeriod" startA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solidFill>
                  <a:srgbClr val="000000"/>
                </a:solidFill>
                <a:latin typeface="Trebuchet MS" pitchFamily="34" charset="0"/>
              </a:rPr>
              <a:t>SOLEIL specificities</a:t>
            </a:r>
          </a:p>
        </p:txBody>
      </p:sp>
      <p:grpSp>
        <p:nvGrpSpPr>
          <p:cNvPr id="7214" name="Groupe 5"/>
          <p:cNvGrpSpPr>
            <a:grpSpLocks/>
          </p:cNvGrpSpPr>
          <p:nvPr/>
        </p:nvGrpSpPr>
        <p:grpSpPr bwMode="auto">
          <a:xfrm>
            <a:off x="4176713" y="2692400"/>
            <a:ext cx="1169987" cy="1125538"/>
            <a:chOff x="4176713" y="2692333"/>
            <a:chExt cx="1169986" cy="1125607"/>
          </a:xfrm>
        </p:grpSpPr>
        <p:grpSp>
          <p:nvGrpSpPr>
            <p:cNvPr id="7238" name="Groupe 7"/>
            <p:cNvGrpSpPr>
              <a:grpSpLocks/>
            </p:cNvGrpSpPr>
            <p:nvPr/>
          </p:nvGrpSpPr>
          <p:grpSpPr bwMode="auto">
            <a:xfrm>
              <a:off x="4279898" y="2692333"/>
              <a:ext cx="1066801" cy="1125607"/>
              <a:chOff x="5234388" y="2544108"/>
              <a:chExt cx="1067016" cy="1126192"/>
            </a:xfrm>
          </p:grpSpPr>
          <p:pic>
            <p:nvPicPr>
              <p:cNvPr id="7241" name="Imag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3392" t="21793" r="34358"/>
              <a:stretch>
                <a:fillRect/>
              </a:stretch>
            </p:blipFill>
            <p:spPr bwMode="auto">
              <a:xfrm>
                <a:off x="5234388" y="2544108"/>
                <a:ext cx="810346" cy="1126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42" name="ZoneTexte 148"/>
              <p:cNvSpPr txBox="1">
                <a:spLocks noChangeArrowheads="1"/>
              </p:cNvSpPr>
              <p:nvPr/>
            </p:nvSpPr>
            <p:spPr bwMode="auto">
              <a:xfrm>
                <a:off x="5626219" y="2544108"/>
                <a:ext cx="67518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altLang="fr-FR" sz="1800">
                    <a:solidFill>
                      <a:srgbClr val="3333CC"/>
                    </a:solidFill>
                    <a:latin typeface="Trebuchet MS" pitchFamily="34" charset="0"/>
                  </a:rPr>
                  <a:t>80 fs</a:t>
                </a:r>
              </a:p>
            </p:txBody>
          </p:sp>
        </p:grpSp>
        <p:cxnSp>
          <p:nvCxnSpPr>
            <p:cNvPr id="7239" name="Connecteur droit avec flèche 14"/>
            <p:cNvCxnSpPr>
              <a:cxnSpLocks noChangeShapeType="1"/>
            </p:cNvCxnSpPr>
            <p:nvPr/>
          </p:nvCxnSpPr>
          <p:spPr bwMode="auto">
            <a:xfrm>
              <a:off x="4176713" y="3335338"/>
              <a:ext cx="279400" cy="0"/>
            </a:xfrm>
            <a:prstGeom prst="straightConnector1">
              <a:avLst/>
            </a:prstGeom>
            <a:noFill/>
            <a:ln w="19050" algn="ctr">
              <a:solidFill>
                <a:srgbClr val="3333CC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7240" name="Connecteur droit avec flèche 156"/>
            <p:cNvCxnSpPr>
              <a:cxnSpLocks noChangeShapeType="1"/>
            </p:cNvCxnSpPr>
            <p:nvPr/>
          </p:nvCxnSpPr>
          <p:spPr bwMode="auto">
            <a:xfrm rot="10800000">
              <a:off x="4670425" y="3335338"/>
              <a:ext cx="279400" cy="0"/>
            </a:xfrm>
            <a:prstGeom prst="straightConnector1">
              <a:avLst/>
            </a:prstGeom>
            <a:noFill/>
            <a:ln w="19050" algn="ctr">
              <a:solidFill>
                <a:srgbClr val="3333CC"/>
              </a:solidFill>
              <a:round/>
              <a:headEnd/>
              <a:tailEnd type="arrow" w="med" len="med"/>
            </a:ln>
            <a:effectLst/>
          </p:spPr>
        </p:cxnSp>
      </p:grpSp>
      <p:grpSp>
        <p:nvGrpSpPr>
          <p:cNvPr id="7215" name="Groupe 6"/>
          <p:cNvGrpSpPr>
            <a:grpSpLocks/>
          </p:cNvGrpSpPr>
          <p:nvPr/>
        </p:nvGrpSpPr>
        <p:grpSpPr bwMode="auto">
          <a:xfrm>
            <a:off x="2871788" y="2386013"/>
            <a:ext cx="1341437" cy="1044575"/>
            <a:chOff x="2871307" y="2385310"/>
            <a:chExt cx="1341688" cy="1044575"/>
          </a:xfrm>
        </p:grpSpPr>
        <p:grpSp>
          <p:nvGrpSpPr>
            <p:cNvPr id="7233" name="Groupe 12"/>
            <p:cNvGrpSpPr>
              <a:grpSpLocks/>
            </p:cNvGrpSpPr>
            <p:nvPr/>
          </p:nvGrpSpPr>
          <p:grpSpPr bwMode="auto">
            <a:xfrm>
              <a:off x="2871307" y="2385310"/>
              <a:ext cx="1341688" cy="1044575"/>
              <a:chOff x="2936742" y="2420274"/>
              <a:chExt cx="1341304" cy="1045622"/>
            </a:xfrm>
          </p:grpSpPr>
          <p:pic>
            <p:nvPicPr>
              <p:cNvPr id="7236" name="Imag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4375" t="53618" r="34213" b="-9836"/>
              <a:stretch>
                <a:fillRect/>
              </a:stretch>
            </p:blipFill>
            <p:spPr bwMode="auto">
              <a:xfrm>
                <a:off x="2936742" y="2656356"/>
                <a:ext cx="986014" cy="809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37" name="ZoneTexte 147"/>
              <p:cNvSpPr txBox="1">
                <a:spLocks noChangeArrowheads="1"/>
              </p:cNvSpPr>
              <p:nvPr/>
            </p:nvSpPr>
            <p:spPr bwMode="auto">
              <a:xfrm>
                <a:off x="3481033" y="2420274"/>
                <a:ext cx="79701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altLang="fr-FR" sz="1800">
                    <a:solidFill>
                      <a:srgbClr val="3333CC"/>
                    </a:solidFill>
                    <a:latin typeface="Trebuchet MS" pitchFamily="34" charset="0"/>
                  </a:rPr>
                  <a:t>140 fs</a:t>
                </a:r>
              </a:p>
            </p:txBody>
          </p:sp>
        </p:grpSp>
        <p:cxnSp>
          <p:nvCxnSpPr>
            <p:cNvPr id="7234" name="Connecteur droit avec flèche 161"/>
            <p:cNvCxnSpPr>
              <a:cxnSpLocks noChangeShapeType="1"/>
            </p:cNvCxnSpPr>
            <p:nvPr/>
          </p:nvCxnSpPr>
          <p:spPr bwMode="auto">
            <a:xfrm>
              <a:off x="2974444" y="2934173"/>
              <a:ext cx="279400" cy="0"/>
            </a:xfrm>
            <a:prstGeom prst="straightConnector1">
              <a:avLst/>
            </a:prstGeom>
            <a:noFill/>
            <a:ln w="19050" algn="ctr">
              <a:solidFill>
                <a:srgbClr val="3333CC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7235" name="Connecteur droit avec flèche 162"/>
            <p:cNvCxnSpPr>
              <a:cxnSpLocks noChangeShapeType="1"/>
            </p:cNvCxnSpPr>
            <p:nvPr/>
          </p:nvCxnSpPr>
          <p:spPr bwMode="auto">
            <a:xfrm rot="10800000">
              <a:off x="3577694" y="2934173"/>
              <a:ext cx="277813" cy="0"/>
            </a:xfrm>
            <a:prstGeom prst="straightConnector1">
              <a:avLst/>
            </a:prstGeom>
            <a:noFill/>
            <a:ln w="19050" algn="ctr">
              <a:solidFill>
                <a:srgbClr val="3333CC"/>
              </a:solidFill>
              <a:round/>
              <a:headEnd/>
              <a:tailEnd type="arrow" w="med" len="med"/>
            </a:ln>
            <a:effectLst/>
          </p:spPr>
        </p:cxnSp>
      </p:grpSp>
      <p:grpSp>
        <p:nvGrpSpPr>
          <p:cNvPr id="7216" name="Groupe 4"/>
          <p:cNvGrpSpPr>
            <a:grpSpLocks/>
          </p:cNvGrpSpPr>
          <p:nvPr/>
        </p:nvGrpSpPr>
        <p:grpSpPr bwMode="auto">
          <a:xfrm>
            <a:off x="5918200" y="4402138"/>
            <a:ext cx="1100138" cy="955675"/>
            <a:chOff x="5764213" y="4178300"/>
            <a:chExt cx="1100137" cy="955675"/>
          </a:xfrm>
        </p:grpSpPr>
        <p:grpSp>
          <p:nvGrpSpPr>
            <p:cNvPr id="7228" name="Groupe 9"/>
            <p:cNvGrpSpPr>
              <a:grpSpLocks/>
            </p:cNvGrpSpPr>
            <p:nvPr/>
          </p:nvGrpSpPr>
          <p:grpSpPr bwMode="auto">
            <a:xfrm>
              <a:off x="5780088" y="4178300"/>
              <a:ext cx="1084262" cy="955675"/>
              <a:chOff x="6306830" y="4369594"/>
              <a:chExt cx="1084208" cy="955661"/>
            </a:xfrm>
          </p:grpSpPr>
          <p:pic>
            <p:nvPicPr>
              <p:cNvPr id="7231" name="Imag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6033" t="32422" r="17525" b="1212"/>
              <a:stretch>
                <a:fillRect/>
              </a:stretch>
            </p:blipFill>
            <p:spPr bwMode="auto">
              <a:xfrm>
                <a:off x="6306830" y="4369594"/>
                <a:ext cx="1084208" cy="9556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32" name="ZoneTexte 149"/>
              <p:cNvSpPr txBox="1">
                <a:spLocks noChangeArrowheads="1"/>
              </p:cNvSpPr>
              <p:nvPr/>
            </p:nvSpPr>
            <p:spPr bwMode="auto">
              <a:xfrm>
                <a:off x="6491894" y="4466279"/>
                <a:ext cx="79701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altLang="fr-FR" sz="1800">
                    <a:solidFill>
                      <a:srgbClr val="3333CC"/>
                    </a:solidFill>
                    <a:latin typeface="Trebuchet MS" pitchFamily="34" charset="0"/>
                  </a:rPr>
                  <a:t>210 fs</a:t>
                </a:r>
              </a:p>
            </p:txBody>
          </p:sp>
        </p:grpSp>
        <p:cxnSp>
          <p:nvCxnSpPr>
            <p:cNvPr id="7229" name="Connecteur droit avec flèche 163"/>
            <p:cNvCxnSpPr>
              <a:cxnSpLocks noChangeShapeType="1"/>
            </p:cNvCxnSpPr>
            <p:nvPr/>
          </p:nvCxnSpPr>
          <p:spPr bwMode="auto">
            <a:xfrm>
              <a:off x="5764213" y="4833938"/>
              <a:ext cx="279400" cy="0"/>
            </a:xfrm>
            <a:prstGeom prst="straightConnector1">
              <a:avLst/>
            </a:prstGeom>
            <a:noFill/>
            <a:ln w="19050" algn="ctr">
              <a:solidFill>
                <a:srgbClr val="3333CC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7230" name="Connecteur droit avec flèche 165"/>
            <p:cNvCxnSpPr>
              <a:cxnSpLocks noChangeShapeType="1"/>
            </p:cNvCxnSpPr>
            <p:nvPr/>
          </p:nvCxnSpPr>
          <p:spPr bwMode="auto">
            <a:xfrm rot="10800000">
              <a:off x="6488113" y="4829175"/>
              <a:ext cx="279400" cy="0"/>
            </a:xfrm>
            <a:prstGeom prst="straightConnector1">
              <a:avLst/>
            </a:prstGeom>
            <a:noFill/>
            <a:ln w="19050" algn="ctr">
              <a:solidFill>
                <a:srgbClr val="3333CC"/>
              </a:solidFill>
              <a:round/>
              <a:headEnd/>
              <a:tailEnd type="arrow" w="med" len="med"/>
            </a:ln>
            <a:effectLst/>
          </p:spPr>
        </p:cxnSp>
      </p:grpSp>
      <p:grpSp>
        <p:nvGrpSpPr>
          <p:cNvPr id="7217" name="Groupe 9"/>
          <p:cNvGrpSpPr>
            <a:grpSpLocks/>
          </p:cNvGrpSpPr>
          <p:nvPr/>
        </p:nvGrpSpPr>
        <p:grpSpPr bwMode="auto">
          <a:xfrm>
            <a:off x="5153025" y="3376613"/>
            <a:ext cx="1074738" cy="919162"/>
            <a:chOff x="5152876" y="3263900"/>
            <a:chExt cx="1075654" cy="920136"/>
          </a:xfrm>
        </p:grpSpPr>
        <p:pic>
          <p:nvPicPr>
            <p:cNvPr id="7224" name="Image 2"/>
            <p:cNvPicPr>
              <a:picLocks noChangeAspect="1"/>
            </p:cNvPicPr>
            <p:nvPr/>
          </p:nvPicPr>
          <p:blipFill>
            <a:blip r:embed="rId6" cstate="print"/>
            <a:srcRect l="22784" t="36102" r="24887" b="-2"/>
            <a:stretch>
              <a:fillRect/>
            </a:stretch>
          </p:blipFill>
          <p:spPr bwMode="auto">
            <a:xfrm>
              <a:off x="5226817" y="3263900"/>
              <a:ext cx="1001713" cy="920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225" name="Connecteur droit avec flèche 163"/>
            <p:cNvCxnSpPr>
              <a:cxnSpLocks noChangeShapeType="1"/>
            </p:cNvCxnSpPr>
            <p:nvPr/>
          </p:nvCxnSpPr>
          <p:spPr bwMode="auto">
            <a:xfrm>
              <a:off x="5152876" y="3911941"/>
              <a:ext cx="279400" cy="0"/>
            </a:xfrm>
            <a:prstGeom prst="straightConnector1">
              <a:avLst/>
            </a:prstGeom>
            <a:noFill/>
            <a:ln w="19050" algn="ctr">
              <a:solidFill>
                <a:srgbClr val="3333CC"/>
              </a:solidFill>
              <a:round/>
              <a:headEnd/>
              <a:tailEnd type="arrow" w="med" len="med"/>
            </a:ln>
            <a:effectLst/>
          </p:spPr>
        </p:cxnSp>
        <p:cxnSp>
          <p:nvCxnSpPr>
            <p:cNvPr id="7226" name="Connecteur droit avec flèche 165"/>
            <p:cNvCxnSpPr>
              <a:cxnSpLocks noChangeShapeType="1"/>
            </p:cNvCxnSpPr>
            <p:nvPr/>
          </p:nvCxnSpPr>
          <p:spPr bwMode="auto">
            <a:xfrm rot="10800000">
              <a:off x="5945784" y="3907178"/>
              <a:ext cx="279400" cy="0"/>
            </a:xfrm>
            <a:prstGeom prst="straightConnector1">
              <a:avLst/>
            </a:prstGeom>
            <a:noFill/>
            <a:ln w="19050" algn="ctr">
              <a:solidFill>
                <a:srgbClr val="3333CC"/>
              </a:solidFill>
              <a:round/>
              <a:headEnd/>
              <a:tailEnd type="arrow" w="med" len="med"/>
            </a:ln>
            <a:effectLst/>
          </p:spPr>
        </p:cxnSp>
        <p:sp>
          <p:nvSpPr>
            <p:cNvPr id="7227" name="ZoneTexte 149"/>
            <p:cNvSpPr txBox="1">
              <a:spLocks noChangeArrowheads="1"/>
            </p:cNvSpPr>
            <p:nvPr/>
          </p:nvSpPr>
          <p:spPr bwMode="auto">
            <a:xfrm>
              <a:off x="5428131" y="3339693"/>
              <a:ext cx="7970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1800">
                  <a:solidFill>
                    <a:srgbClr val="3333CC"/>
                  </a:solidFill>
                  <a:latin typeface="Trebuchet MS" pitchFamily="34" charset="0"/>
                </a:rPr>
                <a:t>300 fs</a:t>
              </a:r>
            </a:p>
          </p:txBody>
        </p:sp>
      </p:grpSp>
      <p:grpSp>
        <p:nvGrpSpPr>
          <p:cNvPr id="7218" name="Groupe 8"/>
          <p:cNvGrpSpPr>
            <a:grpSpLocks/>
          </p:cNvGrpSpPr>
          <p:nvPr/>
        </p:nvGrpSpPr>
        <p:grpSpPr bwMode="auto">
          <a:xfrm>
            <a:off x="1587500" y="1860550"/>
            <a:ext cx="1220788" cy="1266825"/>
            <a:chOff x="1587500" y="1861106"/>
            <a:chExt cx="1221353" cy="1266269"/>
          </a:xfrm>
        </p:grpSpPr>
        <p:grpSp>
          <p:nvGrpSpPr>
            <p:cNvPr id="7219" name="Groupe 7"/>
            <p:cNvGrpSpPr>
              <a:grpSpLocks/>
            </p:cNvGrpSpPr>
            <p:nvPr/>
          </p:nvGrpSpPr>
          <p:grpSpPr bwMode="auto">
            <a:xfrm>
              <a:off x="1587500" y="1885950"/>
              <a:ext cx="1062038" cy="1241425"/>
              <a:chOff x="1587500" y="1885950"/>
              <a:chExt cx="1062038" cy="1241425"/>
            </a:xfrm>
          </p:grpSpPr>
          <p:pic>
            <p:nvPicPr>
              <p:cNvPr id="7221" name="Image 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3919" t="13835" r="35516"/>
              <a:stretch>
                <a:fillRect/>
              </a:stretch>
            </p:blipFill>
            <p:spPr bwMode="auto">
              <a:xfrm>
                <a:off x="1679575" y="1885950"/>
                <a:ext cx="969963" cy="1241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222" name="Connecteur droit avec flèche 157"/>
              <p:cNvCxnSpPr>
                <a:cxnSpLocks noChangeShapeType="1"/>
              </p:cNvCxnSpPr>
              <p:nvPr/>
            </p:nvCxnSpPr>
            <p:spPr bwMode="auto">
              <a:xfrm>
                <a:off x="1587500" y="2492375"/>
                <a:ext cx="279400" cy="0"/>
              </a:xfrm>
              <a:prstGeom prst="straightConnector1">
                <a:avLst/>
              </a:prstGeom>
              <a:noFill/>
              <a:ln w="19050" algn="ctr">
                <a:solidFill>
                  <a:srgbClr val="3333CC"/>
                </a:solidFill>
                <a:round/>
                <a:headEnd/>
                <a:tailEnd type="arrow" w="med" len="med"/>
              </a:ln>
              <a:effectLst/>
            </p:spPr>
          </p:cxnSp>
          <p:cxnSp>
            <p:nvCxnSpPr>
              <p:cNvPr id="7223" name="Connecteur droit avec flèche 160"/>
              <p:cNvCxnSpPr>
                <a:cxnSpLocks noChangeShapeType="1"/>
              </p:cNvCxnSpPr>
              <p:nvPr/>
            </p:nvCxnSpPr>
            <p:spPr bwMode="auto">
              <a:xfrm rot="10800000">
                <a:off x="2081213" y="2492375"/>
                <a:ext cx="279400" cy="0"/>
              </a:xfrm>
              <a:prstGeom prst="straightConnector1">
                <a:avLst/>
              </a:prstGeom>
              <a:noFill/>
              <a:ln w="19050" algn="ctr">
                <a:solidFill>
                  <a:srgbClr val="3333CC"/>
                </a:solidFill>
                <a:round/>
                <a:headEnd/>
                <a:tailEnd type="arrow" w="med" len="med"/>
              </a:ln>
              <a:effectLst/>
            </p:spPr>
          </p:cxnSp>
        </p:grpSp>
        <p:sp>
          <p:nvSpPr>
            <p:cNvPr id="7220" name="ZoneTexte 147"/>
            <p:cNvSpPr txBox="1">
              <a:spLocks noChangeArrowheads="1"/>
            </p:cNvSpPr>
            <p:nvPr/>
          </p:nvSpPr>
          <p:spPr bwMode="auto">
            <a:xfrm>
              <a:off x="2133668" y="1861106"/>
              <a:ext cx="6751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1800">
                  <a:solidFill>
                    <a:srgbClr val="3333CC"/>
                  </a:solidFill>
                  <a:latin typeface="Trebuchet MS" pitchFamily="34" charset="0"/>
                </a:rPr>
                <a:t>75 fs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auto">
          <a:xfrm>
            <a:off x="280988" y="1425575"/>
            <a:ext cx="8218487" cy="2970213"/>
          </a:xfrm>
          <a:custGeom>
            <a:avLst/>
            <a:gdLst>
              <a:gd name="T0" fmla="*/ 2147483647 w 10116"/>
              <a:gd name="T1" fmla="*/ 0 h 10179"/>
              <a:gd name="T2" fmla="*/ 2147483647 w 10116"/>
              <a:gd name="T3" fmla="*/ 2147483647 h 10179"/>
              <a:gd name="T4" fmla="*/ 2147483647 w 10116"/>
              <a:gd name="T5" fmla="*/ 2147483647 h 10179"/>
              <a:gd name="T6" fmla="*/ 2147483647 w 10116"/>
              <a:gd name="T7" fmla="*/ 2147483647 h 10179"/>
              <a:gd name="T8" fmla="*/ 2147483647 w 10116"/>
              <a:gd name="T9" fmla="*/ 2147483647 h 10179"/>
              <a:gd name="T10" fmla="*/ 2147483647 w 10116"/>
              <a:gd name="T11" fmla="*/ 2147483647 h 10179"/>
              <a:gd name="T12" fmla="*/ 2147483647 w 10116"/>
              <a:gd name="T13" fmla="*/ 2147483647 h 10179"/>
              <a:gd name="T14" fmla="*/ 0 w 10116"/>
              <a:gd name="T15" fmla="*/ 2147483647 h 101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116" h="10179">
                <a:moveTo>
                  <a:pt x="10116" y="0"/>
                </a:moveTo>
                <a:cubicBezTo>
                  <a:pt x="10018" y="842"/>
                  <a:pt x="9919" y="1683"/>
                  <a:pt x="9822" y="2525"/>
                </a:cubicBezTo>
                <a:lnTo>
                  <a:pt x="9124" y="5620"/>
                </a:lnTo>
                <a:lnTo>
                  <a:pt x="8575" y="7508"/>
                </a:lnTo>
                <a:cubicBezTo>
                  <a:pt x="8566" y="7533"/>
                  <a:pt x="8558" y="7558"/>
                  <a:pt x="8549" y="7583"/>
                </a:cubicBezTo>
                <a:lnTo>
                  <a:pt x="4315" y="10000"/>
                </a:lnTo>
                <a:lnTo>
                  <a:pt x="2047" y="10179"/>
                </a:lnTo>
                <a:lnTo>
                  <a:pt x="0" y="9822"/>
                </a:lnTo>
              </a:path>
            </a:pathLst>
          </a:custGeom>
          <a:noFill/>
          <a:ln w="25400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195" name="Freeform 12"/>
          <p:cNvSpPr>
            <a:spLocks noChangeArrowheads="1"/>
          </p:cNvSpPr>
          <p:nvPr/>
        </p:nvSpPr>
        <p:spPr bwMode="auto">
          <a:xfrm>
            <a:off x="141288" y="1033463"/>
            <a:ext cx="8820150" cy="2584450"/>
          </a:xfrm>
          <a:custGeom>
            <a:avLst/>
            <a:gdLst>
              <a:gd name="T0" fmla="*/ 2147483647 w 10000"/>
              <a:gd name="T1" fmla="*/ 2147483647 h 9837"/>
              <a:gd name="T2" fmla="*/ 2147483647 w 10000"/>
              <a:gd name="T3" fmla="*/ 2147483647 h 9837"/>
              <a:gd name="T4" fmla="*/ 2147483647 w 10000"/>
              <a:gd name="T5" fmla="*/ 2147483647 h 9837"/>
              <a:gd name="T6" fmla="*/ 2147483647 w 10000"/>
              <a:gd name="T7" fmla="*/ 2147483647 h 9837"/>
              <a:gd name="T8" fmla="*/ 2147483647 w 10000"/>
              <a:gd name="T9" fmla="*/ 2147483647 h 9837"/>
              <a:gd name="T10" fmla="*/ 2147483647 w 10000"/>
              <a:gd name="T11" fmla="*/ 2147483647 h 9837"/>
              <a:gd name="T12" fmla="*/ 2147483647 w 10000"/>
              <a:gd name="T13" fmla="*/ 2147483647 h 9837"/>
              <a:gd name="T14" fmla="*/ 2147483647 w 10000"/>
              <a:gd name="T15" fmla="*/ 2147483647 h 9837"/>
              <a:gd name="T16" fmla="*/ 2147483647 w 10000"/>
              <a:gd name="T17" fmla="*/ 2147483647 h 9837"/>
              <a:gd name="T18" fmla="*/ 2147483647 w 10000"/>
              <a:gd name="T19" fmla="*/ 0 h 9837"/>
              <a:gd name="T20" fmla="*/ 2147483647 w 10000"/>
              <a:gd name="T21" fmla="*/ 2147483647 h 9837"/>
              <a:gd name="T22" fmla="*/ 2147483647 w 10000"/>
              <a:gd name="T23" fmla="*/ 2147483647 h 9837"/>
              <a:gd name="T24" fmla="*/ 2147483647 w 10000"/>
              <a:gd name="T25" fmla="*/ 2147483647 h 9837"/>
              <a:gd name="T26" fmla="*/ 2147483647 w 10000"/>
              <a:gd name="T27" fmla="*/ 2147483647 h 9837"/>
              <a:gd name="T28" fmla="*/ 686152103 w 10000"/>
              <a:gd name="T29" fmla="*/ 2147483647 h 9837"/>
              <a:gd name="T30" fmla="*/ 2147483647 w 10000"/>
              <a:gd name="T31" fmla="*/ 2147483647 h 9837"/>
              <a:gd name="T32" fmla="*/ 2147483647 w 10000"/>
              <a:gd name="T33" fmla="*/ 2147483647 h 983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00" h="9837">
                <a:moveTo>
                  <a:pt x="1998" y="9537"/>
                </a:moveTo>
                <a:cubicBezTo>
                  <a:pt x="2029" y="9799"/>
                  <a:pt x="2045" y="9862"/>
                  <a:pt x="2073" y="9830"/>
                </a:cubicBezTo>
                <a:cubicBezTo>
                  <a:pt x="2079" y="9779"/>
                  <a:pt x="3776" y="9112"/>
                  <a:pt x="3974" y="9080"/>
                </a:cubicBezTo>
                <a:cubicBezTo>
                  <a:pt x="4062" y="9303"/>
                  <a:pt x="4039" y="9300"/>
                  <a:pt x="4127" y="9524"/>
                </a:cubicBezTo>
                <a:lnTo>
                  <a:pt x="6846" y="6969"/>
                </a:lnTo>
                <a:cubicBezTo>
                  <a:pt x="6895" y="7100"/>
                  <a:pt x="6939" y="7103"/>
                  <a:pt x="6988" y="7236"/>
                </a:cubicBezTo>
                <a:lnTo>
                  <a:pt x="8880" y="3785"/>
                </a:lnTo>
                <a:cubicBezTo>
                  <a:pt x="8943" y="3897"/>
                  <a:pt x="8998" y="3945"/>
                  <a:pt x="9050" y="3992"/>
                </a:cubicBezTo>
                <a:cubicBezTo>
                  <a:pt x="9115" y="3832"/>
                  <a:pt x="9683" y="2304"/>
                  <a:pt x="10000" y="1461"/>
                </a:cubicBezTo>
                <a:cubicBezTo>
                  <a:pt x="9563" y="832"/>
                  <a:pt x="8845" y="10"/>
                  <a:pt x="8776" y="0"/>
                </a:cubicBezTo>
                <a:cubicBezTo>
                  <a:pt x="8688" y="275"/>
                  <a:pt x="7575" y="2759"/>
                  <a:pt x="7506" y="3099"/>
                </a:cubicBezTo>
                <a:cubicBezTo>
                  <a:pt x="7373" y="3229"/>
                  <a:pt x="6212" y="4954"/>
                  <a:pt x="6146" y="5052"/>
                </a:cubicBezTo>
                <a:cubicBezTo>
                  <a:pt x="6029" y="5144"/>
                  <a:pt x="4515" y="6475"/>
                  <a:pt x="3700" y="7186"/>
                </a:cubicBezTo>
                <a:lnTo>
                  <a:pt x="1739" y="7884"/>
                </a:lnTo>
                <a:cubicBezTo>
                  <a:pt x="1160" y="7878"/>
                  <a:pt x="96" y="7808"/>
                  <a:pt x="1" y="7866"/>
                </a:cubicBezTo>
                <a:cubicBezTo>
                  <a:pt x="-1" y="8138"/>
                  <a:pt x="16" y="9384"/>
                  <a:pt x="14" y="9461"/>
                </a:cubicBezTo>
                <a:cubicBezTo>
                  <a:pt x="43" y="9454"/>
                  <a:pt x="1882" y="9415"/>
                  <a:pt x="1998" y="9537"/>
                </a:cubicBezTo>
                <a:close/>
              </a:path>
            </a:pathLst>
          </a:custGeom>
          <a:solidFill>
            <a:srgbClr val="EAEAEA">
              <a:alpha val="50195"/>
            </a:srgbClr>
          </a:solidFill>
          <a:ln w="9525">
            <a:round/>
            <a:headEnd/>
            <a:tailEnd/>
          </a:ln>
          <a:effectLst/>
          <a:scene3d>
            <a:camera prst="legacyObliqueTop"/>
            <a:lightRig rig="legacyFlat3" dir="b"/>
          </a:scene3d>
          <a:sp3d extrusionH="190500" prstMaterial="legacyMatte">
            <a:bevelT w="13500" h="13500" prst="angle"/>
            <a:bevelB w="13500" h="13500" prst="angle"/>
            <a:extrusionClr>
              <a:srgbClr val="EAEAEA"/>
            </a:extrusionClr>
          </a:sp3d>
        </p:spPr>
        <p:txBody>
          <a:bodyPr wrap="none" anchor="ctr">
            <a:flatTx/>
          </a:bodyPr>
          <a:lstStyle/>
          <a:p>
            <a:endParaRPr lang="en-GB"/>
          </a:p>
        </p:txBody>
      </p:sp>
      <p:sp>
        <p:nvSpPr>
          <p:cNvPr id="8196" name="Rectangle 64"/>
          <p:cNvSpPr>
            <a:spLocks noChangeArrowheads="1"/>
          </p:cNvSpPr>
          <p:nvPr/>
        </p:nvSpPr>
        <p:spPr bwMode="auto">
          <a:xfrm rot="-131958">
            <a:off x="5507038" y="4421188"/>
            <a:ext cx="325437" cy="328612"/>
          </a:xfrm>
          <a:prstGeom prst="rect">
            <a:avLst/>
          </a:prstGeom>
          <a:solidFill>
            <a:srgbClr val="C0C0C0">
              <a:alpha val="30196"/>
            </a:srgbClr>
          </a:solidFill>
          <a:ln w="9525">
            <a:miter lim="800000"/>
            <a:headEnd/>
            <a:tailEnd/>
          </a:ln>
          <a:scene3d>
            <a:camera prst="legacyPerspectiveFront">
              <a:rot lat="1956876" lon="2937406" rev="0"/>
            </a:camera>
            <a:lightRig rig="legacyFlat2" dir="b"/>
          </a:scene3d>
          <a:sp3d extrusionH="49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lIns="0" tIns="0" rIns="0" bIns="0" anchor="ctr">
            <a:flatTx/>
          </a:bodyPr>
          <a:lstStyle/>
          <a:p>
            <a:endParaRPr lang="fr-FR" altLang="fr-FR"/>
          </a:p>
        </p:txBody>
      </p:sp>
      <p:sp>
        <p:nvSpPr>
          <p:cNvPr id="8197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DBB36F6-5468-47ED-A9AB-E4A977AA6616}" type="slidenum">
              <a:rPr lang="en-GB" altLang="fr-FR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GB" altLang="fr-F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Rectangle 48"/>
          <p:cNvSpPr>
            <a:spLocks noChangeArrowheads="1"/>
          </p:cNvSpPr>
          <p:nvPr/>
        </p:nvSpPr>
        <p:spPr bwMode="auto">
          <a:xfrm>
            <a:off x="250825" y="111125"/>
            <a:ext cx="86423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571500" indent="-571500" eaLnBrk="0" hangingPunct="0">
              <a:spcBef>
                <a:spcPts val="800"/>
              </a:spcBef>
              <a:buFont typeface="Times New Roman" pitchFamily="18" charset="0"/>
              <a:buAutoNum type="romanUcPeriod" startAt="3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solidFill>
                  <a:srgbClr val="000000"/>
                </a:solidFill>
                <a:latin typeface="Trebuchet MS" pitchFamily="34" charset="0"/>
              </a:rPr>
              <a:t>Setup</a:t>
            </a:r>
          </a:p>
        </p:txBody>
      </p:sp>
      <p:sp>
        <p:nvSpPr>
          <p:cNvPr id="8199" name="Oval 11"/>
          <p:cNvSpPr>
            <a:spLocks noChangeArrowheads="1"/>
          </p:cNvSpPr>
          <p:nvPr/>
        </p:nvSpPr>
        <p:spPr bwMode="auto">
          <a:xfrm>
            <a:off x="8235950" y="1046163"/>
            <a:ext cx="315913" cy="295275"/>
          </a:xfrm>
          <a:prstGeom prst="ellipse">
            <a:avLst/>
          </a:prstGeom>
          <a:solidFill>
            <a:srgbClr val="C0C0C0">
              <a:alpha val="50195"/>
            </a:srgbClr>
          </a:solidFill>
          <a:ln w="9525">
            <a:round/>
            <a:headEnd/>
            <a:tailEnd/>
          </a:ln>
          <a:effectLst/>
          <a:scene3d>
            <a:camera prst="legacyObliqueTopRight">
              <a:rot lat="17099992" lon="21299970" rev="0"/>
            </a:camera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anchor="ctr">
            <a:flatTx/>
          </a:bodyPr>
          <a:lstStyle/>
          <a:p>
            <a:endParaRPr lang="fr-FR" altLang="fr-FR"/>
          </a:p>
        </p:txBody>
      </p:sp>
      <p:sp>
        <p:nvSpPr>
          <p:cNvPr id="8200" name="Oval 11"/>
          <p:cNvSpPr>
            <a:spLocks noChangeArrowheads="1"/>
          </p:cNvSpPr>
          <p:nvPr/>
        </p:nvSpPr>
        <p:spPr bwMode="auto">
          <a:xfrm>
            <a:off x="8251825" y="1958975"/>
            <a:ext cx="315913" cy="295275"/>
          </a:xfrm>
          <a:prstGeom prst="ellipse">
            <a:avLst/>
          </a:prstGeom>
          <a:solidFill>
            <a:srgbClr val="C0C0C0">
              <a:alpha val="50195"/>
            </a:srgbClr>
          </a:solidFill>
          <a:ln w="9525">
            <a:round/>
            <a:headEnd/>
            <a:tailEnd/>
          </a:ln>
          <a:effectLst/>
          <a:scene3d>
            <a:camera prst="legacyObliqueTopRight">
              <a:rot lat="17099992" lon="21299970" rev="0"/>
            </a:camera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anchor="ctr">
            <a:flatTx/>
          </a:bodyPr>
          <a:lstStyle/>
          <a:p>
            <a:endParaRPr lang="fr-FR" altLang="fr-FR"/>
          </a:p>
        </p:txBody>
      </p:sp>
      <p:sp>
        <p:nvSpPr>
          <p:cNvPr id="8201" name="Oval 11"/>
          <p:cNvSpPr>
            <a:spLocks noChangeArrowheads="1"/>
          </p:cNvSpPr>
          <p:nvPr/>
        </p:nvSpPr>
        <p:spPr bwMode="auto">
          <a:xfrm>
            <a:off x="7731125" y="898525"/>
            <a:ext cx="315913" cy="295275"/>
          </a:xfrm>
          <a:prstGeom prst="ellipse">
            <a:avLst/>
          </a:prstGeom>
          <a:solidFill>
            <a:srgbClr val="C0C0C0">
              <a:alpha val="50195"/>
            </a:srgbClr>
          </a:solidFill>
          <a:ln w="9525">
            <a:round/>
            <a:headEnd/>
            <a:tailEnd/>
          </a:ln>
          <a:effectLst/>
          <a:scene3d>
            <a:camera prst="legacyObliqueTopRight">
              <a:rot lat="17099992" lon="21299970" rev="0"/>
            </a:camera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anchor="ctr">
            <a:flatTx/>
          </a:bodyPr>
          <a:lstStyle/>
          <a:p>
            <a:endParaRPr lang="fr-FR" altLang="fr-FR"/>
          </a:p>
        </p:txBody>
      </p:sp>
      <p:sp>
        <p:nvSpPr>
          <p:cNvPr id="8202" name="Oval 11"/>
          <p:cNvSpPr>
            <a:spLocks noChangeArrowheads="1"/>
          </p:cNvSpPr>
          <p:nvPr/>
        </p:nvSpPr>
        <p:spPr bwMode="auto">
          <a:xfrm>
            <a:off x="3348038" y="3238500"/>
            <a:ext cx="315912" cy="355600"/>
          </a:xfrm>
          <a:prstGeom prst="ellipse">
            <a:avLst/>
          </a:prstGeom>
          <a:solidFill>
            <a:srgbClr val="C0C0C0">
              <a:alpha val="50195"/>
            </a:srgbClr>
          </a:solidFill>
          <a:ln w="9525">
            <a:round/>
            <a:headEnd/>
            <a:tailEnd/>
          </a:ln>
          <a:effectLst/>
          <a:scene3d>
            <a:camera prst="legacyObliqueTopRight">
              <a:rot lat="17099992" lon="21299970" rev="0"/>
            </a:camera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anchor="ctr">
            <a:flatTx/>
          </a:bodyPr>
          <a:lstStyle/>
          <a:p>
            <a:endParaRPr lang="fr-FR" altLang="fr-FR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6451600" y="1489075"/>
            <a:ext cx="315913" cy="295275"/>
          </a:xfrm>
          <a:prstGeom prst="ellipse">
            <a:avLst/>
          </a:prstGeom>
          <a:solidFill>
            <a:srgbClr val="C0C0C0">
              <a:alpha val="50195"/>
            </a:srgbClr>
          </a:solidFill>
          <a:ln w="9525">
            <a:round/>
            <a:headEnd/>
            <a:tailEnd/>
          </a:ln>
          <a:effectLst/>
          <a:scene3d>
            <a:camera prst="legacyObliqueTopRight">
              <a:rot lat="17099992" lon="21299970" rev="0"/>
            </a:camera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anchor="ctr">
            <a:flatTx/>
          </a:bodyPr>
          <a:lstStyle/>
          <a:p>
            <a:endParaRPr lang="fr-FR" altLang="fr-FR"/>
          </a:p>
        </p:txBody>
      </p:sp>
      <p:sp>
        <p:nvSpPr>
          <p:cNvPr id="231" name="ZoneTexte 230"/>
          <p:cNvSpPr txBox="1"/>
          <p:nvPr/>
        </p:nvSpPr>
        <p:spPr>
          <a:xfrm>
            <a:off x="144463" y="814388"/>
            <a:ext cx="5916612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Laser:</a:t>
            </a:r>
            <a:r>
              <a:rPr lang="en-US" sz="1800" dirty="0">
                <a:solidFill>
                  <a:srgbClr val="3333CC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80 m transport line from CRISTAL Laser hutch to interaction point under primary vacuum</a:t>
            </a:r>
            <a:endParaRPr lang="en-US" sz="1600" dirty="0">
              <a:solidFill>
                <a:srgbClr val="3333CC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3333CC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3333CC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3333CC"/>
                </a:solidFill>
                <a:latin typeface="Trebuchet MS" panose="020B0603020202020204" pitchFamily="34" charset="0"/>
              </a:rPr>
              <a:t>  </a:t>
            </a:r>
          </a:p>
        </p:txBody>
      </p:sp>
      <p:sp>
        <p:nvSpPr>
          <p:cNvPr id="8205" name="Oval 3"/>
          <p:cNvSpPr>
            <a:spLocks noChangeArrowheads="1"/>
          </p:cNvSpPr>
          <p:nvPr/>
        </p:nvSpPr>
        <p:spPr bwMode="auto">
          <a:xfrm>
            <a:off x="3740150" y="4264025"/>
            <a:ext cx="211138" cy="152400"/>
          </a:xfrm>
          <a:prstGeom prst="ellipse">
            <a:avLst/>
          </a:pr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8206" name="Oval 4"/>
          <p:cNvSpPr>
            <a:spLocks noChangeArrowheads="1"/>
          </p:cNvSpPr>
          <p:nvPr/>
        </p:nvSpPr>
        <p:spPr bwMode="auto">
          <a:xfrm>
            <a:off x="866775" y="4243388"/>
            <a:ext cx="211138" cy="152400"/>
          </a:xfrm>
          <a:prstGeom prst="ellipse">
            <a:avLst/>
          </a:pr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8207" name="Oval 5"/>
          <p:cNvSpPr>
            <a:spLocks noChangeArrowheads="1"/>
          </p:cNvSpPr>
          <p:nvPr/>
        </p:nvSpPr>
        <p:spPr bwMode="auto">
          <a:xfrm rot="-472430">
            <a:off x="5621338" y="3848100"/>
            <a:ext cx="211137" cy="152400"/>
          </a:xfrm>
          <a:prstGeom prst="ellipse">
            <a:avLst/>
          </a:pr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8208" name="Oval 6"/>
          <p:cNvSpPr>
            <a:spLocks noChangeArrowheads="1"/>
          </p:cNvSpPr>
          <p:nvPr/>
        </p:nvSpPr>
        <p:spPr bwMode="auto">
          <a:xfrm rot="-3600000">
            <a:off x="7914482" y="2472531"/>
            <a:ext cx="228600" cy="141287"/>
          </a:xfrm>
          <a:prstGeom prst="ellipse">
            <a:avLst/>
          </a:pr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altLang="fr-FR"/>
          </a:p>
        </p:txBody>
      </p:sp>
      <p:grpSp>
        <p:nvGrpSpPr>
          <p:cNvPr id="8209" name="Group 7"/>
          <p:cNvGrpSpPr>
            <a:grpSpLocks noChangeAspect="1"/>
          </p:cNvGrpSpPr>
          <p:nvPr/>
        </p:nvGrpSpPr>
        <p:grpSpPr bwMode="auto">
          <a:xfrm>
            <a:off x="8183563" y="773113"/>
            <a:ext cx="133350" cy="144462"/>
            <a:chOff x="1248" y="717"/>
            <a:chExt cx="923" cy="923"/>
          </a:xfrm>
        </p:grpSpPr>
        <p:sp>
          <p:nvSpPr>
            <p:cNvPr id="8294" name="Oval 8"/>
            <p:cNvSpPr>
              <a:spLocks noChangeAspect="1" noChangeArrowheads="1"/>
            </p:cNvSpPr>
            <p:nvPr/>
          </p:nvSpPr>
          <p:spPr bwMode="auto">
            <a:xfrm>
              <a:off x="1256" y="725"/>
              <a:ext cx="907" cy="90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altLang="fr-FR"/>
            </a:p>
          </p:txBody>
        </p:sp>
        <p:cxnSp>
          <p:nvCxnSpPr>
            <p:cNvPr id="8295" name="AutoShape 9"/>
            <p:cNvCxnSpPr>
              <a:cxnSpLocks noChangeAspect="1" noChangeShapeType="1"/>
              <a:stCxn id="8294" idx="0"/>
              <a:endCxn id="8294" idx="4"/>
            </p:cNvCxnSpPr>
            <p:nvPr/>
          </p:nvCxnSpPr>
          <p:spPr bwMode="auto">
            <a:xfrm>
              <a:off x="1710" y="717"/>
              <a:ext cx="0" cy="92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8296" name="AutoShape 10"/>
            <p:cNvCxnSpPr>
              <a:cxnSpLocks noChangeAspect="1" noChangeShapeType="1"/>
              <a:stCxn id="8294" idx="6"/>
              <a:endCxn id="8294" idx="2"/>
            </p:cNvCxnSpPr>
            <p:nvPr/>
          </p:nvCxnSpPr>
          <p:spPr bwMode="auto">
            <a:xfrm flipH="1">
              <a:off x="1248" y="1179"/>
              <a:ext cx="923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</p:cxnSp>
      </p:grpSp>
      <p:sp>
        <p:nvSpPr>
          <p:cNvPr id="8210" name="Rectangle 11"/>
          <p:cNvSpPr>
            <a:spLocks noChangeArrowheads="1"/>
          </p:cNvSpPr>
          <p:nvPr/>
        </p:nvSpPr>
        <p:spPr bwMode="auto">
          <a:xfrm rot="-2700000">
            <a:off x="6335713" y="4714875"/>
            <a:ext cx="400050" cy="258763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miter lim="800000"/>
            <a:headEnd/>
            <a:tailEnd/>
          </a:ln>
          <a:effectLst/>
          <a:scene3d>
            <a:camera prst="legacyObliqueBottomLeft">
              <a:rot lat="19199990" lon="1200000" rev="0"/>
            </a:camera>
            <a:lightRig rig="legacyFlat3" dir="t"/>
          </a:scene3d>
          <a:sp3d extrusionH="111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lIns="0" tIns="0" rIns="0" bIns="0" anchor="ctr">
            <a:flatTx/>
          </a:bodyPr>
          <a:lstStyle/>
          <a:p>
            <a:pPr algn="ctr"/>
            <a:endParaRPr lang="fr-FR" altLang="fr-FR" sz="700">
              <a:latin typeface="Arial" pitchFamily="34" charset="0"/>
            </a:endParaRPr>
          </a:p>
        </p:txBody>
      </p:sp>
      <p:sp>
        <p:nvSpPr>
          <p:cNvPr id="8211" name="Rectangle 12"/>
          <p:cNvSpPr>
            <a:spLocks noChangeAspect="1" noChangeArrowheads="1"/>
          </p:cNvSpPr>
          <p:nvPr/>
        </p:nvSpPr>
        <p:spPr bwMode="auto">
          <a:xfrm rot="-874124">
            <a:off x="1550988" y="4700588"/>
            <a:ext cx="1662112" cy="16764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miter lim="800000"/>
            <a:headEnd/>
            <a:tailEnd/>
          </a:ln>
          <a:effectLst/>
          <a:scene3d>
            <a:camera prst="legacyObliqueBottomLeft">
              <a:rot lat="19199980" lon="1200001" rev="0"/>
            </a:camera>
            <a:lightRig rig="legacyFlat3" dir="t"/>
          </a:scene3d>
          <a:sp3d extrusionH="111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lIns="0" tIns="0" rIns="0" bIns="0" anchor="ctr">
            <a:flatTx/>
          </a:bodyPr>
          <a:lstStyle/>
          <a:p>
            <a:pPr algn="ctr"/>
            <a:endParaRPr lang="fr-FR" altLang="fr-FR" sz="700">
              <a:latin typeface="Arial" pitchFamily="34" charset="0"/>
            </a:endParaRPr>
          </a:p>
        </p:txBody>
      </p:sp>
      <p:sp>
        <p:nvSpPr>
          <p:cNvPr id="8212" name="Rectangle 13"/>
          <p:cNvSpPr>
            <a:spLocks noChangeArrowheads="1"/>
          </p:cNvSpPr>
          <p:nvPr/>
        </p:nvSpPr>
        <p:spPr bwMode="auto">
          <a:xfrm rot="-1302616">
            <a:off x="4022725" y="4768850"/>
            <a:ext cx="1336675" cy="893763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miter lim="800000"/>
            <a:headEnd/>
            <a:tailEnd/>
          </a:ln>
          <a:effectLst/>
          <a:scene3d>
            <a:camera prst="legacyObliqueBottomLeft">
              <a:rot lat="19199990" lon="1200000" rev="0"/>
            </a:camera>
            <a:lightRig rig="legacyFlat3" dir="t"/>
          </a:scene3d>
          <a:sp3d extrusionH="111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lIns="0" tIns="0" rIns="0" bIns="0" anchor="ctr">
            <a:flatTx/>
          </a:bodyPr>
          <a:lstStyle/>
          <a:p>
            <a:endParaRPr lang="fr-FR" altLang="fr-FR"/>
          </a:p>
        </p:txBody>
      </p:sp>
      <p:sp>
        <p:nvSpPr>
          <p:cNvPr id="8213" name="Freeform 14"/>
          <p:cNvSpPr>
            <a:spLocks/>
          </p:cNvSpPr>
          <p:nvPr/>
        </p:nvSpPr>
        <p:spPr bwMode="auto">
          <a:xfrm>
            <a:off x="1458913" y="1052513"/>
            <a:ext cx="6992937" cy="4808537"/>
          </a:xfrm>
          <a:custGeom>
            <a:avLst/>
            <a:gdLst>
              <a:gd name="T0" fmla="*/ 2147483647 w 10000"/>
              <a:gd name="T1" fmla="*/ 2147483647 h 10218"/>
              <a:gd name="T2" fmla="*/ 0 w 10000"/>
              <a:gd name="T3" fmla="*/ 2147483647 h 10218"/>
              <a:gd name="T4" fmla="*/ 2147483647 w 10000"/>
              <a:gd name="T5" fmla="*/ 2147483647 h 10218"/>
              <a:gd name="T6" fmla="*/ 2147483647 w 10000"/>
              <a:gd name="T7" fmla="*/ 2147483647 h 10218"/>
              <a:gd name="T8" fmla="*/ 2147483647 w 10000"/>
              <a:gd name="T9" fmla="*/ 2147483647 h 10218"/>
              <a:gd name="T10" fmla="*/ 2147483647 w 10000"/>
              <a:gd name="T11" fmla="*/ 2147483647 h 10218"/>
              <a:gd name="T12" fmla="*/ 2147483647 w 10000"/>
              <a:gd name="T13" fmla="*/ 2147483647 h 10218"/>
              <a:gd name="T14" fmla="*/ 2147483647 w 10000"/>
              <a:gd name="T15" fmla="*/ 2147483647 h 10218"/>
              <a:gd name="T16" fmla="*/ 2147483647 w 10000"/>
              <a:gd name="T17" fmla="*/ 2147483647 h 10218"/>
              <a:gd name="T18" fmla="*/ 2147483647 w 10000"/>
              <a:gd name="T19" fmla="*/ 0 h 10218"/>
              <a:gd name="T20" fmla="*/ 2147483647 w 10000"/>
              <a:gd name="T21" fmla="*/ 2147483647 h 10218"/>
              <a:gd name="T22" fmla="*/ 2147483647 w 10000"/>
              <a:gd name="T23" fmla="*/ 2147483647 h 10218"/>
              <a:gd name="T24" fmla="*/ 2147483647 w 10000"/>
              <a:gd name="T25" fmla="*/ 2147483647 h 10218"/>
              <a:gd name="T26" fmla="*/ 2147483647 w 10000"/>
              <a:gd name="T27" fmla="*/ 2147483647 h 10218"/>
              <a:gd name="T28" fmla="*/ 2147483647 w 10000"/>
              <a:gd name="T29" fmla="*/ 2147483647 h 102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0" h="10218">
                <a:moveTo>
                  <a:pt x="1373" y="8611"/>
                </a:moveTo>
                <a:lnTo>
                  <a:pt x="0" y="9616"/>
                </a:lnTo>
                <a:lnTo>
                  <a:pt x="396" y="10218"/>
                </a:lnTo>
                <a:lnTo>
                  <a:pt x="2170" y="8837"/>
                </a:lnTo>
                <a:lnTo>
                  <a:pt x="2987" y="5191"/>
                </a:lnTo>
                <a:lnTo>
                  <a:pt x="7196" y="1706"/>
                </a:lnTo>
                <a:lnTo>
                  <a:pt x="7196" y="1494"/>
                </a:lnTo>
                <a:lnTo>
                  <a:pt x="7538" y="1187"/>
                </a:lnTo>
                <a:lnTo>
                  <a:pt x="7529" y="1430"/>
                </a:lnTo>
                <a:lnTo>
                  <a:pt x="9225" y="0"/>
                </a:lnTo>
                <a:lnTo>
                  <a:pt x="9847" y="435"/>
                </a:lnTo>
                <a:lnTo>
                  <a:pt x="9916" y="378"/>
                </a:lnTo>
                <a:lnTo>
                  <a:pt x="9916" y="2547"/>
                </a:lnTo>
                <a:cubicBezTo>
                  <a:pt x="9944" y="2415"/>
                  <a:pt x="9972" y="2284"/>
                  <a:pt x="10000" y="2152"/>
                </a:cubicBezTo>
                <a:lnTo>
                  <a:pt x="8955" y="4210"/>
                </a:ln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 type="none" w="sm" len="med"/>
          </a:ln>
          <a:effectLst/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8214" name="Freeform 15"/>
          <p:cNvSpPr>
            <a:spLocks/>
          </p:cNvSpPr>
          <p:nvPr/>
        </p:nvSpPr>
        <p:spPr bwMode="auto">
          <a:xfrm>
            <a:off x="6651625" y="3033713"/>
            <a:ext cx="1060450" cy="1638300"/>
          </a:xfrm>
          <a:custGeom>
            <a:avLst/>
            <a:gdLst>
              <a:gd name="T0" fmla="*/ 2147483647 w 724"/>
              <a:gd name="T1" fmla="*/ 0 h 1032"/>
              <a:gd name="T2" fmla="*/ 2147483647 w 724"/>
              <a:gd name="T3" fmla="*/ 2147483647 h 1032"/>
              <a:gd name="T4" fmla="*/ 2147483647 w 724"/>
              <a:gd name="T5" fmla="*/ 2147483647 h 1032"/>
              <a:gd name="T6" fmla="*/ 0 w 724"/>
              <a:gd name="T7" fmla="*/ 2147483647 h 10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4" h="1032">
                <a:moveTo>
                  <a:pt x="724" y="0"/>
                </a:moveTo>
                <a:lnTo>
                  <a:pt x="192" y="637"/>
                </a:lnTo>
                <a:lnTo>
                  <a:pt x="190" y="801"/>
                </a:lnTo>
                <a:lnTo>
                  <a:pt x="0" y="1032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/>
            <a:tailEnd type="stealth" w="sm" len="sm"/>
          </a:ln>
          <a:effectLst/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8215" name="Text Box 16"/>
          <p:cNvSpPr txBox="1">
            <a:spLocks noChangeArrowheads="1"/>
          </p:cNvSpPr>
          <p:nvPr/>
        </p:nvSpPr>
        <p:spPr bwMode="auto">
          <a:xfrm>
            <a:off x="7808913" y="2990850"/>
            <a:ext cx="515937" cy="122238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800" b="1">
                <a:latin typeface="Tahoma" pitchFamily="34" charset="0"/>
              </a:rPr>
              <a:t>0 : Wiggler</a:t>
            </a:r>
          </a:p>
        </p:txBody>
      </p:sp>
      <p:sp>
        <p:nvSpPr>
          <p:cNvPr id="8216" name="Text Box 17"/>
          <p:cNvSpPr txBox="1">
            <a:spLocks noChangeArrowheads="1"/>
          </p:cNvSpPr>
          <p:nvPr/>
        </p:nvSpPr>
        <p:spPr bwMode="auto">
          <a:xfrm>
            <a:off x="6702425" y="4857750"/>
            <a:ext cx="482600" cy="138113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rgbClr val="000099"/>
                </a:solidFill>
                <a:latin typeface="Courier New" pitchFamily="49" charset="0"/>
              </a:rPr>
              <a:t>DIAG_IR</a:t>
            </a:r>
          </a:p>
        </p:txBody>
      </p:sp>
      <p:sp>
        <p:nvSpPr>
          <p:cNvPr id="8217" name="Line 19"/>
          <p:cNvSpPr>
            <a:spLocks noChangeShapeType="1"/>
          </p:cNvSpPr>
          <p:nvPr/>
        </p:nvSpPr>
        <p:spPr bwMode="auto">
          <a:xfrm>
            <a:off x="8401050" y="2262188"/>
            <a:ext cx="0" cy="304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stealth" w="sm" len="sm"/>
          </a:ln>
          <a:effectLst/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8218" name="Text Box 20"/>
          <p:cNvSpPr txBox="1">
            <a:spLocks noChangeArrowheads="1"/>
          </p:cNvSpPr>
          <p:nvPr/>
        </p:nvSpPr>
        <p:spPr bwMode="auto">
          <a:xfrm>
            <a:off x="8118475" y="2755900"/>
            <a:ext cx="552450" cy="138113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rgbClr val="000099"/>
                </a:solidFill>
                <a:latin typeface="Courier New" pitchFamily="49" charset="0"/>
              </a:rPr>
              <a:t>DIAG_101</a:t>
            </a:r>
          </a:p>
        </p:txBody>
      </p:sp>
      <p:sp>
        <p:nvSpPr>
          <p:cNvPr id="8219" name="Freeform 22"/>
          <p:cNvSpPr>
            <a:spLocks/>
          </p:cNvSpPr>
          <p:nvPr/>
        </p:nvSpPr>
        <p:spPr bwMode="auto">
          <a:xfrm>
            <a:off x="1679575" y="5738813"/>
            <a:ext cx="465138" cy="184150"/>
          </a:xfrm>
          <a:custGeom>
            <a:avLst/>
            <a:gdLst>
              <a:gd name="T0" fmla="*/ 0 w 11475"/>
              <a:gd name="T1" fmla="*/ 19824834 h 10000"/>
              <a:gd name="T2" fmla="*/ 190115662 w 11475"/>
              <a:gd name="T3" fmla="*/ 62132818 h 10000"/>
              <a:gd name="T4" fmla="*/ 764659065 w 11475"/>
              <a:gd name="T5" fmla="*/ 0 h 10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75" h="10000">
                <a:moveTo>
                  <a:pt x="0" y="3177"/>
                </a:moveTo>
                <a:lnTo>
                  <a:pt x="2853" y="9957"/>
                </a:lnTo>
                <a:cubicBezTo>
                  <a:pt x="2209" y="10633"/>
                  <a:pt x="8002" y="3227"/>
                  <a:pt x="11475" y="0"/>
                </a:cubicBezTo>
              </a:path>
            </a:pathLst>
          </a:custGeom>
          <a:noFill/>
          <a:ln w="12700" cap="flat">
            <a:solidFill>
              <a:srgbClr val="0000FF"/>
            </a:solidFill>
            <a:prstDash val="solid"/>
            <a:round/>
            <a:headEnd/>
            <a:tailEnd type="stealth" w="sm" len="sm"/>
          </a:ln>
          <a:effectLst/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8220" name="Text Box 23"/>
          <p:cNvSpPr txBox="1">
            <a:spLocks noChangeArrowheads="1"/>
          </p:cNvSpPr>
          <p:nvPr/>
        </p:nvSpPr>
        <p:spPr bwMode="auto">
          <a:xfrm rot="-1500000">
            <a:off x="2290763" y="5503863"/>
            <a:ext cx="482600" cy="1397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rgbClr val="000099"/>
                </a:solidFill>
                <a:latin typeface="Courier New" pitchFamily="49" charset="0"/>
              </a:rPr>
              <a:t>DIAG_01</a:t>
            </a:r>
          </a:p>
        </p:txBody>
      </p:sp>
      <p:sp>
        <p:nvSpPr>
          <p:cNvPr id="8221" name="Freeform 26"/>
          <p:cNvSpPr>
            <a:spLocks/>
          </p:cNvSpPr>
          <p:nvPr/>
        </p:nvSpPr>
        <p:spPr bwMode="auto">
          <a:xfrm>
            <a:off x="4778375" y="3036888"/>
            <a:ext cx="2933700" cy="2073275"/>
          </a:xfrm>
          <a:custGeom>
            <a:avLst/>
            <a:gdLst>
              <a:gd name="T0" fmla="*/ 2147483647 w 1986"/>
              <a:gd name="T1" fmla="*/ 0 h 1289"/>
              <a:gd name="T2" fmla="*/ 2147483647 w 1986"/>
              <a:gd name="T3" fmla="*/ 2147483647 h 1289"/>
              <a:gd name="T4" fmla="*/ 0 w 1986"/>
              <a:gd name="T5" fmla="*/ 2147483647 h 12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86" h="1289">
                <a:moveTo>
                  <a:pt x="1986" y="0"/>
                </a:moveTo>
                <a:lnTo>
                  <a:pt x="1650" y="384"/>
                </a:lnTo>
                <a:lnTo>
                  <a:pt x="0" y="1289"/>
                </a:ln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8222" name="Text Box 28"/>
          <p:cNvSpPr txBox="1">
            <a:spLocks noChangeArrowheads="1"/>
          </p:cNvSpPr>
          <p:nvPr/>
        </p:nvSpPr>
        <p:spPr bwMode="auto">
          <a:xfrm rot="-1620000">
            <a:off x="8289925" y="582613"/>
            <a:ext cx="550863" cy="138112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rgbClr val="000099"/>
                </a:solidFill>
                <a:latin typeface="Courier New" pitchFamily="49" charset="0"/>
              </a:rPr>
              <a:t>DIAG_103</a:t>
            </a:r>
          </a:p>
        </p:txBody>
      </p:sp>
      <p:sp>
        <p:nvSpPr>
          <p:cNvPr id="8223" name="Line 29"/>
          <p:cNvSpPr>
            <a:spLocks noChangeShapeType="1"/>
          </p:cNvSpPr>
          <p:nvPr/>
        </p:nvSpPr>
        <p:spPr bwMode="auto">
          <a:xfrm flipV="1">
            <a:off x="7902575" y="884238"/>
            <a:ext cx="280988" cy="1682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stealth" w="sm" len="sm"/>
          </a:ln>
          <a:effectLst/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8224" name="Oval 31"/>
          <p:cNvSpPr>
            <a:spLocks noChangeArrowheads="1"/>
          </p:cNvSpPr>
          <p:nvPr/>
        </p:nvSpPr>
        <p:spPr bwMode="auto">
          <a:xfrm rot="5400000">
            <a:off x="8355807" y="1835943"/>
            <a:ext cx="88900" cy="157163"/>
          </a:xfrm>
          <a:prstGeom prst="ellipse">
            <a:avLst/>
          </a:prstGeom>
          <a:solidFill>
            <a:srgbClr val="3366FF">
              <a:alpha val="50195"/>
            </a:srgbClr>
          </a:soli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FR" altLang="fr-FR"/>
          </a:p>
        </p:txBody>
      </p:sp>
      <p:sp>
        <p:nvSpPr>
          <p:cNvPr id="8225" name="Text Box 35"/>
          <p:cNvSpPr txBox="1">
            <a:spLocks noChangeArrowheads="1"/>
          </p:cNvSpPr>
          <p:nvPr/>
        </p:nvSpPr>
        <p:spPr bwMode="auto">
          <a:xfrm>
            <a:off x="6767513" y="1793875"/>
            <a:ext cx="441325" cy="1524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1000" b="1">
                <a:solidFill>
                  <a:srgbClr val="969696"/>
                </a:solidFill>
                <a:latin typeface="Arial" pitchFamily="34" charset="0"/>
              </a:rPr>
              <a:t>ENC104</a:t>
            </a:r>
          </a:p>
        </p:txBody>
      </p:sp>
      <p:sp>
        <p:nvSpPr>
          <p:cNvPr id="8226" name="Text Box 36"/>
          <p:cNvSpPr txBox="1">
            <a:spLocks noChangeArrowheads="1"/>
          </p:cNvSpPr>
          <p:nvPr/>
        </p:nvSpPr>
        <p:spPr bwMode="auto">
          <a:xfrm>
            <a:off x="3625850" y="3559175"/>
            <a:ext cx="441325" cy="1524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1000" b="1">
                <a:solidFill>
                  <a:srgbClr val="969696"/>
                </a:solidFill>
                <a:latin typeface="Arial" pitchFamily="34" charset="0"/>
              </a:rPr>
              <a:t>ENC105</a:t>
            </a:r>
          </a:p>
        </p:txBody>
      </p:sp>
      <p:grpSp>
        <p:nvGrpSpPr>
          <p:cNvPr id="8227" name="Group 41"/>
          <p:cNvGrpSpPr>
            <a:grpSpLocks noChangeAspect="1"/>
          </p:cNvGrpSpPr>
          <p:nvPr/>
        </p:nvGrpSpPr>
        <p:grpSpPr bwMode="auto">
          <a:xfrm>
            <a:off x="8335963" y="2578100"/>
            <a:ext cx="133350" cy="144463"/>
            <a:chOff x="1248" y="717"/>
            <a:chExt cx="923" cy="923"/>
          </a:xfrm>
        </p:grpSpPr>
        <p:sp>
          <p:nvSpPr>
            <p:cNvPr id="8291" name="Oval 42"/>
            <p:cNvSpPr>
              <a:spLocks noChangeAspect="1" noChangeArrowheads="1"/>
            </p:cNvSpPr>
            <p:nvPr/>
          </p:nvSpPr>
          <p:spPr bwMode="auto">
            <a:xfrm>
              <a:off x="1256" y="725"/>
              <a:ext cx="907" cy="90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cxnSp>
          <p:nvCxnSpPr>
            <p:cNvPr id="8292" name="AutoShape 43"/>
            <p:cNvCxnSpPr>
              <a:cxnSpLocks noChangeAspect="1" noChangeShapeType="1"/>
              <a:stCxn id="8291" idx="0"/>
              <a:endCxn id="8291" idx="4"/>
            </p:cNvCxnSpPr>
            <p:nvPr/>
          </p:nvCxnSpPr>
          <p:spPr bwMode="auto">
            <a:xfrm>
              <a:off x="1710" y="717"/>
              <a:ext cx="0" cy="92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8293" name="AutoShape 44"/>
            <p:cNvCxnSpPr>
              <a:cxnSpLocks noChangeAspect="1" noChangeShapeType="1"/>
              <a:stCxn id="8291" idx="6"/>
              <a:endCxn id="8291" idx="2"/>
            </p:cNvCxnSpPr>
            <p:nvPr/>
          </p:nvCxnSpPr>
          <p:spPr bwMode="auto">
            <a:xfrm flipH="1">
              <a:off x="1248" y="1179"/>
              <a:ext cx="923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</p:cxnSp>
      </p:grpSp>
      <p:grpSp>
        <p:nvGrpSpPr>
          <p:cNvPr id="8228" name="Group 45"/>
          <p:cNvGrpSpPr>
            <a:grpSpLocks noChangeAspect="1"/>
          </p:cNvGrpSpPr>
          <p:nvPr/>
        </p:nvGrpSpPr>
        <p:grpSpPr bwMode="auto">
          <a:xfrm>
            <a:off x="3005138" y="5106988"/>
            <a:ext cx="133350" cy="144462"/>
            <a:chOff x="1248" y="717"/>
            <a:chExt cx="923" cy="923"/>
          </a:xfrm>
        </p:grpSpPr>
        <p:sp>
          <p:nvSpPr>
            <p:cNvPr id="8288" name="Oval 46"/>
            <p:cNvSpPr>
              <a:spLocks noChangeAspect="1" noChangeArrowheads="1"/>
            </p:cNvSpPr>
            <p:nvPr/>
          </p:nvSpPr>
          <p:spPr bwMode="auto">
            <a:xfrm>
              <a:off x="1256" y="725"/>
              <a:ext cx="907" cy="90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altLang="fr-FR"/>
            </a:p>
          </p:txBody>
        </p:sp>
        <p:cxnSp>
          <p:nvCxnSpPr>
            <p:cNvPr id="8289" name="AutoShape 47"/>
            <p:cNvCxnSpPr>
              <a:cxnSpLocks noChangeAspect="1" noChangeShapeType="1"/>
              <a:stCxn id="8288" idx="0"/>
              <a:endCxn id="8288" idx="4"/>
            </p:cNvCxnSpPr>
            <p:nvPr/>
          </p:nvCxnSpPr>
          <p:spPr bwMode="auto">
            <a:xfrm>
              <a:off x="1710" y="717"/>
              <a:ext cx="0" cy="92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8290" name="AutoShape 48"/>
            <p:cNvCxnSpPr>
              <a:cxnSpLocks noChangeAspect="1" noChangeShapeType="1"/>
              <a:stCxn id="8288" idx="6"/>
              <a:endCxn id="8288" idx="2"/>
            </p:cNvCxnSpPr>
            <p:nvPr/>
          </p:nvCxnSpPr>
          <p:spPr bwMode="auto">
            <a:xfrm flipH="1">
              <a:off x="1248" y="1179"/>
              <a:ext cx="923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</p:cxnSp>
      </p:grpSp>
      <p:grpSp>
        <p:nvGrpSpPr>
          <p:cNvPr id="8229" name="Group 49"/>
          <p:cNvGrpSpPr>
            <a:grpSpLocks noChangeAspect="1"/>
          </p:cNvGrpSpPr>
          <p:nvPr/>
        </p:nvGrpSpPr>
        <p:grpSpPr bwMode="auto">
          <a:xfrm>
            <a:off x="2143125" y="5649913"/>
            <a:ext cx="133350" cy="144462"/>
            <a:chOff x="1248" y="717"/>
            <a:chExt cx="923" cy="923"/>
          </a:xfrm>
        </p:grpSpPr>
        <p:sp>
          <p:nvSpPr>
            <p:cNvPr id="8285" name="Oval 50"/>
            <p:cNvSpPr>
              <a:spLocks noChangeAspect="1" noChangeArrowheads="1"/>
            </p:cNvSpPr>
            <p:nvPr/>
          </p:nvSpPr>
          <p:spPr bwMode="auto">
            <a:xfrm>
              <a:off x="1256" y="725"/>
              <a:ext cx="907" cy="90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altLang="fr-FR"/>
            </a:p>
          </p:txBody>
        </p:sp>
        <p:cxnSp>
          <p:nvCxnSpPr>
            <p:cNvPr id="8286" name="AutoShape 51"/>
            <p:cNvCxnSpPr>
              <a:cxnSpLocks noChangeAspect="1" noChangeShapeType="1"/>
              <a:stCxn id="8285" idx="0"/>
              <a:endCxn id="8285" idx="4"/>
            </p:cNvCxnSpPr>
            <p:nvPr/>
          </p:nvCxnSpPr>
          <p:spPr bwMode="auto">
            <a:xfrm>
              <a:off x="1710" y="717"/>
              <a:ext cx="0" cy="92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8287" name="AutoShape 52"/>
            <p:cNvCxnSpPr>
              <a:cxnSpLocks noChangeAspect="1" noChangeShapeType="1"/>
              <a:stCxn id="8285" idx="6"/>
              <a:endCxn id="8285" idx="2"/>
            </p:cNvCxnSpPr>
            <p:nvPr/>
          </p:nvCxnSpPr>
          <p:spPr bwMode="auto">
            <a:xfrm flipH="1">
              <a:off x="1248" y="1179"/>
              <a:ext cx="923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</p:cxnSp>
      </p:grpSp>
      <p:grpSp>
        <p:nvGrpSpPr>
          <p:cNvPr id="8230" name="Group 53"/>
          <p:cNvGrpSpPr>
            <a:grpSpLocks noChangeAspect="1"/>
          </p:cNvGrpSpPr>
          <p:nvPr/>
        </p:nvGrpSpPr>
        <p:grpSpPr bwMode="auto">
          <a:xfrm>
            <a:off x="2538413" y="5803900"/>
            <a:ext cx="133350" cy="144463"/>
            <a:chOff x="1248" y="717"/>
            <a:chExt cx="923" cy="923"/>
          </a:xfrm>
        </p:grpSpPr>
        <p:sp>
          <p:nvSpPr>
            <p:cNvPr id="8282" name="Oval 54"/>
            <p:cNvSpPr>
              <a:spLocks noChangeAspect="1" noChangeArrowheads="1"/>
            </p:cNvSpPr>
            <p:nvPr/>
          </p:nvSpPr>
          <p:spPr bwMode="auto">
            <a:xfrm>
              <a:off x="1256" y="725"/>
              <a:ext cx="907" cy="90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altLang="fr-FR"/>
            </a:p>
          </p:txBody>
        </p:sp>
        <p:cxnSp>
          <p:nvCxnSpPr>
            <p:cNvPr id="8283" name="AutoShape 55"/>
            <p:cNvCxnSpPr>
              <a:cxnSpLocks noChangeAspect="1" noChangeShapeType="1"/>
              <a:stCxn id="8282" idx="0"/>
              <a:endCxn id="8282" idx="4"/>
            </p:cNvCxnSpPr>
            <p:nvPr/>
          </p:nvCxnSpPr>
          <p:spPr bwMode="auto">
            <a:xfrm>
              <a:off x="1710" y="717"/>
              <a:ext cx="0" cy="92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8284" name="AutoShape 56"/>
            <p:cNvCxnSpPr>
              <a:cxnSpLocks noChangeAspect="1" noChangeShapeType="1"/>
              <a:stCxn id="8282" idx="6"/>
              <a:endCxn id="8282" idx="2"/>
            </p:cNvCxnSpPr>
            <p:nvPr/>
          </p:nvCxnSpPr>
          <p:spPr bwMode="auto">
            <a:xfrm flipH="1">
              <a:off x="1248" y="1179"/>
              <a:ext cx="923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</p:cxnSp>
      </p:grpSp>
      <p:sp>
        <p:nvSpPr>
          <p:cNvPr id="8231" name="Text Box 57"/>
          <p:cNvSpPr txBox="1">
            <a:spLocks noChangeArrowheads="1"/>
          </p:cNvSpPr>
          <p:nvPr/>
        </p:nvSpPr>
        <p:spPr bwMode="auto">
          <a:xfrm rot="-1500000">
            <a:off x="2714625" y="5634038"/>
            <a:ext cx="482600" cy="138112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rgbClr val="000099"/>
                </a:solidFill>
                <a:latin typeface="Courier New" pitchFamily="49" charset="0"/>
              </a:rPr>
              <a:t>DIAG_20</a:t>
            </a:r>
          </a:p>
        </p:txBody>
      </p:sp>
      <p:sp>
        <p:nvSpPr>
          <p:cNvPr id="8232" name="Text Box 58"/>
          <p:cNvSpPr txBox="1">
            <a:spLocks noChangeArrowheads="1"/>
          </p:cNvSpPr>
          <p:nvPr/>
        </p:nvSpPr>
        <p:spPr bwMode="auto">
          <a:xfrm rot="-1500000">
            <a:off x="3140075" y="4951413"/>
            <a:ext cx="482600" cy="138112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rgbClr val="000099"/>
                </a:solidFill>
                <a:latin typeface="Courier New" pitchFamily="49" charset="0"/>
              </a:rPr>
              <a:t>DIAG_02</a:t>
            </a:r>
          </a:p>
        </p:txBody>
      </p:sp>
      <p:sp>
        <p:nvSpPr>
          <p:cNvPr id="8233" name="Rectangle 64"/>
          <p:cNvSpPr>
            <a:spLocks noChangeArrowheads="1"/>
          </p:cNvSpPr>
          <p:nvPr/>
        </p:nvSpPr>
        <p:spPr bwMode="auto">
          <a:xfrm rot="-131958">
            <a:off x="5951538" y="4857750"/>
            <a:ext cx="325437" cy="328613"/>
          </a:xfrm>
          <a:prstGeom prst="rect">
            <a:avLst/>
          </a:prstGeom>
          <a:solidFill>
            <a:srgbClr val="C0C0C0">
              <a:alpha val="30196"/>
            </a:srgbClr>
          </a:solidFill>
          <a:ln w="9525">
            <a:miter lim="800000"/>
            <a:headEnd/>
            <a:tailEnd/>
          </a:ln>
          <a:scene3d>
            <a:camera prst="legacyPerspectiveFront">
              <a:rot lat="1956876" lon="2937406" rev="0"/>
            </a:camera>
            <a:lightRig rig="legacyFlat2" dir="b"/>
          </a:scene3d>
          <a:sp3d extrusionH="49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lIns="0" tIns="0" rIns="0" bIns="0" anchor="ctr">
            <a:flatTx/>
          </a:bodyPr>
          <a:lstStyle/>
          <a:p>
            <a:endParaRPr lang="fr-FR" altLang="fr-FR"/>
          </a:p>
        </p:txBody>
      </p:sp>
      <p:sp>
        <p:nvSpPr>
          <p:cNvPr id="8234" name="Text Box 65"/>
          <p:cNvSpPr txBox="1">
            <a:spLocks noChangeArrowheads="1"/>
          </p:cNvSpPr>
          <p:nvPr/>
        </p:nvSpPr>
        <p:spPr bwMode="auto">
          <a:xfrm>
            <a:off x="7534275" y="1273175"/>
            <a:ext cx="441325" cy="1524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1000" b="1">
                <a:solidFill>
                  <a:srgbClr val="969696"/>
                </a:solidFill>
                <a:latin typeface="Arial" pitchFamily="34" charset="0"/>
              </a:rPr>
              <a:t>ENC103</a:t>
            </a:r>
          </a:p>
        </p:txBody>
      </p:sp>
      <p:sp>
        <p:nvSpPr>
          <p:cNvPr id="8235" name="Text Box 66"/>
          <p:cNvSpPr txBox="1">
            <a:spLocks noChangeArrowheads="1"/>
          </p:cNvSpPr>
          <p:nvPr/>
        </p:nvSpPr>
        <p:spPr bwMode="auto">
          <a:xfrm>
            <a:off x="7885113" y="1431925"/>
            <a:ext cx="441325" cy="1524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1000" b="1">
                <a:solidFill>
                  <a:srgbClr val="969696"/>
                </a:solidFill>
                <a:latin typeface="Arial" pitchFamily="34" charset="0"/>
              </a:rPr>
              <a:t>ENC102</a:t>
            </a:r>
          </a:p>
        </p:txBody>
      </p:sp>
      <p:sp>
        <p:nvSpPr>
          <p:cNvPr id="8236" name="Text Box 67"/>
          <p:cNvSpPr txBox="1">
            <a:spLocks noChangeArrowheads="1"/>
          </p:cNvSpPr>
          <p:nvPr/>
        </p:nvSpPr>
        <p:spPr bwMode="auto">
          <a:xfrm>
            <a:off x="8482013" y="2263775"/>
            <a:ext cx="441325" cy="1524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1000" b="1">
                <a:solidFill>
                  <a:srgbClr val="969696"/>
                </a:solidFill>
                <a:latin typeface="Arial" pitchFamily="34" charset="0"/>
              </a:rPr>
              <a:t>ENC101</a:t>
            </a:r>
          </a:p>
        </p:txBody>
      </p:sp>
      <p:sp>
        <p:nvSpPr>
          <p:cNvPr id="8237" name="Text Box 69"/>
          <p:cNvSpPr txBox="1">
            <a:spLocks noChangeArrowheads="1"/>
          </p:cNvSpPr>
          <p:nvPr/>
        </p:nvSpPr>
        <p:spPr bwMode="auto">
          <a:xfrm rot="-1520678">
            <a:off x="2330450" y="4937125"/>
            <a:ext cx="633413" cy="277813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fr-FR" altLang="fr-FR" sz="900" b="1">
                <a:latin typeface="Arial" pitchFamily="34" charset="0"/>
              </a:rPr>
              <a:t>LASER</a:t>
            </a:r>
          </a:p>
          <a:p>
            <a:pPr algn="ctr"/>
            <a:r>
              <a:rPr lang="fr-FR" altLang="fr-FR" sz="900" b="1">
                <a:latin typeface="Arial" pitchFamily="34" charset="0"/>
              </a:rPr>
              <a:t>Output</a:t>
            </a:r>
          </a:p>
        </p:txBody>
      </p:sp>
      <p:sp>
        <p:nvSpPr>
          <p:cNvPr id="8238" name="Line 70"/>
          <p:cNvSpPr>
            <a:spLocks noChangeShapeType="1"/>
          </p:cNvSpPr>
          <p:nvPr/>
        </p:nvSpPr>
        <p:spPr bwMode="auto">
          <a:xfrm rot="19980000" flipV="1">
            <a:off x="4603750" y="3538538"/>
            <a:ext cx="4016375" cy="1755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GB"/>
          </a:p>
        </p:txBody>
      </p:sp>
      <p:grpSp>
        <p:nvGrpSpPr>
          <p:cNvPr id="8239" name="Group 75"/>
          <p:cNvGrpSpPr>
            <a:grpSpLocks noChangeAspect="1"/>
          </p:cNvGrpSpPr>
          <p:nvPr/>
        </p:nvGrpSpPr>
        <p:grpSpPr bwMode="auto">
          <a:xfrm>
            <a:off x="2098675" y="5329238"/>
            <a:ext cx="133350" cy="144462"/>
            <a:chOff x="1248" y="717"/>
            <a:chExt cx="923" cy="923"/>
          </a:xfrm>
        </p:grpSpPr>
        <p:sp>
          <p:nvSpPr>
            <p:cNvPr id="8279" name="Oval 76"/>
            <p:cNvSpPr>
              <a:spLocks noChangeAspect="1" noChangeArrowheads="1"/>
            </p:cNvSpPr>
            <p:nvPr/>
          </p:nvSpPr>
          <p:spPr bwMode="auto">
            <a:xfrm>
              <a:off x="1256" y="725"/>
              <a:ext cx="907" cy="90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altLang="fr-FR"/>
            </a:p>
          </p:txBody>
        </p:sp>
        <p:cxnSp>
          <p:nvCxnSpPr>
            <p:cNvPr id="8280" name="AutoShape 77"/>
            <p:cNvCxnSpPr>
              <a:cxnSpLocks noChangeAspect="1" noChangeShapeType="1"/>
              <a:stCxn id="8279" idx="0"/>
              <a:endCxn id="8279" idx="4"/>
            </p:cNvCxnSpPr>
            <p:nvPr/>
          </p:nvCxnSpPr>
          <p:spPr bwMode="auto">
            <a:xfrm>
              <a:off x="1710" y="717"/>
              <a:ext cx="0" cy="92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8281" name="AutoShape 78"/>
            <p:cNvCxnSpPr>
              <a:cxnSpLocks noChangeAspect="1" noChangeShapeType="1"/>
              <a:stCxn id="8279" idx="6"/>
              <a:endCxn id="8279" idx="2"/>
            </p:cNvCxnSpPr>
            <p:nvPr/>
          </p:nvCxnSpPr>
          <p:spPr bwMode="auto">
            <a:xfrm flipH="1">
              <a:off x="1248" y="1179"/>
              <a:ext cx="923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</p:cxnSp>
      </p:grpSp>
      <p:sp>
        <p:nvSpPr>
          <p:cNvPr id="8240" name="Freeform 79"/>
          <p:cNvSpPr>
            <a:spLocks/>
          </p:cNvSpPr>
          <p:nvPr/>
        </p:nvSpPr>
        <p:spPr bwMode="auto">
          <a:xfrm>
            <a:off x="2224088" y="5189538"/>
            <a:ext cx="193675" cy="184150"/>
          </a:xfrm>
          <a:custGeom>
            <a:avLst/>
            <a:gdLst>
              <a:gd name="T0" fmla="*/ 2147483647 w 132"/>
              <a:gd name="T1" fmla="*/ 0 h 116"/>
              <a:gd name="T2" fmla="*/ 2147483647 w 132"/>
              <a:gd name="T3" fmla="*/ 2147483647 h 116"/>
              <a:gd name="T4" fmla="*/ 0 w 132"/>
              <a:gd name="T5" fmla="*/ 2147483647 h 1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2" h="116">
                <a:moveTo>
                  <a:pt x="80" y="0"/>
                </a:moveTo>
                <a:lnTo>
                  <a:pt x="132" y="52"/>
                </a:lnTo>
                <a:lnTo>
                  <a:pt x="0" y="116"/>
                </a:lnTo>
              </a:path>
            </a:pathLst>
          </a:custGeom>
          <a:noFill/>
          <a:ln w="12700" cap="flat">
            <a:solidFill>
              <a:srgbClr val="0000FF"/>
            </a:solidFill>
            <a:prstDash val="solid"/>
            <a:round/>
            <a:headEnd/>
            <a:tailEnd type="stealth" w="sm" len="sm"/>
          </a:ln>
          <a:effectLst/>
        </p:spPr>
        <p:txBody>
          <a:bodyPr wrap="none" lIns="0" tIns="0" rIns="0" bIns="0" anchor="ctr"/>
          <a:lstStyle/>
          <a:p>
            <a:endParaRPr lang="en-GB"/>
          </a:p>
        </p:txBody>
      </p:sp>
      <p:grpSp>
        <p:nvGrpSpPr>
          <p:cNvPr id="8241" name="Group 80"/>
          <p:cNvGrpSpPr>
            <a:grpSpLocks noChangeAspect="1"/>
          </p:cNvGrpSpPr>
          <p:nvPr/>
        </p:nvGrpSpPr>
        <p:grpSpPr bwMode="auto">
          <a:xfrm>
            <a:off x="6550025" y="4629150"/>
            <a:ext cx="133350" cy="144463"/>
            <a:chOff x="1248" y="717"/>
            <a:chExt cx="923" cy="923"/>
          </a:xfrm>
        </p:grpSpPr>
        <p:sp>
          <p:nvSpPr>
            <p:cNvPr id="8276" name="Oval 81"/>
            <p:cNvSpPr>
              <a:spLocks noChangeAspect="1" noChangeArrowheads="1"/>
            </p:cNvSpPr>
            <p:nvPr/>
          </p:nvSpPr>
          <p:spPr bwMode="auto">
            <a:xfrm>
              <a:off x="1256" y="725"/>
              <a:ext cx="907" cy="90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altLang="fr-FR"/>
            </a:p>
          </p:txBody>
        </p:sp>
        <p:cxnSp>
          <p:nvCxnSpPr>
            <p:cNvPr id="8277" name="AutoShape 82"/>
            <p:cNvCxnSpPr>
              <a:cxnSpLocks noChangeAspect="1" noChangeShapeType="1"/>
              <a:stCxn id="8276" idx="0"/>
              <a:endCxn id="8276" idx="4"/>
            </p:cNvCxnSpPr>
            <p:nvPr/>
          </p:nvCxnSpPr>
          <p:spPr bwMode="auto">
            <a:xfrm>
              <a:off x="1710" y="717"/>
              <a:ext cx="0" cy="92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8278" name="AutoShape 83"/>
            <p:cNvCxnSpPr>
              <a:cxnSpLocks noChangeAspect="1" noChangeShapeType="1"/>
              <a:stCxn id="8276" idx="6"/>
              <a:endCxn id="8276" idx="2"/>
            </p:cNvCxnSpPr>
            <p:nvPr/>
          </p:nvCxnSpPr>
          <p:spPr bwMode="auto">
            <a:xfrm flipH="1">
              <a:off x="1248" y="1179"/>
              <a:ext cx="923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</p:cxnSp>
      </p:grpSp>
      <p:sp>
        <p:nvSpPr>
          <p:cNvPr id="8242" name="Text Box 85"/>
          <p:cNvSpPr txBox="1">
            <a:spLocks noChangeArrowheads="1"/>
          </p:cNvSpPr>
          <p:nvPr/>
        </p:nvSpPr>
        <p:spPr bwMode="auto">
          <a:xfrm>
            <a:off x="7905750" y="2266950"/>
            <a:ext cx="233363" cy="122238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800" b="1">
                <a:latin typeface="Tahoma" pitchFamily="34" charset="0"/>
              </a:rPr>
              <a:t>MgF</a:t>
            </a:r>
            <a:r>
              <a:rPr lang="fr-FR" altLang="fr-FR" sz="800" b="1" baseline="-25000">
                <a:latin typeface="Tahoma" pitchFamily="34" charset="0"/>
              </a:rPr>
              <a:t>2</a:t>
            </a:r>
          </a:p>
        </p:txBody>
      </p:sp>
      <p:sp>
        <p:nvSpPr>
          <p:cNvPr id="8243" name="Text Box 23"/>
          <p:cNvSpPr txBox="1">
            <a:spLocks noChangeArrowheads="1"/>
          </p:cNvSpPr>
          <p:nvPr/>
        </p:nvSpPr>
        <p:spPr bwMode="auto">
          <a:xfrm rot="-1500000">
            <a:off x="1641475" y="5459413"/>
            <a:ext cx="482600" cy="138112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rgbClr val="000099"/>
                </a:solidFill>
                <a:latin typeface="Courier New" pitchFamily="49" charset="0"/>
              </a:rPr>
              <a:t>DIAG_00</a:t>
            </a:r>
          </a:p>
        </p:txBody>
      </p:sp>
      <p:grpSp>
        <p:nvGrpSpPr>
          <p:cNvPr id="8244" name="Groupe 1"/>
          <p:cNvGrpSpPr>
            <a:grpSpLocks/>
          </p:cNvGrpSpPr>
          <p:nvPr/>
        </p:nvGrpSpPr>
        <p:grpSpPr bwMode="auto">
          <a:xfrm>
            <a:off x="3379788" y="935038"/>
            <a:ext cx="4248150" cy="2160587"/>
            <a:chOff x="3221038" y="906463"/>
            <a:chExt cx="4248150" cy="2160587"/>
          </a:xfrm>
        </p:grpSpPr>
        <p:sp>
          <p:nvSpPr>
            <p:cNvPr id="8274" name="Line 54"/>
            <p:cNvSpPr>
              <a:spLocks noChangeShapeType="1"/>
            </p:cNvSpPr>
            <p:nvPr/>
          </p:nvSpPr>
          <p:spPr bwMode="auto">
            <a:xfrm flipV="1">
              <a:off x="3221038" y="906463"/>
              <a:ext cx="4248150" cy="21605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275" name="ZoneTexte 178"/>
            <p:cNvSpPr txBox="1">
              <a:spLocks noChangeArrowheads="1"/>
            </p:cNvSpPr>
            <p:nvPr/>
          </p:nvSpPr>
          <p:spPr bwMode="auto">
            <a:xfrm rot="-1639694">
              <a:off x="4691063" y="1868488"/>
              <a:ext cx="604837" cy="3079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1400" b="1">
                  <a:latin typeface="Trebuchet MS" pitchFamily="34" charset="0"/>
                </a:rPr>
                <a:t>55 m</a:t>
              </a:r>
            </a:p>
          </p:txBody>
        </p:sp>
      </p:grpSp>
      <p:sp>
        <p:nvSpPr>
          <p:cNvPr id="8245" name="Text Box 18"/>
          <p:cNvSpPr txBox="1">
            <a:spLocks noChangeArrowheads="1"/>
          </p:cNvSpPr>
          <p:nvPr/>
        </p:nvSpPr>
        <p:spPr bwMode="auto">
          <a:xfrm rot="-1520678">
            <a:off x="1638300" y="4975225"/>
            <a:ext cx="781050" cy="1397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chemeClr val="tx1"/>
                </a:solidFill>
                <a:latin typeface="Arial" pitchFamily="34" charset="0"/>
              </a:rPr>
              <a:t>LASER ROOM</a:t>
            </a:r>
          </a:p>
        </p:txBody>
      </p:sp>
      <p:sp>
        <p:nvSpPr>
          <p:cNvPr id="8246" name="Text Box 38"/>
          <p:cNvSpPr txBox="1">
            <a:spLocks noChangeArrowheads="1"/>
          </p:cNvSpPr>
          <p:nvPr/>
        </p:nvSpPr>
        <p:spPr bwMode="auto">
          <a:xfrm>
            <a:off x="8488363" y="1779588"/>
            <a:ext cx="490537" cy="123825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800" b="1">
                <a:solidFill>
                  <a:schemeClr val="tx1"/>
                </a:solidFill>
                <a:latin typeface="Tahoma" pitchFamily="34" charset="0"/>
              </a:rPr>
              <a:t>LENS 9 m</a:t>
            </a:r>
          </a:p>
        </p:txBody>
      </p:sp>
      <p:sp>
        <p:nvSpPr>
          <p:cNvPr id="8247" name="Text Box 71"/>
          <p:cNvSpPr txBox="1">
            <a:spLocks noChangeArrowheads="1"/>
          </p:cNvSpPr>
          <p:nvPr/>
        </p:nvSpPr>
        <p:spPr bwMode="auto">
          <a:xfrm rot="-3000000">
            <a:off x="5306219" y="5623719"/>
            <a:ext cx="590550" cy="138112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chemeClr val="tx1"/>
                </a:solidFill>
                <a:latin typeface="Arial" pitchFamily="34" charset="0"/>
              </a:rPr>
              <a:t> PUMA BL </a:t>
            </a:r>
          </a:p>
        </p:txBody>
      </p:sp>
      <p:sp>
        <p:nvSpPr>
          <p:cNvPr id="8248" name="Text Box 85"/>
          <p:cNvSpPr txBox="1">
            <a:spLocks noChangeArrowheads="1"/>
          </p:cNvSpPr>
          <p:nvPr/>
        </p:nvSpPr>
        <p:spPr bwMode="auto">
          <a:xfrm>
            <a:off x="7910513" y="2251075"/>
            <a:ext cx="257175" cy="123825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800" b="1">
                <a:solidFill>
                  <a:schemeClr val="tx1"/>
                </a:solidFill>
                <a:latin typeface="Tahoma" pitchFamily="34" charset="0"/>
              </a:rPr>
              <a:t>MgF</a:t>
            </a:r>
            <a:r>
              <a:rPr lang="fr-FR" altLang="fr-FR" sz="800" b="1" baseline="-25000">
                <a:solidFill>
                  <a:schemeClr val="tx1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12361" name="Text Box 18"/>
          <p:cNvSpPr txBox="1">
            <a:spLocks noChangeArrowheads="1"/>
          </p:cNvSpPr>
          <p:nvPr/>
        </p:nvSpPr>
        <p:spPr bwMode="auto">
          <a:xfrm rot="20683602">
            <a:off x="4522788" y="2873375"/>
            <a:ext cx="1257300" cy="138113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altLang="fr-FR" sz="900" b="1" dirty="0">
                <a:solidFill>
                  <a:srgbClr val="3333CC"/>
                </a:solidFill>
                <a:latin typeface="Arial" pitchFamily="34" charset="0"/>
              </a:rPr>
              <a:t>STORAGE RING ROOF</a:t>
            </a:r>
          </a:p>
        </p:txBody>
      </p:sp>
      <p:sp>
        <p:nvSpPr>
          <p:cNvPr id="12362" name="Text Box 18"/>
          <p:cNvSpPr txBox="1">
            <a:spLocks noChangeArrowheads="1"/>
          </p:cNvSpPr>
          <p:nvPr/>
        </p:nvSpPr>
        <p:spPr bwMode="auto">
          <a:xfrm rot="20940000">
            <a:off x="4121150" y="3870325"/>
            <a:ext cx="1392238" cy="139700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altLang="fr-FR" sz="900" b="1" dirty="0">
                <a:solidFill>
                  <a:srgbClr val="3333CC"/>
                </a:solidFill>
                <a:latin typeface="Arial" pitchFamily="34" charset="0"/>
              </a:rPr>
              <a:t>STORAGE RING TUNNEL</a:t>
            </a:r>
          </a:p>
        </p:txBody>
      </p:sp>
      <p:sp>
        <p:nvSpPr>
          <p:cNvPr id="8251" name="Text Box 25"/>
          <p:cNvSpPr txBox="1">
            <a:spLocks noChangeArrowheads="1"/>
          </p:cNvSpPr>
          <p:nvPr/>
        </p:nvSpPr>
        <p:spPr bwMode="auto">
          <a:xfrm rot="-1821044">
            <a:off x="4471988" y="5303838"/>
            <a:ext cx="685800" cy="1397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chemeClr val="tx1"/>
                </a:solidFill>
                <a:latin typeface="Arial" pitchFamily="34" charset="0"/>
              </a:rPr>
              <a:t>CRISTAL BL</a:t>
            </a:r>
          </a:p>
        </p:txBody>
      </p:sp>
      <p:pic>
        <p:nvPicPr>
          <p:cNvPr id="12364" name="Picture 3"/>
          <p:cNvPicPr>
            <a:picLocks noChangeAspect="1" noChangeArrowheads="1"/>
          </p:cNvPicPr>
          <p:nvPr/>
        </p:nvPicPr>
        <p:blipFill>
          <a:blip r:embed="rId2" cstate="print"/>
          <a:srcRect l="8553" t="4842" r="17131" b="20880"/>
          <a:stretch>
            <a:fillRect/>
          </a:stretch>
        </p:blipFill>
        <p:spPr bwMode="auto">
          <a:xfrm>
            <a:off x="8026400" y="4005263"/>
            <a:ext cx="7604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65" name="Picture 4"/>
          <p:cNvPicPr>
            <a:picLocks noChangeAspect="1" noChangeArrowheads="1"/>
          </p:cNvPicPr>
          <p:nvPr/>
        </p:nvPicPr>
        <p:blipFill>
          <a:blip r:embed="rId3" cstate="print"/>
          <a:srcRect t="1093" r="2505"/>
          <a:stretch>
            <a:fillRect/>
          </a:stretch>
        </p:blipFill>
        <p:spPr bwMode="auto">
          <a:xfrm>
            <a:off x="8029575" y="3386138"/>
            <a:ext cx="7334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54" name="Oval 31"/>
          <p:cNvSpPr>
            <a:spLocks noChangeAspect="1" noChangeArrowheads="1"/>
          </p:cNvSpPr>
          <p:nvPr/>
        </p:nvSpPr>
        <p:spPr bwMode="auto">
          <a:xfrm rot="5400000">
            <a:off x="6892132" y="4182269"/>
            <a:ext cx="61912" cy="107950"/>
          </a:xfrm>
          <a:prstGeom prst="ellipse">
            <a:avLst/>
          </a:prstGeom>
          <a:solidFill>
            <a:srgbClr val="3366FF">
              <a:alpha val="50195"/>
            </a:srgbClr>
          </a:soli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FR" altLang="fr-FR"/>
          </a:p>
        </p:txBody>
      </p:sp>
      <p:pic>
        <p:nvPicPr>
          <p:cNvPr id="825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28591">
            <a:off x="7353300" y="2886075"/>
            <a:ext cx="65563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69" name="Text Box 18"/>
          <p:cNvSpPr txBox="1">
            <a:spLocks noChangeArrowheads="1"/>
          </p:cNvSpPr>
          <p:nvPr/>
        </p:nvSpPr>
        <p:spPr bwMode="auto">
          <a:xfrm>
            <a:off x="3629025" y="5924550"/>
            <a:ext cx="1244600" cy="138113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altLang="fr-FR" sz="900" b="1" dirty="0">
                <a:solidFill>
                  <a:srgbClr val="3333CC"/>
                </a:solidFill>
                <a:latin typeface="Arial" pitchFamily="34" charset="0"/>
              </a:rPr>
              <a:t>EXPERIMENTAL HALL</a:t>
            </a:r>
          </a:p>
        </p:txBody>
      </p:sp>
      <p:sp>
        <p:nvSpPr>
          <p:cNvPr id="8257" name="Text Box 20"/>
          <p:cNvSpPr txBox="1">
            <a:spLocks noChangeArrowheads="1"/>
          </p:cNvSpPr>
          <p:nvPr/>
        </p:nvSpPr>
        <p:spPr bwMode="auto">
          <a:xfrm>
            <a:off x="8129588" y="3138488"/>
            <a:ext cx="552450" cy="138112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rgbClr val="000099"/>
                </a:solidFill>
                <a:latin typeface="Courier New" pitchFamily="49" charset="0"/>
              </a:rPr>
              <a:t>DIAG_001</a:t>
            </a:r>
          </a:p>
        </p:txBody>
      </p:sp>
      <p:grpSp>
        <p:nvGrpSpPr>
          <p:cNvPr id="8258" name="Group 41"/>
          <p:cNvGrpSpPr>
            <a:grpSpLocks noChangeAspect="1"/>
          </p:cNvGrpSpPr>
          <p:nvPr/>
        </p:nvGrpSpPr>
        <p:grpSpPr bwMode="auto">
          <a:xfrm>
            <a:off x="8334375" y="2997200"/>
            <a:ext cx="133350" cy="144463"/>
            <a:chOff x="1248" y="717"/>
            <a:chExt cx="923" cy="923"/>
          </a:xfrm>
        </p:grpSpPr>
        <p:sp>
          <p:nvSpPr>
            <p:cNvPr id="8271" name="Oval 42"/>
            <p:cNvSpPr>
              <a:spLocks noChangeAspect="1" noChangeArrowheads="1"/>
            </p:cNvSpPr>
            <p:nvPr/>
          </p:nvSpPr>
          <p:spPr bwMode="auto">
            <a:xfrm>
              <a:off x="1256" y="725"/>
              <a:ext cx="907" cy="90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  <p:cxnSp>
          <p:nvCxnSpPr>
            <p:cNvPr id="8272" name="AutoShape 43"/>
            <p:cNvCxnSpPr>
              <a:cxnSpLocks noChangeAspect="1" noChangeShapeType="1"/>
              <a:stCxn id="8271" idx="0"/>
              <a:endCxn id="8271" idx="4"/>
            </p:cNvCxnSpPr>
            <p:nvPr/>
          </p:nvCxnSpPr>
          <p:spPr bwMode="auto">
            <a:xfrm>
              <a:off x="1710" y="717"/>
              <a:ext cx="0" cy="92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8273" name="AutoShape 44"/>
            <p:cNvCxnSpPr>
              <a:cxnSpLocks noChangeAspect="1" noChangeShapeType="1"/>
              <a:stCxn id="8271" idx="6"/>
              <a:endCxn id="8271" idx="2"/>
            </p:cNvCxnSpPr>
            <p:nvPr/>
          </p:nvCxnSpPr>
          <p:spPr bwMode="auto">
            <a:xfrm flipH="1">
              <a:off x="1248" y="1179"/>
              <a:ext cx="923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</p:cxnSp>
      </p:grpSp>
      <p:sp>
        <p:nvSpPr>
          <p:cNvPr id="8259" name="Text Box 18"/>
          <p:cNvSpPr txBox="1">
            <a:spLocks noChangeArrowheads="1"/>
          </p:cNvSpPr>
          <p:nvPr/>
        </p:nvSpPr>
        <p:spPr bwMode="auto">
          <a:xfrm rot="-3111289">
            <a:off x="7319169" y="2851944"/>
            <a:ext cx="422275" cy="138113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chemeClr val="tx1"/>
                </a:solidFill>
                <a:latin typeface="Arial" pitchFamily="34" charset="0"/>
              </a:rPr>
              <a:t>Wiggler</a:t>
            </a:r>
          </a:p>
        </p:txBody>
      </p:sp>
      <p:sp>
        <p:nvSpPr>
          <p:cNvPr id="8260" name="Oval 31"/>
          <p:cNvSpPr>
            <a:spLocks noChangeArrowheads="1"/>
          </p:cNvSpPr>
          <p:nvPr/>
        </p:nvSpPr>
        <p:spPr bwMode="auto">
          <a:xfrm rot="5400000">
            <a:off x="8212932" y="2261393"/>
            <a:ext cx="88900" cy="157163"/>
          </a:xfrm>
          <a:prstGeom prst="ellipse">
            <a:avLst/>
          </a:prstGeom>
          <a:solidFill>
            <a:srgbClr val="3366FF">
              <a:alpha val="50195"/>
            </a:srgbClr>
          </a:soli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FR" altLang="fr-FR"/>
          </a:p>
        </p:txBody>
      </p:sp>
      <p:sp>
        <p:nvSpPr>
          <p:cNvPr id="8261" name="Oval 31"/>
          <p:cNvSpPr>
            <a:spLocks noChangeArrowheads="1"/>
          </p:cNvSpPr>
          <p:nvPr/>
        </p:nvSpPr>
        <p:spPr bwMode="auto">
          <a:xfrm rot="5400000">
            <a:off x="6892132" y="3971131"/>
            <a:ext cx="88900" cy="157163"/>
          </a:xfrm>
          <a:prstGeom prst="ellipse">
            <a:avLst/>
          </a:prstGeom>
          <a:solidFill>
            <a:srgbClr val="3366FF">
              <a:alpha val="50195"/>
            </a:srgbClr>
          </a:soli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FR" altLang="fr-FR"/>
          </a:p>
        </p:txBody>
      </p:sp>
      <p:sp>
        <p:nvSpPr>
          <p:cNvPr id="8262" name="ZoneTexte 114"/>
          <p:cNvSpPr txBox="1">
            <a:spLocks noChangeArrowheads="1"/>
          </p:cNvSpPr>
          <p:nvPr/>
        </p:nvSpPr>
        <p:spPr bwMode="auto">
          <a:xfrm>
            <a:off x="309563" y="1506538"/>
            <a:ext cx="49101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fr-FR" sz="1600">
                <a:solidFill>
                  <a:schemeClr val="tx1"/>
                </a:solidFill>
                <a:latin typeface="Trebuchet MS" pitchFamily="34" charset="0"/>
              </a:rPr>
              <a:t>5 mirrors  under x-y remote control </a:t>
            </a:r>
            <a:r>
              <a:rPr lang="en-US" altLang="fr-FR" sz="1600">
                <a:solidFill>
                  <a:srgbClr val="3333CC"/>
                </a:solidFill>
                <a:latin typeface="Trebuchet MS" pitchFamily="34" charset="0"/>
              </a:rPr>
              <a:t>  </a:t>
            </a:r>
          </a:p>
        </p:txBody>
      </p:sp>
      <p:sp>
        <p:nvSpPr>
          <p:cNvPr id="117" name="ZoneTexte 116"/>
          <p:cNvSpPr txBox="1">
            <a:spLocks noChangeArrowheads="1"/>
          </p:cNvSpPr>
          <p:nvPr/>
        </p:nvSpPr>
        <p:spPr bwMode="auto">
          <a:xfrm>
            <a:off x="304800" y="1836738"/>
            <a:ext cx="57959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fr-FR" sz="1600">
                <a:solidFill>
                  <a:schemeClr val="tx1"/>
                </a:solidFill>
                <a:latin typeface="Trebuchet MS" pitchFamily="34" charset="0"/>
              </a:rPr>
              <a:t>5 centering diagnostics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fr-FR" sz="800">
              <a:solidFill>
                <a:schemeClr val="tx1"/>
              </a:solidFill>
              <a:latin typeface="Trebuchet M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fr-FR" sz="1600">
                <a:solidFill>
                  <a:schemeClr val="tx1"/>
                </a:solidFill>
                <a:latin typeface="Trebuchet MS" pitchFamily="34" charset="0"/>
              </a:rPr>
              <a:t>1 pointing diagnostic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fr-FR" sz="800">
              <a:solidFill>
                <a:schemeClr val="tx1"/>
              </a:solidFill>
              <a:latin typeface="Trebuchet MS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fr-FR" sz="1600">
                <a:solidFill>
                  <a:schemeClr val="tx1"/>
                </a:solidFill>
                <a:latin typeface="Trebuchet MS" pitchFamily="34" charset="0"/>
              </a:rPr>
              <a:t>Foreseen position feedback</a:t>
            </a:r>
            <a:endParaRPr lang="en-US" altLang="fr-FR" sz="1600">
              <a:solidFill>
                <a:srgbClr val="3333CC"/>
              </a:solidFill>
              <a:latin typeface="Trebuchet MS" pitchFamily="34" charset="0"/>
            </a:endParaRPr>
          </a:p>
        </p:txBody>
      </p: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285750" y="1709738"/>
            <a:ext cx="6378575" cy="4273550"/>
            <a:chOff x="285750" y="1709738"/>
            <a:chExt cx="6378575" cy="4273550"/>
          </a:xfrm>
        </p:grpSpPr>
        <p:sp>
          <p:nvSpPr>
            <p:cNvPr id="3" name="Freeform 27"/>
            <p:cNvSpPr>
              <a:spLocks/>
            </p:cNvSpPr>
            <p:nvPr/>
          </p:nvSpPr>
          <p:spPr bwMode="auto">
            <a:xfrm>
              <a:off x="1831975" y="1709738"/>
              <a:ext cx="4832350" cy="4273550"/>
            </a:xfrm>
            <a:custGeom>
              <a:avLst/>
              <a:gdLst>
                <a:gd name="T0" fmla="*/ 2147483647 w 10053"/>
                <a:gd name="T1" fmla="*/ 2147483647 h 10280"/>
                <a:gd name="T2" fmla="*/ 2147483647 w 10053"/>
                <a:gd name="T3" fmla="*/ 2147483647 h 10280"/>
                <a:gd name="T4" fmla="*/ 0 w 10053"/>
                <a:gd name="T5" fmla="*/ 2147483647 h 10280"/>
                <a:gd name="T6" fmla="*/ 2147483647 w 10053"/>
                <a:gd name="T7" fmla="*/ 2147483647 h 10280"/>
                <a:gd name="T8" fmla="*/ 2147483647 w 10053"/>
                <a:gd name="T9" fmla="*/ 2147483647 h 10280"/>
                <a:gd name="T10" fmla="*/ 2147483647 w 10053"/>
                <a:gd name="T11" fmla="*/ 0 h 10280"/>
                <a:gd name="T12" fmla="*/ 2147483647 w 10053"/>
                <a:gd name="T13" fmla="*/ 2147483647 h 10280"/>
                <a:gd name="T14" fmla="*/ 2147483647 w 10053"/>
                <a:gd name="T15" fmla="*/ 2147483647 h 102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53" h="10280">
                  <a:moveTo>
                    <a:pt x="2697" y="9036"/>
                  </a:moveTo>
                  <a:cubicBezTo>
                    <a:pt x="2244" y="9289"/>
                    <a:pt x="651" y="10222"/>
                    <a:pt x="540" y="10280"/>
                  </a:cubicBezTo>
                  <a:cubicBezTo>
                    <a:pt x="482" y="10154"/>
                    <a:pt x="109" y="9788"/>
                    <a:pt x="0" y="9634"/>
                  </a:cubicBezTo>
                  <a:cubicBezTo>
                    <a:pt x="157" y="9604"/>
                    <a:pt x="1417" y="8791"/>
                    <a:pt x="2125" y="8370"/>
                  </a:cubicBezTo>
                  <a:lnTo>
                    <a:pt x="3336" y="4147"/>
                  </a:lnTo>
                  <a:lnTo>
                    <a:pt x="9760" y="0"/>
                  </a:lnTo>
                  <a:lnTo>
                    <a:pt x="10053" y="105"/>
                  </a:lnTo>
                  <a:lnTo>
                    <a:pt x="9738" y="370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stealth" w="sm" len="sm"/>
              <a:tailEnd type="none" w="sm" len="sm"/>
            </a:ln>
            <a:effectLst/>
          </p:spPr>
          <p:txBody>
            <a:bodyPr wrap="none" lIns="0" tIns="0" rIns="0" bIns="0" anchor="ctr"/>
            <a:lstStyle/>
            <a:p>
              <a:endParaRPr lang="en-GB"/>
            </a:p>
          </p:txBody>
        </p:sp>
        <p:sp>
          <p:nvSpPr>
            <p:cNvPr id="8269" name="Forme libre 5"/>
            <p:cNvSpPr>
              <a:spLocks/>
            </p:cNvSpPr>
            <p:nvPr/>
          </p:nvSpPr>
          <p:spPr bwMode="auto">
            <a:xfrm>
              <a:off x="3152775" y="4733925"/>
              <a:ext cx="1846263" cy="717550"/>
            </a:xfrm>
            <a:custGeom>
              <a:avLst/>
              <a:gdLst>
                <a:gd name="T0" fmla="*/ 0 w 1845891"/>
                <a:gd name="T1" fmla="*/ 717252 h 717848"/>
                <a:gd name="T2" fmla="*/ 1453370 w 1845891"/>
                <a:gd name="T3" fmla="*/ 0 h 717848"/>
                <a:gd name="T4" fmla="*/ 1846635 w 1845891"/>
                <a:gd name="T5" fmla="*/ 307393 h 717848"/>
                <a:gd name="T6" fmla="*/ 1650001 w 1845891"/>
                <a:gd name="T7" fmla="*/ 418396 h 7178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45891" h="717848">
                  <a:moveTo>
                    <a:pt x="0" y="717848"/>
                  </a:moveTo>
                  <a:lnTo>
                    <a:pt x="1452784" y="0"/>
                  </a:lnTo>
                  <a:lnTo>
                    <a:pt x="1845891" y="307649"/>
                  </a:lnTo>
                  <a:lnTo>
                    <a:pt x="1649337" y="418744"/>
                  </a:ln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270" name="Forme libre 114"/>
            <p:cNvSpPr>
              <a:spLocks/>
            </p:cNvSpPr>
            <p:nvPr/>
          </p:nvSpPr>
          <p:spPr bwMode="auto">
            <a:xfrm>
              <a:off x="285750" y="3360738"/>
              <a:ext cx="3119438" cy="663575"/>
            </a:xfrm>
            <a:custGeom>
              <a:avLst/>
              <a:gdLst>
                <a:gd name="T0" fmla="*/ 3119659 w 3119217"/>
                <a:gd name="T1" fmla="*/ 85137 h 664826"/>
                <a:gd name="T2" fmla="*/ 230769 w 3119217"/>
                <a:gd name="T3" fmla="*/ 0 h 664826"/>
                <a:gd name="T4" fmla="*/ 227504 w 3119217"/>
                <a:gd name="T5" fmla="*/ 662326 h 664826"/>
                <a:gd name="T6" fmla="*/ 0 w 3119217"/>
                <a:gd name="T7" fmla="*/ 655552 h 6648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19217" h="664826">
                  <a:moveTo>
                    <a:pt x="3119217" y="85459"/>
                  </a:moveTo>
                  <a:lnTo>
                    <a:pt x="230737" y="0"/>
                  </a:lnTo>
                  <a:cubicBezTo>
                    <a:pt x="229649" y="221609"/>
                    <a:pt x="228560" y="443217"/>
                    <a:pt x="227472" y="664826"/>
                  </a:cubicBezTo>
                  <a:lnTo>
                    <a:pt x="0" y="658026"/>
                  </a:lnTo>
                </a:path>
              </a:pathLst>
            </a:cu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8267" name="Imag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150" y="4941888"/>
            <a:ext cx="7810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68" name="Image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563" y="5578475"/>
            <a:ext cx="7810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Freeform 22"/>
          <p:cNvSpPr>
            <a:spLocks/>
          </p:cNvSpPr>
          <p:nvPr/>
        </p:nvSpPr>
        <p:spPr bwMode="auto">
          <a:xfrm>
            <a:off x="2089150" y="5918200"/>
            <a:ext cx="465138" cy="184150"/>
          </a:xfrm>
          <a:custGeom>
            <a:avLst/>
            <a:gdLst>
              <a:gd name="T0" fmla="*/ 0 w 123"/>
              <a:gd name="T1" fmla="*/ 2147483647 h 49"/>
              <a:gd name="T2" fmla="*/ 2147483647 w 123"/>
              <a:gd name="T3" fmla="*/ 0 h 49"/>
              <a:gd name="T4" fmla="*/ 0 60000 65536"/>
              <a:gd name="T5" fmla="*/ 0 60000 65536"/>
              <a:gd name="connsiteX0" fmla="*/ 0 w 10000"/>
              <a:gd name="connsiteY0" fmla="*/ 10000 h 10000"/>
              <a:gd name="connsiteX1" fmla="*/ 3951 w 10000"/>
              <a:gd name="connsiteY1" fmla="*/ 5969 h 10000"/>
              <a:gd name="connsiteX2" fmla="*/ 10000 w 10000"/>
              <a:gd name="connsiteY2" fmla="*/ 0 h 10000"/>
              <a:gd name="connsiteX0" fmla="*/ 0 w 10000"/>
              <a:gd name="connsiteY0" fmla="*/ 10000 h 10809"/>
              <a:gd name="connsiteX1" fmla="*/ 3142 w 10000"/>
              <a:gd name="connsiteY1" fmla="*/ 10767 h 10809"/>
              <a:gd name="connsiteX2" fmla="*/ 10000 w 10000"/>
              <a:gd name="connsiteY2" fmla="*/ 0 h 10809"/>
              <a:gd name="connsiteX0" fmla="*/ 0 w 9596"/>
              <a:gd name="connsiteY0" fmla="*/ 6641 h 10809"/>
              <a:gd name="connsiteX1" fmla="*/ 2738 w 9596"/>
              <a:gd name="connsiteY1" fmla="*/ 10767 h 10809"/>
              <a:gd name="connsiteX2" fmla="*/ 9596 w 9596"/>
              <a:gd name="connsiteY2" fmla="*/ 0 h 10809"/>
              <a:gd name="connsiteX0" fmla="*/ 0 w 10000"/>
              <a:gd name="connsiteY0" fmla="*/ 6144 h 9558"/>
              <a:gd name="connsiteX1" fmla="*/ 1378 w 10000"/>
              <a:gd name="connsiteY1" fmla="*/ 9517 h 9558"/>
              <a:gd name="connsiteX2" fmla="*/ 10000 w 10000"/>
              <a:gd name="connsiteY2" fmla="*/ 0 h 9558"/>
              <a:gd name="connsiteX0" fmla="*/ 0 w 11475"/>
              <a:gd name="connsiteY0" fmla="*/ 3177 h 10000"/>
              <a:gd name="connsiteX1" fmla="*/ 2853 w 11475"/>
              <a:gd name="connsiteY1" fmla="*/ 9957 h 10000"/>
              <a:gd name="connsiteX2" fmla="*/ 11475 w 11475"/>
              <a:gd name="connsiteY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75" h="10000">
                <a:moveTo>
                  <a:pt x="0" y="3177"/>
                </a:moveTo>
                <a:lnTo>
                  <a:pt x="2853" y="9957"/>
                </a:lnTo>
                <a:cubicBezTo>
                  <a:pt x="2209" y="10633"/>
                  <a:pt x="8002" y="3227"/>
                  <a:pt x="11475" y="0"/>
                </a:cubicBezTo>
              </a:path>
            </a:pathLst>
          </a:custGeom>
          <a:noFill/>
          <a:ln w="12700" cap="flat">
            <a:solidFill>
              <a:schemeClr val="accent1">
                <a:lumMod val="75000"/>
              </a:schemeClr>
            </a:solidFill>
            <a:prstDash val="solid"/>
            <a:round/>
            <a:headEnd/>
            <a:tailEnd type="stealth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7" grpId="0" animBg="1"/>
      <p:bldP spid="8218" grpId="0"/>
      <p:bldP spid="8219" grpId="0" animBg="1"/>
      <p:bldP spid="8220" grpId="0"/>
      <p:bldP spid="8222" grpId="0"/>
      <p:bldP spid="8223" grpId="0" animBg="1"/>
      <p:bldP spid="8231" grpId="0"/>
      <p:bldP spid="8232" grpId="0"/>
      <p:bldP spid="8240" grpId="0" animBg="1"/>
      <p:bldP spid="8243" grpId="0"/>
      <p:bldP spid="8257" grpId="0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e 2"/>
          <p:cNvGrpSpPr>
            <a:grpSpLocks/>
          </p:cNvGrpSpPr>
          <p:nvPr/>
        </p:nvGrpSpPr>
        <p:grpSpPr bwMode="auto">
          <a:xfrm>
            <a:off x="4222750" y="2662238"/>
            <a:ext cx="2881313" cy="3670300"/>
            <a:chOff x="3019987" y="2949314"/>
            <a:chExt cx="2881787" cy="3670632"/>
          </a:xfrm>
        </p:grpSpPr>
        <p:pic>
          <p:nvPicPr>
            <p:cNvPr id="9248" name="Picture 2" descr="C:\Users\TORDEUX\Pictures\2014-02-11 session_slicing_2014-02-10\session_slicing_2014-02-10 00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185169">
              <a:off x="3541457" y="3614161"/>
              <a:ext cx="1815666" cy="2420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9" name="Rectangle 1"/>
            <p:cNvSpPr>
              <a:spLocks noChangeArrowheads="1"/>
            </p:cNvSpPr>
            <p:nvPr/>
          </p:nvSpPr>
          <p:spPr bwMode="auto">
            <a:xfrm rot="-2981209">
              <a:off x="2234950" y="3734351"/>
              <a:ext cx="2690989" cy="11209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fr-FR"/>
            </a:p>
          </p:txBody>
        </p:sp>
        <p:sp>
          <p:nvSpPr>
            <p:cNvPr id="9250" name="Rectangle 111"/>
            <p:cNvSpPr>
              <a:spLocks noChangeArrowheads="1"/>
            </p:cNvSpPr>
            <p:nvPr/>
          </p:nvSpPr>
          <p:spPr bwMode="auto">
            <a:xfrm rot="-3860756">
              <a:off x="3995822" y="4713994"/>
              <a:ext cx="2690989" cy="112091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fr-FR"/>
            </a:p>
          </p:txBody>
        </p:sp>
      </p:grpSp>
      <p:grpSp>
        <p:nvGrpSpPr>
          <p:cNvPr id="9219" name="Groupe 7"/>
          <p:cNvGrpSpPr>
            <a:grpSpLocks/>
          </p:cNvGrpSpPr>
          <p:nvPr/>
        </p:nvGrpSpPr>
        <p:grpSpPr bwMode="auto">
          <a:xfrm>
            <a:off x="250825" y="111125"/>
            <a:ext cx="7969250" cy="3379788"/>
            <a:chOff x="755577" y="111125"/>
            <a:chExt cx="7968585" cy="3380541"/>
          </a:xfrm>
        </p:grpSpPr>
        <p:sp>
          <p:nvSpPr>
            <p:cNvPr id="9246" name="Freeform 2"/>
            <p:cNvSpPr>
              <a:spLocks/>
            </p:cNvSpPr>
            <p:nvPr/>
          </p:nvSpPr>
          <p:spPr bwMode="auto">
            <a:xfrm>
              <a:off x="856512" y="189089"/>
              <a:ext cx="7867650" cy="3081338"/>
            </a:xfrm>
            <a:custGeom>
              <a:avLst/>
              <a:gdLst>
                <a:gd name="T0" fmla="*/ 2147483647 w 5369"/>
                <a:gd name="T1" fmla="*/ 0 h 1941"/>
                <a:gd name="T2" fmla="*/ 2147483647 w 5369"/>
                <a:gd name="T3" fmla="*/ 2147483647 h 1941"/>
                <a:gd name="T4" fmla="*/ 2147483647 w 5369"/>
                <a:gd name="T5" fmla="*/ 2147483647 h 1941"/>
                <a:gd name="T6" fmla="*/ 2147483647 w 5369"/>
                <a:gd name="T7" fmla="*/ 2147483647 h 1941"/>
                <a:gd name="T8" fmla="*/ 2147483647 w 5369"/>
                <a:gd name="T9" fmla="*/ 2147483647 h 1941"/>
                <a:gd name="T10" fmla="*/ 2147483647 w 5369"/>
                <a:gd name="T11" fmla="*/ 2147483647 h 1941"/>
                <a:gd name="T12" fmla="*/ 2147483647 w 5369"/>
                <a:gd name="T13" fmla="*/ 2147483647 h 1941"/>
                <a:gd name="T14" fmla="*/ 0 w 5369"/>
                <a:gd name="T15" fmla="*/ 2147483647 h 19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69" h="1941">
                  <a:moveTo>
                    <a:pt x="5369" y="0"/>
                  </a:moveTo>
                  <a:lnTo>
                    <a:pt x="5206" y="464"/>
                  </a:lnTo>
                  <a:lnTo>
                    <a:pt x="4819" y="1033"/>
                  </a:lnTo>
                  <a:lnTo>
                    <a:pt x="4515" y="1380"/>
                  </a:lnTo>
                  <a:lnTo>
                    <a:pt x="3999" y="1679"/>
                  </a:lnTo>
                  <a:lnTo>
                    <a:pt x="2992" y="1935"/>
                  </a:lnTo>
                  <a:lnTo>
                    <a:pt x="884" y="1941"/>
                  </a:lnTo>
                  <a:lnTo>
                    <a:pt x="0" y="1773"/>
                  </a:lnTo>
                </a:path>
              </a:pathLst>
            </a:custGeom>
            <a:noFill/>
            <a:ln w="25400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247" name="Rectangle 6"/>
            <p:cNvSpPr>
              <a:spLocks noChangeArrowheads="1"/>
            </p:cNvSpPr>
            <p:nvPr/>
          </p:nvSpPr>
          <p:spPr bwMode="auto">
            <a:xfrm>
              <a:off x="755577" y="111125"/>
              <a:ext cx="3816424" cy="338054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fr-FR"/>
            </a:p>
          </p:txBody>
        </p:sp>
      </p:grpSp>
      <p:sp>
        <p:nvSpPr>
          <p:cNvPr id="9220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0B388B0-A323-4B29-975C-00985975475D}" type="slidenum">
              <a:rPr lang="en-GB" altLang="fr-FR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GB" altLang="fr-F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Rectangle 48"/>
          <p:cNvSpPr>
            <a:spLocks noChangeArrowheads="1"/>
          </p:cNvSpPr>
          <p:nvPr/>
        </p:nvSpPr>
        <p:spPr bwMode="auto">
          <a:xfrm>
            <a:off x="250825" y="111125"/>
            <a:ext cx="86423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571500" indent="-571500" eaLnBrk="0" hangingPunct="0">
              <a:spcBef>
                <a:spcPts val="800"/>
              </a:spcBef>
              <a:buFont typeface="Times New Roman" pitchFamily="18" charset="0"/>
              <a:buAutoNum type="romanUcPeriod" startAt="3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solidFill>
                  <a:srgbClr val="000000"/>
                </a:solidFill>
                <a:latin typeface="Trebuchet MS" pitchFamily="34" charset="0"/>
              </a:rPr>
              <a:t>Setup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4463" y="814388"/>
            <a:ext cx="68659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Infra-Red Diagnostics: measure the overlaps between Laser and SR radiations</a:t>
            </a:r>
          </a:p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	</a:t>
            </a: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  <a:sym typeface="Symbol"/>
              </a:rPr>
              <a:t>  	</a:t>
            </a: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inside the Storage Ring tunnel,</a:t>
            </a:r>
          </a:p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		under the PUMA </a:t>
            </a:r>
            <a:r>
              <a:rPr lang="en-US" sz="18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beamline</a:t>
            </a: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 frontend.</a:t>
            </a:r>
          </a:p>
        </p:txBody>
      </p:sp>
      <p:sp>
        <p:nvSpPr>
          <p:cNvPr id="9223" name="Freeform 15"/>
          <p:cNvSpPr>
            <a:spLocks/>
          </p:cNvSpPr>
          <p:nvPr/>
        </p:nvSpPr>
        <p:spPr bwMode="auto">
          <a:xfrm>
            <a:off x="6427788" y="1751013"/>
            <a:ext cx="1060450" cy="1638300"/>
          </a:xfrm>
          <a:custGeom>
            <a:avLst/>
            <a:gdLst>
              <a:gd name="T0" fmla="*/ 2147483647 w 724"/>
              <a:gd name="T1" fmla="*/ 0 h 1032"/>
              <a:gd name="T2" fmla="*/ 2147483647 w 724"/>
              <a:gd name="T3" fmla="*/ 2147483647 h 1032"/>
              <a:gd name="T4" fmla="*/ 2147483647 w 724"/>
              <a:gd name="T5" fmla="*/ 2147483647 h 1032"/>
              <a:gd name="T6" fmla="*/ 0 w 724"/>
              <a:gd name="T7" fmla="*/ 2147483647 h 10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24" h="1032">
                <a:moveTo>
                  <a:pt x="724" y="0"/>
                </a:moveTo>
                <a:lnTo>
                  <a:pt x="192" y="637"/>
                </a:lnTo>
                <a:lnTo>
                  <a:pt x="190" y="801"/>
                </a:lnTo>
                <a:lnTo>
                  <a:pt x="0" y="1032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/>
            <a:tailEnd type="stealth" w="sm" len="sm"/>
          </a:ln>
          <a:effectLst/>
        </p:spPr>
        <p:txBody>
          <a:bodyPr wrap="none" lIns="0" tIns="0" rIns="0" bIns="0" anchor="ctr"/>
          <a:lstStyle/>
          <a:p>
            <a:endParaRPr lang="en-GB"/>
          </a:p>
        </p:txBody>
      </p:sp>
      <p:sp>
        <p:nvSpPr>
          <p:cNvPr id="9224" name="Text Box 16"/>
          <p:cNvSpPr txBox="1">
            <a:spLocks noChangeArrowheads="1"/>
          </p:cNvSpPr>
          <p:nvPr/>
        </p:nvSpPr>
        <p:spPr bwMode="auto">
          <a:xfrm>
            <a:off x="7585075" y="1708150"/>
            <a:ext cx="515938" cy="122238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800" b="1">
                <a:latin typeface="Tahoma" pitchFamily="34" charset="0"/>
              </a:rPr>
              <a:t>0 : Wiggler</a:t>
            </a:r>
          </a:p>
        </p:txBody>
      </p:sp>
      <p:sp>
        <p:nvSpPr>
          <p:cNvPr id="9225" name="Text Box 17"/>
          <p:cNvSpPr txBox="1">
            <a:spLocks noChangeArrowheads="1"/>
          </p:cNvSpPr>
          <p:nvPr/>
        </p:nvSpPr>
        <p:spPr bwMode="auto">
          <a:xfrm>
            <a:off x="6462713" y="3422650"/>
            <a:ext cx="482600" cy="138113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rgbClr val="000099"/>
                </a:solidFill>
                <a:latin typeface="Courier New" pitchFamily="49" charset="0"/>
              </a:rPr>
              <a:t>DIAG_IR</a:t>
            </a:r>
          </a:p>
        </p:txBody>
      </p:sp>
      <p:sp>
        <p:nvSpPr>
          <p:cNvPr id="9226" name="Freeform 26"/>
          <p:cNvSpPr>
            <a:spLocks/>
          </p:cNvSpPr>
          <p:nvPr/>
        </p:nvSpPr>
        <p:spPr bwMode="auto">
          <a:xfrm>
            <a:off x="4578350" y="1754188"/>
            <a:ext cx="2909888" cy="2046287"/>
          </a:xfrm>
          <a:custGeom>
            <a:avLst/>
            <a:gdLst>
              <a:gd name="T0" fmla="*/ 2147483647 w 1986"/>
              <a:gd name="T1" fmla="*/ 0 h 1289"/>
              <a:gd name="T2" fmla="*/ 2147483647 w 1986"/>
              <a:gd name="T3" fmla="*/ 2147483647 h 1289"/>
              <a:gd name="T4" fmla="*/ 0 w 1986"/>
              <a:gd name="T5" fmla="*/ 2147483647 h 12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86" h="1289">
                <a:moveTo>
                  <a:pt x="1986" y="0"/>
                </a:moveTo>
                <a:lnTo>
                  <a:pt x="1650" y="384"/>
                </a:lnTo>
                <a:lnTo>
                  <a:pt x="0" y="1289"/>
                </a:lnTo>
              </a:path>
            </a:pathLst>
          </a:custGeom>
          <a:noFill/>
          <a:ln w="25400" cap="flat" cmpd="sng">
            <a:solidFill>
              <a:srgbClr val="FF00FF"/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endParaRPr lang="en-GB"/>
          </a:p>
        </p:txBody>
      </p:sp>
      <p:sp>
        <p:nvSpPr>
          <p:cNvPr id="9227" name="Text Box 37"/>
          <p:cNvSpPr txBox="1">
            <a:spLocks noChangeArrowheads="1"/>
          </p:cNvSpPr>
          <p:nvPr/>
        </p:nvSpPr>
        <p:spPr bwMode="auto">
          <a:xfrm>
            <a:off x="6799263" y="2659063"/>
            <a:ext cx="422275" cy="611187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fr-FR" altLang="fr-FR" sz="800" b="1">
                <a:latin typeface="Tahoma" pitchFamily="34" charset="0"/>
              </a:rPr>
              <a:t>MIR 001</a:t>
            </a:r>
          </a:p>
          <a:p>
            <a:r>
              <a:rPr lang="fr-FR" altLang="fr-FR" sz="800" b="1">
                <a:latin typeface="Tahoma" pitchFamily="34" charset="0"/>
              </a:rPr>
              <a:t>WIN 001</a:t>
            </a:r>
          </a:p>
          <a:p>
            <a:r>
              <a:rPr lang="fr-FR" altLang="fr-FR" sz="800" b="1">
                <a:latin typeface="Tahoma" pitchFamily="34" charset="0"/>
              </a:rPr>
              <a:t>FGL 610</a:t>
            </a:r>
          </a:p>
          <a:p>
            <a:r>
              <a:rPr lang="fr-FR" altLang="fr-FR" sz="800" b="1">
                <a:latin typeface="Tahoma" pitchFamily="34" charset="0"/>
              </a:rPr>
              <a:t>LEN 100</a:t>
            </a:r>
          </a:p>
          <a:p>
            <a:r>
              <a:rPr lang="fr-FR" altLang="fr-FR" sz="800" b="1">
                <a:latin typeface="Tahoma" pitchFamily="34" charset="0"/>
              </a:rPr>
              <a:t>MIR 002</a:t>
            </a:r>
          </a:p>
        </p:txBody>
      </p:sp>
      <p:grpSp>
        <p:nvGrpSpPr>
          <p:cNvPr id="9228" name="Group 80"/>
          <p:cNvGrpSpPr>
            <a:grpSpLocks noChangeAspect="1"/>
          </p:cNvGrpSpPr>
          <p:nvPr/>
        </p:nvGrpSpPr>
        <p:grpSpPr bwMode="auto">
          <a:xfrm>
            <a:off x="6326188" y="3346450"/>
            <a:ext cx="133350" cy="144463"/>
            <a:chOff x="1248" y="717"/>
            <a:chExt cx="923" cy="923"/>
          </a:xfrm>
        </p:grpSpPr>
        <p:sp>
          <p:nvSpPr>
            <p:cNvPr id="9243" name="Oval 81"/>
            <p:cNvSpPr>
              <a:spLocks noChangeAspect="1" noChangeArrowheads="1"/>
            </p:cNvSpPr>
            <p:nvPr/>
          </p:nvSpPr>
          <p:spPr bwMode="auto">
            <a:xfrm>
              <a:off x="1256" y="725"/>
              <a:ext cx="907" cy="90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altLang="fr-FR"/>
            </a:p>
          </p:txBody>
        </p:sp>
        <p:cxnSp>
          <p:nvCxnSpPr>
            <p:cNvPr id="9244" name="AutoShape 82"/>
            <p:cNvCxnSpPr>
              <a:cxnSpLocks noChangeAspect="1" noChangeShapeType="1"/>
              <a:stCxn id="9243" idx="0"/>
              <a:endCxn id="9243" idx="4"/>
            </p:cNvCxnSpPr>
            <p:nvPr/>
          </p:nvCxnSpPr>
          <p:spPr bwMode="auto">
            <a:xfrm>
              <a:off x="1710" y="717"/>
              <a:ext cx="0" cy="923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9245" name="AutoShape 83"/>
            <p:cNvCxnSpPr>
              <a:cxnSpLocks noChangeAspect="1" noChangeShapeType="1"/>
              <a:stCxn id="9243" idx="6"/>
              <a:endCxn id="9243" idx="2"/>
            </p:cNvCxnSpPr>
            <p:nvPr/>
          </p:nvCxnSpPr>
          <p:spPr bwMode="auto">
            <a:xfrm flipH="1">
              <a:off x="1248" y="1179"/>
              <a:ext cx="923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</p:cxnSp>
      </p:grpSp>
      <p:sp>
        <p:nvSpPr>
          <p:cNvPr id="9229" name="Oval 31"/>
          <p:cNvSpPr>
            <a:spLocks noChangeAspect="1" noChangeArrowheads="1"/>
          </p:cNvSpPr>
          <p:nvPr/>
        </p:nvSpPr>
        <p:spPr bwMode="auto">
          <a:xfrm rot="5400000">
            <a:off x="6673056" y="2853532"/>
            <a:ext cx="61913" cy="107950"/>
          </a:xfrm>
          <a:prstGeom prst="ellipse">
            <a:avLst/>
          </a:prstGeom>
          <a:solidFill>
            <a:srgbClr val="3366FF">
              <a:alpha val="50195"/>
            </a:srgbClr>
          </a:soli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FR" altLang="fr-FR"/>
          </a:p>
        </p:txBody>
      </p:sp>
      <p:pic>
        <p:nvPicPr>
          <p:cNvPr id="92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28591">
            <a:off x="7129463" y="1603375"/>
            <a:ext cx="65563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Rectangle 64"/>
          <p:cNvSpPr>
            <a:spLocks noChangeArrowheads="1"/>
          </p:cNvSpPr>
          <p:nvPr/>
        </p:nvSpPr>
        <p:spPr bwMode="auto">
          <a:xfrm rot="-131958">
            <a:off x="4414838" y="3636963"/>
            <a:ext cx="325437" cy="328612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100000" lon="1500000" rev="0"/>
            </a:camera>
            <a:lightRig rig="legacyFlat2" dir="b"/>
          </a:scene3d>
          <a:sp3d extrusionH="49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lIns="0" tIns="0" rIns="0" bIns="0" anchor="ctr">
            <a:flatTx/>
          </a:bodyPr>
          <a:lstStyle/>
          <a:p>
            <a:endParaRPr lang="fr-FR" altLang="fr-FR"/>
          </a:p>
        </p:txBody>
      </p:sp>
      <p:sp>
        <p:nvSpPr>
          <p:cNvPr id="4" name="ZoneTexte 3"/>
          <p:cNvSpPr txBox="1"/>
          <p:nvPr/>
        </p:nvSpPr>
        <p:spPr>
          <a:xfrm>
            <a:off x="623888" y="2306638"/>
            <a:ext cx="3808412" cy="2832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b="1" dirty="0">
                <a:solidFill>
                  <a:srgbClr val="0000CC"/>
                </a:solidFill>
                <a:latin typeface="Trebuchet MS" pitchFamily="34" charset="0"/>
              </a:rPr>
              <a:t>Spatial </a:t>
            </a:r>
            <a:r>
              <a:rPr lang="fr-FR" sz="1400" b="1" dirty="0" err="1">
                <a:solidFill>
                  <a:srgbClr val="0000CC"/>
                </a:solidFill>
                <a:latin typeface="Trebuchet MS" pitchFamily="34" charset="0"/>
              </a:rPr>
              <a:t>overlap</a:t>
            </a:r>
            <a:r>
              <a:rPr lang="fr-FR" sz="1400" b="1" dirty="0">
                <a:solidFill>
                  <a:srgbClr val="0000CC"/>
                </a:solidFill>
                <a:latin typeface="Trebuchet MS" pitchFamily="34" charset="0"/>
              </a:rPr>
              <a:t>:</a:t>
            </a:r>
          </a:p>
          <a:p>
            <a:pPr>
              <a:defRPr/>
            </a:pPr>
            <a:r>
              <a:rPr lang="fr-FR" sz="1600" dirty="0" err="1">
                <a:solidFill>
                  <a:srgbClr val="FF0000"/>
                </a:solidFill>
                <a:latin typeface="Trebuchet MS" pitchFamily="34" charset="0"/>
                <a:sym typeface="Wingdings" charset="2"/>
              </a:rPr>
              <a:t>Optics</a:t>
            </a:r>
            <a:r>
              <a:rPr lang="fr-FR" sz="1600" dirty="0">
                <a:solidFill>
                  <a:srgbClr val="FF0000"/>
                </a:solidFill>
                <a:latin typeface="Trebuchet MS" pitchFamily="34" charset="0"/>
                <a:sym typeface="Wingdings" charset="2"/>
              </a:rPr>
              <a:t> + CCD </a:t>
            </a:r>
            <a:r>
              <a:rPr lang="fr-FR" sz="1600" dirty="0">
                <a:solidFill>
                  <a:schemeClr val="tx1"/>
                </a:solidFill>
                <a:latin typeface="Trebuchet MS" panose="020B0603020202020204" pitchFamily="34" charset="0"/>
                <a:sym typeface="Wingdings" charset="2"/>
              </a:rPr>
              <a:t>for </a:t>
            </a:r>
            <a:r>
              <a:rPr lang="fr-FR" sz="1600" dirty="0" err="1">
                <a:solidFill>
                  <a:schemeClr val="tx1"/>
                </a:solidFill>
                <a:latin typeface="Trebuchet MS" panose="020B0603020202020204" pitchFamily="34" charset="0"/>
                <a:sym typeface="Wingdings" charset="2"/>
              </a:rPr>
              <a:t>imaging</a:t>
            </a:r>
            <a:r>
              <a:rPr lang="fr-FR" sz="1600" dirty="0">
                <a:solidFill>
                  <a:schemeClr val="tx1"/>
                </a:solidFill>
                <a:latin typeface="Trebuchet MS" panose="020B0603020202020204" pitchFamily="34" charset="0"/>
                <a:sym typeface="Wingdings" charset="2"/>
              </a:rPr>
              <a:t> in the </a:t>
            </a:r>
            <a:r>
              <a:rPr lang="fr-FR" sz="1600" dirty="0" err="1">
                <a:solidFill>
                  <a:schemeClr val="tx1"/>
                </a:solidFill>
                <a:latin typeface="Trebuchet MS" panose="020B0603020202020204" pitchFamily="34" charset="0"/>
                <a:sym typeface="Wingdings" charset="2"/>
              </a:rPr>
              <a:t>wiggler</a:t>
            </a:r>
            <a:endParaRPr lang="fr-FR" sz="1600" dirty="0">
              <a:solidFill>
                <a:srgbClr val="FF0000"/>
              </a:solidFill>
              <a:latin typeface="Trebuchet MS" pitchFamily="34" charset="0"/>
              <a:sym typeface="Wingdings" charset="2"/>
            </a:endParaRP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fr-FR" sz="1200" i="1" dirty="0" err="1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Basler</a:t>
            </a:r>
            <a:endParaRPr lang="fr-FR" sz="1200" i="1" dirty="0">
              <a:solidFill>
                <a:schemeClr val="tx1"/>
              </a:solidFill>
              <a:latin typeface="Trebuchet MS" pitchFamily="34" charset="0"/>
              <a:sym typeface="Wingdings" charset="2"/>
            </a:endParaRPr>
          </a:p>
          <a:p>
            <a:pPr>
              <a:defRPr/>
            </a:pPr>
            <a:endParaRPr lang="fr-FR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fr-FR" sz="1400" b="1" dirty="0">
                <a:solidFill>
                  <a:srgbClr val="0000CC"/>
                </a:solidFill>
                <a:latin typeface="Trebuchet MS" pitchFamily="34" charset="0"/>
              </a:rPr>
              <a:t>Spectral </a:t>
            </a:r>
            <a:r>
              <a:rPr lang="fr-FR" sz="1400" b="1" dirty="0" err="1">
                <a:solidFill>
                  <a:srgbClr val="0000CC"/>
                </a:solidFill>
                <a:latin typeface="Trebuchet MS" pitchFamily="34" charset="0"/>
              </a:rPr>
              <a:t>overlap</a:t>
            </a:r>
            <a:r>
              <a:rPr lang="fr-FR" sz="1400" b="1" dirty="0">
                <a:solidFill>
                  <a:srgbClr val="0000CC"/>
                </a:solidFill>
                <a:latin typeface="Trebuchet MS" pitchFamily="34" charset="0"/>
              </a:rPr>
              <a:t>:</a:t>
            </a:r>
          </a:p>
          <a:p>
            <a:pPr marL="0" lvl="2" indent="0">
              <a:defRPr/>
            </a:pPr>
            <a:r>
              <a:rPr lang="fr-FR" sz="1600" dirty="0" err="1">
                <a:solidFill>
                  <a:srgbClr val="FF0000"/>
                </a:solidFill>
                <a:latin typeface="Trebuchet MS" pitchFamily="34" charset="0"/>
                <a:sym typeface="Wingdings" pitchFamily="2" charset="2"/>
              </a:rPr>
              <a:t>S</a:t>
            </a:r>
            <a:r>
              <a:rPr lang="fr-FR" sz="1600" dirty="0" err="1">
                <a:solidFill>
                  <a:srgbClr val="FF0000"/>
                </a:solidFill>
                <a:latin typeface="Trebuchet MS" pitchFamily="34" charset="0"/>
                <a:sym typeface="Wingdings" charset="2"/>
              </a:rPr>
              <a:t>pectrometer</a:t>
            </a:r>
            <a:r>
              <a:rPr lang="fr-FR" sz="1400" b="1" dirty="0">
                <a:solidFill>
                  <a:srgbClr val="0000CC"/>
                </a:solidFill>
                <a:latin typeface="Trebuchet MS" pitchFamily="34" charset="0"/>
                <a:sym typeface="Wingdings" charset="2"/>
              </a:rPr>
              <a:t> </a:t>
            </a:r>
            <a:endParaRPr lang="fr-FR" sz="1400" dirty="0">
              <a:solidFill>
                <a:schemeClr val="tx1"/>
              </a:solidFill>
              <a:latin typeface="Trebuchet MS" pitchFamily="34" charset="0"/>
              <a:sym typeface="Wingdings" charset="2"/>
            </a:endParaRPr>
          </a:p>
          <a:p>
            <a:pPr marL="171450" lvl="2" indent="-171450">
              <a:buFont typeface="Wingdings" panose="05000000000000000000" pitchFamily="2" charset="2"/>
              <a:buChar char="§"/>
              <a:defRPr/>
            </a:pPr>
            <a:r>
              <a:rPr lang="fr-FR" sz="1200" i="1" dirty="0" err="1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Ocean</a:t>
            </a:r>
            <a:r>
              <a:rPr lang="fr-FR" sz="1200" i="1" dirty="0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 </a:t>
            </a:r>
            <a:r>
              <a:rPr lang="fr-FR" sz="1200" i="1" dirty="0" err="1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Optics</a:t>
            </a:r>
            <a:r>
              <a:rPr lang="fr-FR" sz="1200" i="1" dirty="0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 USB2000</a:t>
            </a:r>
          </a:p>
          <a:p>
            <a:pPr marL="0" lvl="2" indent="0">
              <a:defRPr/>
            </a:pPr>
            <a:endParaRPr lang="fr-FR" sz="1600" dirty="0">
              <a:solidFill>
                <a:schemeClr val="tx1"/>
              </a:solidFill>
              <a:latin typeface="Trebuchet MS" panose="020B0603020202020204" pitchFamily="34" charset="0"/>
              <a:sym typeface="Wingdings" charset="2"/>
            </a:endParaRPr>
          </a:p>
          <a:p>
            <a:pPr marL="0" lvl="2" indent="0">
              <a:defRPr/>
            </a:pPr>
            <a:r>
              <a:rPr lang="fr-FR" sz="1400" b="1" dirty="0">
                <a:solidFill>
                  <a:srgbClr val="0000CC"/>
                </a:solidFill>
                <a:latin typeface="Trebuchet MS" pitchFamily="34" charset="0"/>
                <a:sym typeface="Wingdings" charset="2"/>
              </a:rPr>
              <a:t>Temporal </a:t>
            </a:r>
            <a:r>
              <a:rPr lang="fr-FR" sz="1400" b="1" dirty="0" err="1">
                <a:solidFill>
                  <a:srgbClr val="0000CC"/>
                </a:solidFill>
                <a:latin typeface="Trebuchet MS" pitchFamily="34" charset="0"/>
                <a:sym typeface="Wingdings" charset="2"/>
              </a:rPr>
              <a:t>overlap</a:t>
            </a:r>
            <a:r>
              <a:rPr lang="fr-FR" sz="1400" b="1" dirty="0">
                <a:solidFill>
                  <a:srgbClr val="0000CC"/>
                </a:solidFill>
                <a:latin typeface="Trebuchet MS" pitchFamily="34" charset="0"/>
                <a:sym typeface="Wingdings" charset="2"/>
              </a:rPr>
              <a:t>: </a:t>
            </a:r>
          </a:p>
          <a:p>
            <a:pPr marL="0" lvl="2" indent="0">
              <a:defRPr/>
            </a:pPr>
            <a:r>
              <a:rPr lang="fr-FR" sz="1600" dirty="0" err="1">
                <a:solidFill>
                  <a:srgbClr val="FF0000"/>
                </a:solidFill>
                <a:latin typeface="Trebuchet MS" pitchFamily="34" charset="0"/>
                <a:sym typeface="Wingdings" charset="2"/>
              </a:rPr>
              <a:t>Fast</a:t>
            </a:r>
            <a:r>
              <a:rPr lang="fr-FR" sz="1600" dirty="0">
                <a:solidFill>
                  <a:srgbClr val="FF0000"/>
                </a:solidFill>
                <a:latin typeface="Trebuchet MS" pitchFamily="34" charset="0"/>
                <a:sym typeface="Wingdings" charset="2"/>
              </a:rPr>
              <a:t> photodiode</a:t>
            </a:r>
          </a:p>
          <a:p>
            <a:pPr marL="171450" lvl="2" indent="-171450">
              <a:buFont typeface="Wingdings" panose="05000000000000000000" pitchFamily="2" charset="2"/>
              <a:buChar char="§"/>
              <a:defRPr/>
            </a:pPr>
            <a:r>
              <a:rPr lang="fr-FR" sz="1200" i="1" dirty="0">
                <a:solidFill>
                  <a:schemeClr val="tx1"/>
                </a:solidFill>
                <a:latin typeface="Trebuchet MS" pitchFamily="34" charset="0"/>
              </a:rPr>
              <a:t>FPD 310-FV </a:t>
            </a:r>
            <a:r>
              <a:rPr lang="fr-FR" sz="1200" i="1" dirty="0" err="1">
                <a:solidFill>
                  <a:schemeClr val="tx1"/>
                </a:solidFill>
                <a:latin typeface="Trebuchet MS" pitchFamily="34" charset="0"/>
              </a:rPr>
              <a:t>from</a:t>
            </a:r>
            <a:r>
              <a:rPr lang="fr-FR" sz="1200" i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fr-FR" sz="1200" i="1" dirty="0" err="1">
                <a:solidFill>
                  <a:schemeClr val="tx1"/>
                </a:solidFill>
                <a:latin typeface="Trebuchet MS" pitchFamily="34" charset="0"/>
              </a:rPr>
              <a:t>Menlo</a:t>
            </a:r>
            <a:endParaRPr lang="fr-FR" sz="1200" i="1" dirty="0">
              <a:solidFill>
                <a:schemeClr val="tx1"/>
              </a:solidFill>
              <a:latin typeface="Trebuchet MS" pitchFamily="34" charset="0"/>
              <a:sym typeface="Wingdings" charset="2"/>
            </a:endParaRPr>
          </a:p>
          <a:p>
            <a:pPr>
              <a:defRPr/>
            </a:pPr>
            <a:endParaRPr lang="fr-FR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233" name="Text Box 18"/>
          <p:cNvSpPr txBox="1">
            <a:spLocks noChangeArrowheads="1"/>
          </p:cNvSpPr>
          <p:nvPr/>
        </p:nvSpPr>
        <p:spPr bwMode="auto">
          <a:xfrm rot="-3111289">
            <a:off x="7054850" y="1552575"/>
            <a:ext cx="423863" cy="138113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chemeClr val="tx1"/>
                </a:solidFill>
                <a:latin typeface="Arial" pitchFamily="34" charset="0"/>
              </a:rPr>
              <a:t>Wiggler</a:t>
            </a:r>
          </a:p>
        </p:txBody>
      </p:sp>
      <p:sp>
        <p:nvSpPr>
          <p:cNvPr id="9234" name="Text Box 37"/>
          <p:cNvSpPr txBox="1">
            <a:spLocks noChangeArrowheads="1"/>
          </p:cNvSpPr>
          <p:nvPr/>
        </p:nvSpPr>
        <p:spPr bwMode="auto">
          <a:xfrm>
            <a:off x="6884988" y="2522538"/>
            <a:ext cx="1398587" cy="769937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fr-FR" altLang="fr-FR" sz="1000" b="1">
                <a:solidFill>
                  <a:schemeClr val="tx1"/>
                </a:solidFill>
                <a:latin typeface="Trebuchet MS" pitchFamily="34" charset="0"/>
              </a:rPr>
              <a:t>In Vacuum Cu Mirror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altLang="fr-FR" sz="1000" b="1">
                <a:solidFill>
                  <a:schemeClr val="tx1"/>
                </a:solidFill>
                <a:latin typeface="Trebuchet MS" pitchFamily="34" charset="0"/>
              </a:rPr>
              <a:t>Saphhire Window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altLang="fr-FR" sz="1000" b="1">
                <a:solidFill>
                  <a:schemeClr val="tx1"/>
                </a:solidFill>
                <a:latin typeface="Trebuchet MS" pitchFamily="34" charset="0"/>
              </a:rPr>
              <a:t>Filters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altLang="fr-FR" sz="1000" b="1">
                <a:solidFill>
                  <a:schemeClr val="tx1"/>
                </a:solidFill>
                <a:latin typeface="Trebuchet MS" pitchFamily="34" charset="0"/>
              </a:rPr>
              <a:t>2.5 m Lens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fr-FR" altLang="fr-FR" sz="1000" b="1">
                <a:solidFill>
                  <a:schemeClr val="tx1"/>
                </a:solidFill>
                <a:latin typeface="Trebuchet MS" pitchFamily="34" charset="0"/>
              </a:rPr>
              <a:t>R</a:t>
            </a:r>
            <a:r>
              <a:rPr lang="fr-FR" altLang="fr-FR" sz="1000" b="1" baseline="-25000">
                <a:solidFill>
                  <a:schemeClr val="tx1"/>
                </a:solidFill>
                <a:latin typeface="Trebuchet MS" pitchFamily="34" charset="0"/>
              </a:rPr>
              <a:t>max</a:t>
            </a:r>
            <a:r>
              <a:rPr lang="fr-FR" altLang="fr-FR" sz="1000" b="1">
                <a:solidFill>
                  <a:schemeClr val="tx1"/>
                </a:solidFill>
                <a:latin typeface="Trebuchet MS" pitchFamily="34" charset="0"/>
              </a:rPr>
              <a:t> Mirror</a:t>
            </a:r>
          </a:p>
        </p:txBody>
      </p:sp>
      <p:sp>
        <p:nvSpPr>
          <p:cNvPr id="9235" name="Oval 31"/>
          <p:cNvSpPr>
            <a:spLocks noChangeArrowheads="1"/>
          </p:cNvSpPr>
          <p:nvPr/>
        </p:nvSpPr>
        <p:spPr bwMode="auto">
          <a:xfrm rot="5400000">
            <a:off x="6668294" y="2736057"/>
            <a:ext cx="88900" cy="157162"/>
          </a:xfrm>
          <a:prstGeom prst="ellipse">
            <a:avLst/>
          </a:prstGeom>
          <a:solidFill>
            <a:srgbClr val="3366FF">
              <a:alpha val="50195"/>
            </a:srgbClr>
          </a:soli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fr-FR" altLang="fr-FR"/>
          </a:p>
        </p:txBody>
      </p:sp>
      <p:sp>
        <p:nvSpPr>
          <p:cNvPr id="9236" name="Text Box 17"/>
          <p:cNvSpPr txBox="1">
            <a:spLocks noChangeArrowheads="1"/>
          </p:cNvSpPr>
          <p:nvPr/>
        </p:nvSpPr>
        <p:spPr bwMode="auto">
          <a:xfrm rot="-4021932">
            <a:off x="5880894" y="4610894"/>
            <a:ext cx="725488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900 mm</a:t>
            </a:r>
          </a:p>
        </p:txBody>
      </p:sp>
      <p:sp>
        <p:nvSpPr>
          <p:cNvPr id="9237" name="Text Box 7"/>
          <p:cNvSpPr txBox="1">
            <a:spLocks noChangeArrowheads="1"/>
          </p:cNvSpPr>
          <p:nvPr/>
        </p:nvSpPr>
        <p:spPr bwMode="auto">
          <a:xfrm rot="1171777">
            <a:off x="4576763" y="5546725"/>
            <a:ext cx="7239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120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300 mm</a:t>
            </a:r>
          </a:p>
        </p:txBody>
      </p:sp>
      <p:sp>
        <p:nvSpPr>
          <p:cNvPr id="9238" name="Text Box 18"/>
          <p:cNvSpPr txBox="1">
            <a:spLocks noChangeArrowheads="1"/>
          </p:cNvSpPr>
          <p:nvPr/>
        </p:nvSpPr>
        <p:spPr bwMode="auto">
          <a:xfrm rot="-2973929">
            <a:off x="4410869" y="4136232"/>
            <a:ext cx="1392237" cy="13970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altLang="fr-FR" sz="900" b="1">
                <a:solidFill>
                  <a:srgbClr val="3333CC"/>
                </a:solidFill>
                <a:latin typeface="Arial" pitchFamily="34" charset="0"/>
              </a:rPr>
              <a:t>STORAGE RING TUNNEL</a:t>
            </a:r>
          </a:p>
        </p:txBody>
      </p:sp>
      <p:sp>
        <p:nvSpPr>
          <p:cNvPr id="9239" name="Rectangle 64"/>
          <p:cNvSpPr>
            <a:spLocks noChangeArrowheads="1"/>
          </p:cNvSpPr>
          <p:nvPr/>
        </p:nvSpPr>
        <p:spPr bwMode="auto">
          <a:xfrm rot="-131958">
            <a:off x="4576763" y="5775325"/>
            <a:ext cx="325437" cy="328613"/>
          </a:xfrm>
          <a:prstGeom prst="rect">
            <a:avLst/>
          </a:prstGeom>
          <a:solidFill>
            <a:srgbClr val="C0C0C0">
              <a:alpha val="50195"/>
            </a:srgb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2100000" lon="1500000" rev="0"/>
            </a:camera>
            <a:lightRig rig="legacyFlat2" dir="b"/>
          </a:scene3d>
          <a:sp3d extrusionH="49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lIns="0" tIns="0" rIns="0" bIns="0" anchor="ctr">
            <a:flatTx/>
          </a:bodyPr>
          <a:lstStyle/>
          <a:p>
            <a:endParaRPr lang="fr-FR" altLang="fr-FR"/>
          </a:p>
        </p:txBody>
      </p:sp>
      <p:sp>
        <p:nvSpPr>
          <p:cNvPr id="9240" name="Text Box 16"/>
          <p:cNvSpPr txBox="1">
            <a:spLocks noChangeArrowheads="1"/>
          </p:cNvSpPr>
          <p:nvPr/>
        </p:nvSpPr>
        <p:spPr bwMode="auto">
          <a:xfrm rot="-3402921">
            <a:off x="4614862" y="4852988"/>
            <a:ext cx="1738313" cy="249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1000">
                <a:latin typeface="Trebuchet MS" pitchFamily="34" charset="0"/>
              </a:rPr>
              <a:t>Translation stage  for CCD</a:t>
            </a:r>
          </a:p>
        </p:txBody>
      </p:sp>
      <p:cxnSp>
        <p:nvCxnSpPr>
          <p:cNvPr id="9241" name="Connecteur droit 9"/>
          <p:cNvCxnSpPr>
            <a:cxnSpLocks noChangeShapeType="1"/>
          </p:cNvCxnSpPr>
          <p:nvPr/>
        </p:nvCxnSpPr>
        <p:spPr bwMode="auto">
          <a:xfrm flipH="1">
            <a:off x="5529263" y="4427538"/>
            <a:ext cx="434975" cy="701675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</p:spPr>
      </p:cxnSp>
      <p:sp>
        <p:nvSpPr>
          <p:cNvPr id="9242" name="Text Box 16"/>
          <p:cNvSpPr txBox="1">
            <a:spLocks noChangeArrowheads="1"/>
          </p:cNvSpPr>
          <p:nvPr/>
        </p:nvSpPr>
        <p:spPr bwMode="auto">
          <a:xfrm rot="-3355186">
            <a:off x="5121275" y="4125913"/>
            <a:ext cx="914400" cy="24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1000">
                <a:latin typeface="Trebuchet MS" pitchFamily="34" charset="0"/>
              </a:rPr>
              <a:t>Optical fiber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8"/>
          <p:cNvSpPr>
            <a:spLocks noChangeArrowheads="1"/>
          </p:cNvSpPr>
          <p:nvPr/>
        </p:nvSpPr>
        <p:spPr bwMode="auto">
          <a:xfrm>
            <a:off x="250825" y="111125"/>
            <a:ext cx="864235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571500" indent="-571500" eaLnBrk="0" hangingPunct="0">
              <a:spcBef>
                <a:spcPts val="800"/>
              </a:spcBef>
              <a:buFont typeface="Times New Roman" pitchFamily="18" charset="0"/>
              <a:buAutoNum type="romanUcPeriod" startAt="3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fr-FR">
                <a:solidFill>
                  <a:srgbClr val="000000"/>
                </a:solidFill>
                <a:latin typeface="Trebuchet MS" pitchFamily="34" charset="0"/>
              </a:rPr>
              <a:t>Setup</a:t>
            </a:r>
          </a:p>
        </p:txBody>
      </p:sp>
      <p:grpSp>
        <p:nvGrpSpPr>
          <p:cNvPr id="10243" name="Groupe 5"/>
          <p:cNvGrpSpPr>
            <a:grpSpLocks/>
          </p:cNvGrpSpPr>
          <p:nvPr/>
        </p:nvGrpSpPr>
        <p:grpSpPr bwMode="auto">
          <a:xfrm>
            <a:off x="1682750" y="319088"/>
            <a:ext cx="9442450" cy="6421437"/>
            <a:chOff x="10896915" y="33549226"/>
            <a:chExt cx="9442627" cy="6420693"/>
          </a:xfrm>
        </p:grpSpPr>
        <p:sp>
          <p:nvSpPr>
            <p:cNvPr id="10285" name="Line 12"/>
            <p:cNvSpPr>
              <a:spLocks noChangeShapeType="1"/>
            </p:cNvSpPr>
            <p:nvPr/>
          </p:nvSpPr>
          <p:spPr bwMode="auto">
            <a:xfrm flipH="1" flipV="1">
              <a:off x="14834266" y="33688531"/>
              <a:ext cx="76200" cy="5334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0286" name="Text Box 26"/>
            <p:cNvSpPr txBox="1">
              <a:spLocks noChangeArrowheads="1"/>
            </p:cNvSpPr>
            <p:nvPr/>
          </p:nvSpPr>
          <p:spPr bwMode="auto">
            <a:xfrm>
              <a:off x="15749228" y="33775198"/>
              <a:ext cx="45903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200" i="1">
                  <a:solidFill>
                    <a:schemeClr val="tx1"/>
                  </a:solidFill>
                  <a:latin typeface="Trebuchet MS" pitchFamily="34" charset="0"/>
                  <a:sym typeface="Wingdings" pitchFamily="2" charset="2"/>
                </a:rPr>
                <a:t> fs pulses  </a:t>
              </a:r>
              <a:r>
                <a:rPr lang="fr-FR" altLang="fr-FR" sz="1200" b="1" i="1">
                  <a:solidFill>
                    <a:schemeClr val="tx1"/>
                  </a:solidFill>
                  <a:latin typeface="Trebuchet MS" pitchFamily="34" charset="0"/>
                </a:rPr>
                <a:t>CRISTAL BeamLine</a:t>
              </a:r>
            </a:p>
          </p:txBody>
        </p:sp>
        <p:grpSp>
          <p:nvGrpSpPr>
            <p:cNvPr id="10287" name="Groupe 15"/>
            <p:cNvGrpSpPr>
              <a:grpSpLocks/>
            </p:cNvGrpSpPr>
            <p:nvPr/>
          </p:nvGrpSpPr>
          <p:grpSpPr bwMode="auto">
            <a:xfrm>
              <a:off x="11786266" y="33840931"/>
              <a:ext cx="6934200" cy="6128988"/>
              <a:chOff x="10414675" y="33513176"/>
              <a:chExt cx="6934200" cy="6128988"/>
            </a:xfrm>
          </p:grpSpPr>
          <p:pic>
            <p:nvPicPr>
              <p:cNvPr id="10291" name="Picture 2" descr="ensemble_machine_epuret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7499" t="1785" r="17203" b="996"/>
              <a:stretch>
                <a:fillRect/>
              </a:stretch>
            </p:blipFill>
            <p:spPr bwMode="auto">
              <a:xfrm>
                <a:off x="11024275" y="33803688"/>
                <a:ext cx="5791200" cy="5838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92" name="Line 11"/>
              <p:cNvSpPr>
                <a:spLocks noChangeShapeType="1"/>
              </p:cNvSpPr>
              <p:nvPr/>
            </p:nvSpPr>
            <p:spPr bwMode="auto">
              <a:xfrm flipH="1" flipV="1">
                <a:off x="12243475" y="33741776"/>
                <a:ext cx="304800" cy="45720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3" name="Line 13"/>
              <p:cNvSpPr>
                <a:spLocks noChangeShapeType="1"/>
              </p:cNvSpPr>
              <p:nvPr/>
            </p:nvSpPr>
            <p:spPr bwMode="auto">
              <a:xfrm flipV="1">
                <a:off x="14605675" y="33513176"/>
                <a:ext cx="152400" cy="45720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4" name="Line 14"/>
              <p:cNvSpPr>
                <a:spLocks noChangeShapeType="1"/>
              </p:cNvSpPr>
              <p:nvPr/>
            </p:nvSpPr>
            <p:spPr bwMode="auto">
              <a:xfrm flipV="1">
                <a:off x="15596275" y="33894176"/>
                <a:ext cx="381000" cy="53340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5" name="Line 15"/>
              <p:cNvSpPr>
                <a:spLocks noChangeShapeType="1"/>
              </p:cNvSpPr>
              <p:nvPr/>
            </p:nvSpPr>
            <p:spPr bwMode="auto">
              <a:xfrm flipV="1">
                <a:off x="16434475" y="35037176"/>
                <a:ext cx="457200" cy="30480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6" name="Line 16"/>
              <p:cNvSpPr>
                <a:spLocks noChangeShapeType="1"/>
              </p:cNvSpPr>
              <p:nvPr/>
            </p:nvSpPr>
            <p:spPr bwMode="auto">
              <a:xfrm flipV="1">
                <a:off x="16739275" y="36256376"/>
                <a:ext cx="609600" cy="7620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7" name="Line 17"/>
              <p:cNvSpPr>
                <a:spLocks noChangeShapeType="1"/>
              </p:cNvSpPr>
              <p:nvPr/>
            </p:nvSpPr>
            <p:spPr bwMode="auto">
              <a:xfrm flipH="1" flipV="1">
                <a:off x="10414675" y="35799176"/>
                <a:ext cx="685800" cy="15240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8" name="Line 18"/>
              <p:cNvSpPr>
                <a:spLocks noChangeShapeType="1"/>
              </p:cNvSpPr>
              <p:nvPr/>
            </p:nvSpPr>
            <p:spPr bwMode="auto">
              <a:xfrm flipH="1" flipV="1">
                <a:off x="11316375" y="34808576"/>
                <a:ext cx="317500" cy="22860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9" name="AutoShape 24"/>
              <p:cNvSpPr>
                <a:spLocks noChangeArrowheads="1"/>
              </p:cNvSpPr>
              <p:nvPr/>
            </p:nvSpPr>
            <p:spPr bwMode="auto">
              <a:xfrm rot="-6509580">
                <a:off x="13919875" y="33284576"/>
                <a:ext cx="152400" cy="914400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altLang="fr-FR">
                  <a:latin typeface="Trebuchet MS" pitchFamily="34" charset="0"/>
                </a:endParaRPr>
              </a:p>
            </p:txBody>
          </p:sp>
          <p:sp>
            <p:nvSpPr>
              <p:cNvPr id="10300" name="AutoShape 25"/>
              <p:cNvSpPr>
                <a:spLocks noChangeArrowheads="1"/>
              </p:cNvSpPr>
              <p:nvPr/>
            </p:nvSpPr>
            <p:spPr bwMode="auto">
              <a:xfrm rot="-4550823">
                <a:off x="15520075" y="33829088"/>
                <a:ext cx="153988" cy="909638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altLang="fr-FR">
                  <a:latin typeface="Trebuchet MS" pitchFamily="34" charset="0"/>
                </a:endParaRPr>
              </a:p>
            </p:txBody>
          </p:sp>
          <p:sp>
            <p:nvSpPr>
              <p:cNvPr id="45" name="Text Box 30"/>
              <p:cNvSpPr txBox="1">
                <a:spLocks noChangeArrowheads="1"/>
              </p:cNvSpPr>
              <p:nvPr/>
            </p:nvSpPr>
            <p:spPr bwMode="auto">
              <a:xfrm rot="19551830">
                <a:off x="12132048" y="33765920"/>
                <a:ext cx="1131909" cy="33809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fr-FR" sz="1600" b="1" dirty="0" err="1">
                    <a:solidFill>
                      <a:schemeClr val="accent6"/>
                    </a:solidFill>
                    <a:latin typeface="Trebuchet MS" pitchFamily="34" charset="0"/>
                  </a:rPr>
                  <a:t>Wiggler</a:t>
                </a:r>
                <a:endParaRPr lang="fr-FR" sz="1600" b="1" dirty="0">
                  <a:solidFill>
                    <a:schemeClr val="accent6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0302" name="Line 36"/>
              <p:cNvSpPr>
                <a:spLocks noChangeShapeType="1"/>
              </p:cNvSpPr>
              <p:nvPr/>
            </p:nvSpPr>
            <p:spPr bwMode="auto">
              <a:xfrm flipH="1">
                <a:off x="10751225" y="38053426"/>
                <a:ext cx="565150" cy="360362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03" name="AutoShape 39"/>
              <p:cNvSpPr>
                <a:spLocks noChangeArrowheads="1"/>
              </p:cNvSpPr>
              <p:nvPr/>
            </p:nvSpPr>
            <p:spPr bwMode="auto">
              <a:xfrm rot="-7191460">
                <a:off x="13376950" y="33354426"/>
                <a:ext cx="149225" cy="993775"/>
              </a:xfrm>
              <a:prstGeom prst="triangle">
                <a:avLst>
                  <a:gd name="adj" fmla="val 50000"/>
                </a:avLst>
              </a:prstGeom>
              <a:solidFill>
                <a:srgbClr val="00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altLang="fr-FR">
                  <a:latin typeface="Trebuchet MS" pitchFamily="34" charset="0"/>
                </a:endParaRPr>
              </a:p>
            </p:txBody>
          </p:sp>
          <p:sp>
            <p:nvSpPr>
              <p:cNvPr id="10304" name="Rectangle 19"/>
              <p:cNvSpPr>
                <a:spLocks noChangeArrowheads="1"/>
              </p:cNvSpPr>
              <p:nvPr/>
            </p:nvSpPr>
            <p:spPr bwMode="auto">
              <a:xfrm>
                <a:off x="14377637" y="33701188"/>
                <a:ext cx="158750" cy="136525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altLang="fr-FR">
                  <a:latin typeface="Trebuchet MS" pitchFamily="34" charset="0"/>
                </a:endParaRPr>
              </a:p>
            </p:txBody>
          </p:sp>
          <p:sp>
            <p:nvSpPr>
              <p:cNvPr id="10305" name="Text Box 20"/>
              <p:cNvSpPr txBox="1">
                <a:spLocks noChangeArrowheads="1"/>
              </p:cNvSpPr>
              <p:nvPr/>
            </p:nvSpPr>
            <p:spPr bwMode="auto">
              <a:xfrm>
                <a:off x="14493672" y="33600174"/>
                <a:ext cx="87153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altLang="fr-FR" sz="1600" b="1">
                    <a:solidFill>
                      <a:srgbClr val="CC0000"/>
                    </a:solidFill>
                    <a:latin typeface="Trebuchet MS" pitchFamily="34" charset="0"/>
                  </a:rPr>
                  <a:t>Laser</a:t>
                </a:r>
              </a:p>
            </p:txBody>
          </p:sp>
          <p:sp>
            <p:nvSpPr>
              <p:cNvPr id="10306" name="AutoShape 37"/>
              <p:cNvSpPr>
                <a:spLocks noChangeArrowheads="1"/>
              </p:cNvSpPr>
              <p:nvPr/>
            </p:nvSpPr>
            <p:spPr bwMode="auto">
              <a:xfrm rot="9116791">
                <a:off x="10800438" y="36184938"/>
                <a:ext cx="190500" cy="866775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altLang="fr-FR">
                  <a:latin typeface="Trebuchet MS" pitchFamily="34" charset="0"/>
                </a:endParaRPr>
              </a:p>
            </p:txBody>
          </p:sp>
        </p:grpSp>
        <p:sp>
          <p:nvSpPr>
            <p:cNvPr id="10288" name="Text Box 26"/>
            <p:cNvSpPr txBox="1">
              <a:spLocks noChangeArrowheads="1"/>
            </p:cNvSpPr>
            <p:nvPr/>
          </p:nvSpPr>
          <p:spPr bwMode="auto">
            <a:xfrm>
              <a:off x="15245560" y="33549226"/>
              <a:ext cx="14634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fr-FR" sz="1200" b="1" i="1">
                  <a:solidFill>
                    <a:schemeClr val="tx1"/>
                  </a:solidFill>
                  <a:latin typeface="Trebuchet MS" pitchFamily="34" charset="0"/>
                </a:rPr>
                <a:t>PUMA BeamLine</a:t>
              </a:r>
            </a:p>
          </p:txBody>
        </p:sp>
        <p:sp>
          <p:nvSpPr>
            <p:cNvPr id="10289" name="Line 34"/>
            <p:cNvSpPr>
              <a:spLocks noChangeShapeType="1"/>
            </p:cNvSpPr>
            <p:nvPr/>
          </p:nvSpPr>
          <p:spPr bwMode="auto">
            <a:xfrm flipH="1">
              <a:off x="11691016" y="37428681"/>
              <a:ext cx="685800" cy="889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0290" name="Text Box 38"/>
            <p:cNvSpPr txBox="1">
              <a:spLocks noChangeArrowheads="1"/>
            </p:cNvSpPr>
            <p:nvPr/>
          </p:nvSpPr>
          <p:spPr bwMode="auto">
            <a:xfrm>
              <a:off x="10896915" y="37351166"/>
              <a:ext cx="16582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altLang="fr-FR" sz="1200" i="1">
                  <a:solidFill>
                    <a:schemeClr val="tx1"/>
                  </a:solidFill>
                  <a:latin typeface="Trebuchet MS" pitchFamily="34" charset="0"/>
                  <a:sym typeface="Wingdings" pitchFamily="2" charset="2"/>
                </a:rPr>
                <a:t>THz pulses extracted </a:t>
              </a:r>
              <a:r>
                <a:rPr lang="fr-FR" altLang="fr-FR" sz="1200" b="1" i="1">
                  <a:solidFill>
                    <a:schemeClr val="tx1"/>
                  </a:solidFill>
                  <a:latin typeface="Trebuchet MS" pitchFamily="34" charset="0"/>
                  <a:sym typeface="Wingdings" pitchFamily="2" charset="2"/>
                </a:rPr>
                <a:t>@ </a:t>
              </a:r>
              <a:r>
                <a:rPr lang="fr-FR" altLang="fr-FR" sz="1200" b="1" i="1">
                  <a:solidFill>
                    <a:schemeClr val="tx1"/>
                  </a:solidFill>
                  <a:latin typeface="Trebuchet MS" pitchFamily="34" charset="0"/>
                </a:rPr>
                <a:t>AILES beamline</a:t>
              </a:r>
            </a:p>
          </p:txBody>
        </p:sp>
      </p:grp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331120">
            <a:off x="4810919" y="1189832"/>
            <a:ext cx="4016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26"/>
          <p:cNvSpPr txBox="1">
            <a:spLocks noChangeArrowheads="1"/>
          </p:cNvSpPr>
          <p:nvPr/>
        </p:nvSpPr>
        <p:spPr bwMode="auto">
          <a:xfrm>
            <a:off x="7831138" y="908050"/>
            <a:ext cx="2738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200" i="1">
                <a:solidFill>
                  <a:schemeClr val="tx1"/>
                </a:solidFill>
                <a:latin typeface="Trebuchet MS" pitchFamily="34" charset="0"/>
                <a:sym typeface="Wingdings" pitchFamily="2" charset="2"/>
              </a:rPr>
              <a:t> fs pulses  </a:t>
            </a:r>
          </a:p>
          <a:p>
            <a:r>
              <a:rPr lang="fr-FR" altLang="fr-FR" sz="1200" b="1" i="1">
                <a:solidFill>
                  <a:schemeClr val="tx1"/>
                </a:solidFill>
                <a:latin typeface="Trebuchet MS" pitchFamily="34" charset="0"/>
              </a:rPr>
              <a:t>TEMPO BeamLine</a:t>
            </a:r>
          </a:p>
        </p:txBody>
      </p:sp>
      <p:sp>
        <p:nvSpPr>
          <p:cNvPr id="10246" name="ZoneTexte 4"/>
          <p:cNvSpPr txBox="1">
            <a:spLocks noChangeArrowheads="1"/>
          </p:cNvSpPr>
          <p:nvPr/>
        </p:nvSpPr>
        <p:spPr bwMode="auto">
          <a:xfrm>
            <a:off x="144463" y="814388"/>
            <a:ext cx="38115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altLang="fr-FR" sz="1800">
                <a:solidFill>
                  <a:srgbClr val="FF0000"/>
                </a:solidFill>
                <a:latin typeface="Trebuchet MS" pitchFamily="34" charset="0"/>
              </a:rPr>
              <a:t>THz Diagnostics: evaluates the dip in the beam core using the THz beamline AILES</a:t>
            </a:r>
          </a:p>
        </p:txBody>
      </p:sp>
      <p:sp>
        <p:nvSpPr>
          <p:cNvPr id="10247" name="Rectangle 1"/>
          <p:cNvSpPr>
            <a:spLocks noChangeArrowheads="1"/>
          </p:cNvSpPr>
          <p:nvPr/>
        </p:nvSpPr>
        <p:spPr bwMode="auto">
          <a:xfrm>
            <a:off x="2470150" y="6664325"/>
            <a:ext cx="5995988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10248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0EA5A02-1E2C-485E-990F-54C741034D2E}" type="slidenum">
              <a:rPr lang="en-GB" altLang="fr-FR" smtClean="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GB" altLang="fr-FR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04775" y="1881188"/>
            <a:ext cx="3082925" cy="2124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2" indent="0">
              <a:defRPr/>
            </a:pPr>
            <a:r>
              <a:rPr lang="fr-FR" sz="1400" b="1" dirty="0">
                <a:solidFill>
                  <a:srgbClr val="0000CC"/>
                </a:solidFill>
                <a:latin typeface="Trebuchet MS" pitchFamily="34" charset="0"/>
                <a:sym typeface="Wingdings" charset="2"/>
              </a:rPr>
              <a:t>High </a:t>
            </a:r>
            <a:r>
              <a:rPr lang="fr-FR" sz="1400" b="1" dirty="0" err="1">
                <a:solidFill>
                  <a:srgbClr val="0000CC"/>
                </a:solidFill>
                <a:latin typeface="Trebuchet MS" pitchFamily="34" charset="0"/>
                <a:sym typeface="Wingdings" charset="2"/>
              </a:rPr>
              <a:t>sensitivity</a:t>
            </a:r>
            <a:r>
              <a:rPr lang="fr-FR" sz="1400" b="1" dirty="0">
                <a:solidFill>
                  <a:srgbClr val="0000CC"/>
                </a:solidFill>
                <a:latin typeface="Trebuchet MS" pitchFamily="34" charset="0"/>
                <a:sym typeface="Wingdings" charset="2"/>
              </a:rPr>
              <a:t> </a:t>
            </a:r>
            <a:r>
              <a:rPr lang="fr-FR" sz="1400" b="1" dirty="0" err="1">
                <a:solidFill>
                  <a:srgbClr val="0000CC"/>
                </a:solidFill>
                <a:latin typeface="Trebuchet MS" pitchFamily="34" charset="0"/>
                <a:sym typeface="Wingdings" charset="2"/>
              </a:rPr>
              <a:t>measurements</a:t>
            </a:r>
            <a:r>
              <a:rPr lang="fr-FR" sz="1400" b="1" dirty="0">
                <a:solidFill>
                  <a:srgbClr val="0000CC"/>
                </a:solidFill>
                <a:latin typeface="Trebuchet MS" pitchFamily="34" charset="0"/>
                <a:sym typeface="Wingdings" charset="2"/>
              </a:rPr>
              <a:t>: </a:t>
            </a:r>
          </a:p>
          <a:p>
            <a:pPr marL="0" lvl="2">
              <a:defRPr/>
            </a:pPr>
            <a:r>
              <a:rPr lang="fr-FR" sz="1400" b="1" dirty="0" err="1">
                <a:solidFill>
                  <a:srgbClr val="FF0000"/>
                </a:solidFill>
                <a:latin typeface="Trebuchet MS" pitchFamily="34" charset="0"/>
                <a:sym typeface="Wingdings" charset="2"/>
              </a:rPr>
              <a:t>Bolometer</a:t>
            </a:r>
            <a:r>
              <a:rPr lang="fr-FR" sz="1400" b="1" dirty="0">
                <a:solidFill>
                  <a:srgbClr val="FF0000"/>
                </a:solidFill>
                <a:latin typeface="Trebuchet MS" pitchFamily="34" charset="0"/>
                <a:sym typeface="Wingdings" charset="2"/>
              </a:rPr>
              <a:t> </a:t>
            </a:r>
          </a:p>
          <a:p>
            <a:pPr marL="0" lvl="2">
              <a:buFont typeface="Wingdings" panose="05000000000000000000" pitchFamily="2" charset="2"/>
              <a:buChar char="§"/>
              <a:defRPr/>
            </a:pPr>
            <a:r>
              <a:rPr lang="fr-FR" sz="1200" i="1" dirty="0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QMC 1 ms, SAI </a:t>
            </a:r>
            <a:r>
              <a:rPr lang="fr-FR" sz="1200" i="1" dirty="0" err="1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card</a:t>
            </a:r>
            <a:endParaRPr lang="fr-FR" sz="1200" i="1" dirty="0">
              <a:solidFill>
                <a:schemeClr val="tx1"/>
              </a:solidFill>
              <a:latin typeface="Trebuchet MS" pitchFamily="34" charset="0"/>
              <a:sym typeface="Wingdings" charset="2"/>
            </a:endParaRPr>
          </a:p>
          <a:p>
            <a:pPr marL="0" lvl="2">
              <a:buFont typeface="Wingdings" panose="05000000000000000000" pitchFamily="2" charset="2"/>
              <a:buChar char="§"/>
              <a:defRPr/>
            </a:pPr>
            <a:r>
              <a:rPr lang="fr-FR" sz="1200" i="1" dirty="0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IR </a:t>
            </a:r>
            <a:r>
              <a:rPr lang="fr-FR" sz="1200" i="1" dirty="0" err="1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Labs</a:t>
            </a:r>
            <a:r>
              <a:rPr lang="fr-FR" sz="1200" i="1" dirty="0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  1.7 µs, </a:t>
            </a:r>
            <a:r>
              <a:rPr lang="fr-FR" sz="1200" i="1" dirty="0" err="1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oscillo</a:t>
            </a:r>
            <a:r>
              <a:rPr lang="fr-FR" sz="1200" i="1" dirty="0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 </a:t>
            </a:r>
            <a:r>
              <a:rPr lang="fr-FR" sz="1200" i="1" dirty="0" err="1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Lecroy</a:t>
            </a:r>
            <a:r>
              <a:rPr lang="fr-FR" sz="1200" i="1" dirty="0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 1GHz</a:t>
            </a:r>
          </a:p>
          <a:p>
            <a:pPr marL="0" lvl="2">
              <a:defRPr/>
            </a:pPr>
            <a:endParaRPr lang="fr-FR" sz="1200" i="1" dirty="0">
              <a:solidFill>
                <a:schemeClr val="tx1"/>
              </a:solidFill>
              <a:latin typeface="Trebuchet MS" pitchFamily="34" charset="0"/>
              <a:sym typeface="Wingdings" charset="2"/>
            </a:endParaRPr>
          </a:p>
          <a:p>
            <a:pPr marL="0" lvl="2">
              <a:defRPr/>
            </a:pPr>
            <a:endParaRPr lang="fr-FR" sz="800" i="1" dirty="0">
              <a:solidFill>
                <a:schemeClr val="tx1"/>
              </a:solidFill>
              <a:latin typeface="Trebuchet MS" pitchFamily="34" charset="0"/>
              <a:sym typeface="Wingdings" charset="2"/>
            </a:endParaRPr>
          </a:p>
          <a:p>
            <a:pPr>
              <a:defRPr/>
            </a:pPr>
            <a:r>
              <a:rPr lang="fr-FR" sz="1400" b="1" dirty="0" err="1">
                <a:solidFill>
                  <a:srgbClr val="0000CC"/>
                </a:solidFill>
                <a:latin typeface="Trebuchet MS" pitchFamily="34" charset="0"/>
              </a:rPr>
              <a:t>Fast</a:t>
            </a:r>
            <a:r>
              <a:rPr lang="fr-FR" sz="1400" b="1" dirty="0">
                <a:solidFill>
                  <a:srgbClr val="0000CC"/>
                </a:solidFill>
                <a:latin typeface="Trebuchet MS" pitchFamily="34" charset="0"/>
              </a:rPr>
              <a:t> </a:t>
            </a:r>
            <a:r>
              <a:rPr lang="fr-FR" sz="1400" b="1" dirty="0" err="1">
                <a:solidFill>
                  <a:srgbClr val="0000CC"/>
                </a:solidFill>
                <a:latin typeface="Trebuchet MS" pitchFamily="34" charset="0"/>
              </a:rPr>
              <a:t>measurements</a:t>
            </a:r>
            <a:r>
              <a:rPr lang="fr-FR" sz="1400" b="1" dirty="0">
                <a:solidFill>
                  <a:srgbClr val="0000CC"/>
                </a:solidFill>
                <a:latin typeface="Trebuchet MS" pitchFamily="34" charset="0"/>
              </a:rPr>
              <a:t> (</a:t>
            </a:r>
            <a:r>
              <a:rPr lang="fr-FR" sz="1400" b="1" dirty="0" err="1">
                <a:solidFill>
                  <a:srgbClr val="0000CC"/>
                </a:solidFill>
                <a:latin typeface="Trebuchet MS" pitchFamily="34" charset="0"/>
              </a:rPr>
              <a:t>turn</a:t>
            </a:r>
            <a:r>
              <a:rPr lang="fr-FR" sz="1400" b="1" dirty="0">
                <a:solidFill>
                  <a:srgbClr val="0000CC"/>
                </a:solidFill>
                <a:latin typeface="Trebuchet MS" pitchFamily="34" charset="0"/>
              </a:rPr>
              <a:t> by </a:t>
            </a:r>
            <a:r>
              <a:rPr lang="fr-FR" sz="1400" b="1" dirty="0" err="1">
                <a:solidFill>
                  <a:srgbClr val="0000CC"/>
                </a:solidFill>
                <a:latin typeface="Trebuchet MS" pitchFamily="34" charset="0"/>
              </a:rPr>
              <a:t>turn</a:t>
            </a:r>
            <a:r>
              <a:rPr lang="fr-FR" sz="1400" b="1" dirty="0">
                <a:solidFill>
                  <a:srgbClr val="0000CC"/>
                </a:solidFill>
                <a:latin typeface="Trebuchet MS" pitchFamily="34" charset="0"/>
              </a:rPr>
              <a:t>):</a:t>
            </a:r>
          </a:p>
          <a:p>
            <a:pPr marL="0" lvl="2" indent="0">
              <a:defRPr/>
            </a:pPr>
            <a:r>
              <a:rPr lang="fr-FR" sz="1400" b="1" dirty="0" err="1">
                <a:solidFill>
                  <a:srgbClr val="FF0000"/>
                </a:solidFill>
                <a:latin typeface="Trebuchet MS" pitchFamily="34" charset="0"/>
                <a:sym typeface="Wingdings" charset="2"/>
              </a:rPr>
              <a:t>THz</a:t>
            </a:r>
            <a:r>
              <a:rPr lang="fr-FR" sz="1400" b="1" dirty="0">
                <a:solidFill>
                  <a:srgbClr val="FF0000"/>
                </a:solidFill>
                <a:latin typeface="Trebuchet MS" pitchFamily="34" charset="0"/>
                <a:sym typeface="Wingdings" charset="2"/>
              </a:rPr>
              <a:t> diode </a:t>
            </a:r>
            <a:endParaRPr lang="fr-FR" sz="1400" dirty="0">
              <a:latin typeface="Trebuchet MS" pitchFamily="34" charset="0"/>
              <a:sym typeface="Wingdings" charset="2"/>
            </a:endParaRPr>
          </a:p>
          <a:p>
            <a:pPr marL="171450" lvl="2" indent="-171450">
              <a:buFont typeface="Wingdings" panose="05000000000000000000" pitchFamily="2" charset="2"/>
              <a:buChar char="§"/>
              <a:defRPr/>
            </a:pPr>
            <a:r>
              <a:rPr lang="fr-FR" sz="1200" i="1" dirty="0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Virginia Diode Virginia  1 </a:t>
            </a:r>
            <a:r>
              <a:rPr lang="fr-FR" sz="1200" i="1" dirty="0" err="1">
                <a:solidFill>
                  <a:schemeClr val="tx1"/>
                </a:solidFill>
                <a:latin typeface="Trebuchet MS" pitchFamily="34" charset="0"/>
                <a:sym typeface="Wingdings" charset="2"/>
              </a:rPr>
              <a:t>ns</a:t>
            </a:r>
            <a:r>
              <a:rPr lang="fr-FR" sz="1400" dirty="0" err="1">
                <a:latin typeface="Trebuchet MS" pitchFamily="34" charset="0"/>
                <a:sym typeface="Wingdings" charset="2"/>
              </a:rPr>
              <a:t>diodes</a:t>
            </a:r>
            <a:r>
              <a:rPr lang="fr-FR" sz="1400" dirty="0">
                <a:latin typeface="Trebuchet MS" pitchFamily="34" charset="0"/>
                <a:sym typeface="Wingdings" charset="2"/>
              </a:rPr>
              <a:t>)</a:t>
            </a:r>
          </a:p>
          <a:p>
            <a:pPr marL="0" lvl="2">
              <a:defRPr/>
            </a:pPr>
            <a:endParaRPr lang="fr-FR" sz="1400" dirty="0">
              <a:latin typeface="Trebuchet MS" pitchFamily="34" charset="0"/>
              <a:sym typeface="Wingdings" charset="2"/>
            </a:endParaRPr>
          </a:p>
        </p:txBody>
      </p:sp>
      <p:sp>
        <p:nvSpPr>
          <p:cNvPr id="10250" name="ZoneTexte 14335"/>
          <p:cNvSpPr txBox="1">
            <a:spLocks noChangeArrowheads="1"/>
          </p:cNvSpPr>
          <p:nvPr/>
        </p:nvSpPr>
        <p:spPr bwMode="auto">
          <a:xfrm>
            <a:off x="6100763" y="2976563"/>
            <a:ext cx="463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000">
                <a:solidFill>
                  <a:schemeClr val="tx1"/>
                </a:solidFill>
                <a:latin typeface="Trebuchet MS" pitchFamily="34" charset="0"/>
              </a:rPr>
              <a:t>10 m</a:t>
            </a:r>
          </a:p>
        </p:txBody>
      </p:sp>
      <p:cxnSp>
        <p:nvCxnSpPr>
          <p:cNvPr id="10251" name="Connecteur droit 14340"/>
          <p:cNvCxnSpPr>
            <a:cxnSpLocks noChangeShapeType="1"/>
            <a:stCxn id="10304" idx="1"/>
          </p:cNvCxnSpPr>
          <p:nvPr/>
        </p:nvCxnSpPr>
        <p:spPr bwMode="auto">
          <a:xfrm flipH="1">
            <a:off x="6153150" y="866775"/>
            <a:ext cx="381000" cy="8413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10252" name="Connecteur droit 63"/>
          <p:cNvCxnSpPr>
            <a:cxnSpLocks noChangeShapeType="1"/>
          </p:cNvCxnSpPr>
          <p:nvPr/>
        </p:nvCxnSpPr>
        <p:spPr bwMode="auto">
          <a:xfrm flipH="1" flipV="1">
            <a:off x="4481513" y="1525588"/>
            <a:ext cx="58737" cy="96837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10253" name="Connecteur droit 67"/>
          <p:cNvCxnSpPr>
            <a:cxnSpLocks noChangeShapeType="1"/>
          </p:cNvCxnSpPr>
          <p:nvPr/>
        </p:nvCxnSpPr>
        <p:spPr bwMode="auto">
          <a:xfrm rot="21480000" flipV="1">
            <a:off x="4491038" y="1381125"/>
            <a:ext cx="376237" cy="144463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</p:cxnSp>
      <p:grpSp>
        <p:nvGrpSpPr>
          <p:cNvPr id="10254" name="Groupe 54"/>
          <p:cNvGrpSpPr>
            <a:grpSpLocks/>
          </p:cNvGrpSpPr>
          <p:nvPr/>
        </p:nvGrpSpPr>
        <p:grpSpPr bwMode="auto">
          <a:xfrm>
            <a:off x="5289550" y="1296988"/>
            <a:ext cx="1320800" cy="1162050"/>
            <a:chOff x="5483064" y="1544919"/>
            <a:chExt cx="1321184" cy="1162505"/>
          </a:xfrm>
        </p:grpSpPr>
        <p:grpSp>
          <p:nvGrpSpPr>
            <p:cNvPr id="10275" name="Groupe 14365"/>
            <p:cNvGrpSpPr>
              <a:grpSpLocks/>
            </p:cNvGrpSpPr>
            <p:nvPr/>
          </p:nvGrpSpPr>
          <p:grpSpPr bwMode="auto">
            <a:xfrm>
              <a:off x="5570399" y="1544919"/>
              <a:ext cx="1233849" cy="1162505"/>
              <a:chOff x="5570399" y="1544919"/>
              <a:chExt cx="1233849" cy="1162505"/>
            </a:xfrm>
          </p:grpSpPr>
          <p:pic>
            <p:nvPicPr>
              <p:cNvPr id="10277" name="Image 14353"/>
              <p:cNvPicPr>
                <a:picLocks noChangeAspect="1"/>
              </p:cNvPicPr>
              <p:nvPr/>
            </p:nvPicPr>
            <p:blipFill>
              <a:blip r:embed="rId4" cstate="print"/>
              <a:srcRect l="13853" t="15102" r="13589"/>
              <a:stretch>
                <a:fillRect/>
              </a:stretch>
            </p:blipFill>
            <p:spPr bwMode="auto">
              <a:xfrm>
                <a:off x="5667375" y="1544919"/>
                <a:ext cx="1044177" cy="916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278" name="Groupe 14363"/>
              <p:cNvGrpSpPr>
                <a:grpSpLocks/>
              </p:cNvGrpSpPr>
              <p:nvPr/>
            </p:nvGrpSpPr>
            <p:grpSpPr bwMode="auto">
              <a:xfrm>
                <a:off x="5570399" y="2293234"/>
                <a:ext cx="1233849" cy="414190"/>
                <a:chOff x="5570399" y="2293234"/>
                <a:chExt cx="1233849" cy="414190"/>
              </a:xfrm>
            </p:grpSpPr>
            <p:sp>
              <p:nvSpPr>
                <p:cNvPr id="10279" name="Rectangle 14355"/>
                <p:cNvSpPr>
                  <a:spLocks noChangeArrowheads="1"/>
                </p:cNvSpPr>
                <p:nvPr/>
              </p:nvSpPr>
              <p:spPr bwMode="auto">
                <a:xfrm>
                  <a:off x="5570399" y="2360756"/>
                  <a:ext cx="1233849" cy="91019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altLang="fr-FR"/>
                </a:p>
              </p:txBody>
            </p:sp>
            <p:sp>
              <p:nvSpPr>
                <p:cNvPr id="10280" name="ZoneTexte 78"/>
                <p:cNvSpPr txBox="1">
                  <a:spLocks noChangeArrowheads="1"/>
                </p:cNvSpPr>
                <p:nvPr/>
              </p:nvSpPr>
              <p:spPr bwMode="auto">
                <a:xfrm>
                  <a:off x="5851233" y="2307314"/>
                  <a:ext cx="726481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000">
                      <a:solidFill>
                        <a:schemeClr val="tx1"/>
                      </a:solidFill>
                      <a:latin typeface="Trebuchet MS" pitchFamily="34" charset="0"/>
                    </a:rPr>
                    <a:t>-1   0   1</a:t>
                  </a:r>
                </a:p>
                <a:p>
                  <a:r>
                    <a:rPr lang="fr-FR" altLang="fr-FR" sz="1000" i="1">
                      <a:solidFill>
                        <a:schemeClr val="tx1"/>
                      </a:solidFill>
                      <a:latin typeface="Trebuchet MS" pitchFamily="34" charset="0"/>
                    </a:rPr>
                    <a:t>Time (ps)</a:t>
                  </a:r>
                </a:p>
              </p:txBody>
            </p:sp>
            <p:grpSp>
              <p:nvGrpSpPr>
                <p:cNvPr id="10281" name="Groupe 14358"/>
                <p:cNvGrpSpPr>
                  <a:grpSpLocks/>
                </p:cNvGrpSpPr>
                <p:nvPr/>
              </p:nvGrpSpPr>
              <p:grpSpPr bwMode="auto">
                <a:xfrm>
                  <a:off x="6026586" y="2293234"/>
                  <a:ext cx="352304" cy="80150"/>
                  <a:chOff x="6026586" y="2322924"/>
                  <a:chExt cx="352304" cy="80150"/>
                </a:xfrm>
              </p:grpSpPr>
              <p:cxnSp>
                <p:nvCxnSpPr>
                  <p:cNvPr id="10282" name="Connecteur droit 1435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026586" y="2322924"/>
                    <a:ext cx="0" cy="7620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0283" name="Connecteur droit 8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202738" y="2326874"/>
                    <a:ext cx="0" cy="7620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0284" name="Connecteur droit 8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78890" y="2324571"/>
                    <a:ext cx="0" cy="7620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</p:grpSp>
          </p:grpSp>
        </p:grpSp>
        <p:sp>
          <p:nvSpPr>
            <p:cNvPr id="10276" name="ZoneTexte 14366"/>
            <p:cNvSpPr txBox="1">
              <a:spLocks noChangeArrowheads="1"/>
            </p:cNvSpPr>
            <p:nvPr/>
          </p:nvSpPr>
          <p:spPr bwMode="auto">
            <a:xfrm>
              <a:off x="5483064" y="1684123"/>
              <a:ext cx="239168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800">
                  <a:solidFill>
                    <a:schemeClr val="tx1"/>
                  </a:solidFill>
                  <a:latin typeface="Trebuchet MS" pitchFamily="34" charset="0"/>
                </a:rPr>
                <a:t>1</a:t>
              </a:r>
            </a:p>
            <a:p>
              <a:endParaRPr lang="fr-FR" altLang="fr-FR" sz="800">
                <a:solidFill>
                  <a:schemeClr val="tx1"/>
                </a:solidFill>
                <a:latin typeface="Trebuchet MS" pitchFamily="34" charset="0"/>
              </a:endParaRPr>
            </a:p>
            <a:p>
              <a:endParaRPr lang="fr-FR" altLang="fr-FR" sz="800">
                <a:solidFill>
                  <a:schemeClr val="tx1"/>
                </a:solidFill>
                <a:latin typeface="Trebuchet MS" pitchFamily="34" charset="0"/>
              </a:endParaRPr>
            </a:p>
            <a:p>
              <a:endParaRPr lang="fr-FR" altLang="fr-FR" sz="1000">
                <a:solidFill>
                  <a:schemeClr val="tx1"/>
                </a:solidFill>
                <a:latin typeface="Trebuchet MS" pitchFamily="34" charset="0"/>
              </a:endParaRPr>
            </a:p>
            <a:p>
              <a:r>
                <a:rPr lang="fr-FR" altLang="fr-FR" sz="800">
                  <a:solidFill>
                    <a:schemeClr val="tx1"/>
                  </a:solidFill>
                  <a:latin typeface="Trebuchet MS" pitchFamily="34" charset="0"/>
                </a:rPr>
                <a:t>0</a:t>
              </a:r>
            </a:p>
          </p:txBody>
        </p:sp>
      </p:grpSp>
      <p:grpSp>
        <p:nvGrpSpPr>
          <p:cNvPr id="10255" name="Groupe 56"/>
          <p:cNvGrpSpPr>
            <a:grpSpLocks/>
          </p:cNvGrpSpPr>
          <p:nvPr/>
        </p:nvGrpSpPr>
        <p:grpSpPr bwMode="auto">
          <a:xfrm>
            <a:off x="3430588" y="3519488"/>
            <a:ext cx="1336675" cy="1112837"/>
            <a:chOff x="785678" y="2661849"/>
            <a:chExt cx="1336720" cy="1113508"/>
          </a:xfrm>
        </p:grpSpPr>
        <p:grpSp>
          <p:nvGrpSpPr>
            <p:cNvPr id="10265" name="Groupe 14364"/>
            <p:cNvGrpSpPr>
              <a:grpSpLocks/>
            </p:cNvGrpSpPr>
            <p:nvPr/>
          </p:nvGrpSpPr>
          <p:grpSpPr bwMode="auto">
            <a:xfrm>
              <a:off x="971600" y="2661849"/>
              <a:ext cx="1150798" cy="1113508"/>
              <a:chOff x="2971800" y="3868064"/>
              <a:chExt cx="1150798" cy="1113508"/>
            </a:xfrm>
          </p:grpSpPr>
          <p:pic>
            <p:nvPicPr>
              <p:cNvPr id="10267" name="Image 14351"/>
              <p:cNvPicPr>
                <a:picLocks noChangeAspect="1"/>
              </p:cNvPicPr>
              <p:nvPr/>
            </p:nvPicPr>
            <p:blipFill>
              <a:blip r:embed="rId5" cstate="print"/>
              <a:srcRect l="13121" t="19373" r="6723"/>
              <a:stretch>
                <a:fillRect/>
              </a:stretch>
            </p:blipFill>
            <p:spPr bwMode="auto">
              <a:xfrm>
                <a:off x="2971800" y="3868064"/>
                <a:ext cx="1150798" cy="870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268" name="Groupe 98"/>
              <p:cNvGrpSpPr>
                <a:grpSpLocks/>
              </p:cNvGrpSpPr>
              <p:nvPr/>
            </p:nvGrpSpPr>
            <p:grpSpPr bwMode="auto">
              <a:xfrm>
                <a:off x="2971800" y="4567382"/>
                <a:ext cx="1117470" cy="414190"/>
                <a:chOff x="5686778" y="2293234"/>
                <a:chExt cx="1117470" cy="414190"/>
              </a:xfrm>
            </p:grpSpPr>
            <p:sp>
              <p:nvSpPr>
                <p:cNvPr id="10269" name="Rectangle 99"/>
                <p:cNvSpPr>
                  <a:spLocks noChangeArrowheads="1"/>
                </p:cNvSpPr>
                <p:nvPr/>
              </p:nvSpPr>
              <p:spPr bwMode="auto">
                <a:xfrm>
                  <a:off x="5686778" y="2360756"/>
                  <a:ext cx="1117470" cy="91019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 altLang="fr-FR"/>
                </a:p>
              </p:txBody>
            </p:sp>
            <p:sp>
              <p:nvSpPr>
                <p:cNvPr id="10270" name="ZoneTexte 100"/>
                <p:cNvSpPr txBox="1">
                  <a:spLocks noChangeArrowheads="1"/>
                </p:cNvSpPr>
                <p:nvPr/>
              </p:nvSpPr>
              <p:spPr bwMode="auto">
                <a:xfrm>
                  <a:off x="5851233" y="2307314"/>
                  <a:ext cx="726481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r-FR" altLang="fr-FR" sz="1000">
                      <a:solidFill>
                        <a:schemeClr val="tx1"/>
                      </a:solidFill>
                      <a:latin typeface="Trebuchet MS" pitchFamily="34" charset="0"/>
                    </a:rPr>
                    <a:t>-1   0   1</a:t>
                  </a:r>
                </a:p>
                <a:p>
                  <a:r>
                    <a:rPr lang="fr-FR" altLang="fr-FR" sz="1000" i="1">
                      <a:solidFill>
                        <a:schemeClr val="tx1"/>
                      </a:solidFill>
                      <a:latin typeface="Trebuchet MS" pitchFamily="34" charset="0"/>
                    </a:rPr>
                    <a:t>Time (ps)</a:t>
                  </a:r>
                </a:p>
              </p:txBody>
            </p:sp>
            <p:grpSp>
              <p:nvGrpSpPr>
                <p:cNvPr id="10271" name="Groupe 101"/>
                <p:cNvGrpSpPr>
                  <a:grpSpLocks/>
                </p:cNvGrpSpPr>
                <p:nvPr/>
              </p:nvGrpSpPr>
              <p:grpSpPr bwMode="auto">
                <a:xfrm>
                  <a:off x="6026586" y="2293234"/>
                  <a:ext cx="352304" cy="80150"/>
                  <a:chOff x="6026586" y="2322924"/>
                  <a:chExt cx="352304" cy="80150"/>
                </a:xfrm>
              </p:grpSpPr>
              <p:cxnSp>
                <p:nvCxnSpPr>
                  <p:cNvPr id="10272" name="Connecteur droit 10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026586" y="2322924"/>
                    <a:ext cx="0" cy="7620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0273" name="Connecteur droit 10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202738" y="2326874"/>
                    <a:ext cx="0" cy="7620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  <p:cxnSp>
                <p:nvCxnSpPr>
                  <p:cNvPr id="10274" name="Connecteur droit 10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378890" y="2324571"/>
                    <a:ext cx="0" cy="7620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</p:cxnSp>
            </p:grpSp>
          </p:grpSp>
        </p:grpSp>
        <p:sp>
          <p:nvSpPr>
            <p:cNvPr id="10266" name="ZoneTexte 109"/>
            <p:cNvSpPr txBox="1">
              <a:spLocks noChangeArrowheads="1"/>
            </p:cNvSpPr>
            <p:nvPr/>
          </p:nvSpPr>
          <p:spPr bwMode="auto">
            <a:xfrm>
              <a:off x="785678" y="2756424"/>
              <a:ext cx="239168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altLang="fr-FR" sz="800">
                  <a:solidFill>
                    <a:schemeClr val="tx1"/>
                  </a:solidFill>
                  <a:latin typeface="Trebuchet MS" pitchFamily="34" charset="0"/>
                </a:rPr>
                <a:t>1</a:t>
              </a:r>
            </a:p>
            <a:p>
              <a:endParaRPr lang="fr-FR" altLang="fr-FR" sz="800">
                <a:solidFill>
                  <a:schemeClr val="tx1"/>
                </a:solidFill>
                <a:latin typeface="Trebuchet MS" pitchFamily="34" charset="0"/>
              </a:endParaRPr>
            </a:p>
            <a:p>
              <a:endParaRPr lang="fr-FR" altLang="fr-FR" sz="800">
                <a:solidFill>
                  <a:schemeClr val="tx1"/>
                </a:solidFill>
                <a:latin typeface="Trebuchet MS" pitchFamily="34" charset="0"/>
              </a:endParaRPr>
            </a:p>
            <a:p>
              <a:endParaRPr lang="fr-FR" altLang="fr-FR" sz="1000">
                <a:solidFill>
                  <a:schemeClr val="tx1"/>
                </a:solidFill>
                <a:latin typeface="Trebuchet MS" pitchFamily="34" charset="0"/>
              </a:endParaRPr>
            </a:p>
            <a:p>
              <a:r>
                <a:rPr lang="fr-FR" altLang="fr-FR" sz="800">
                  <a:solidFill>
                    <a:schemeClr val="tx1"/>
                  </a:solidFill>
                  <a:latin typeface="Trebuchet MS" pitchFamily="34" charset="0"/>
                </a:rPr>
                <a:t>0</a:t>
              </a:r>
            </a:p>
          </p:txBody>
        </p:sp>
      </p:grpSp>
      <p:cxnSp>
        <p:nvCxnSpPr>
          <p:cNvPr id="10256" name="Connecteur droit 61"/>
          <p:cNvCxnSpPr>
            <a:cxnSpLocks noChangeShapeType="1"/>
          </p:cNvCxnSpPr>
          <p:nvPr/>
        </p:nvCxnSpPr>
        <p:spPr bwMode="auto">
          <a:xfrm flipH="1">
            <a:off x="4533900" y="950913"/>
            <a:ext cx="1619250" cy="677862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10257" name="Connecteur droit 4"/>
          <p:cNvCxnSpPr>
            <a:cxnSpLocks noChangeShapeType="1"/>
          </p:cNvCxnSpPr>
          <p:nvPr/>
        </p:nvCxnSpPr>
        <p:spPr bwMode="auto">
          <a:xfrm flipV="1">
            <a:off x="6076950" y="3211513"/>
            <a:ext cx="51117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258" name="Connecteur droit 6"/>
          <p:cNvCxnSpPr>
            <a:cxnSpLocks noChangeShapeType="1"/>
          </p:cNvCxnSpPr>
          <p:nvPr/>
        </p:nvCxnSpPr>
        <p:spPr bwMode="auto">
          <a:xfrm>
            <a:off x="6076950" y="3097213"/>
            <a:ext cx="0" cy="1158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259" name="Connecteur droit 65"/>
          <p:cNvCxnSpPr>
            <a:cxnSpLocks noChangeShapeType="1"/>
          </p:cNvCxnSpPr>
          <p:nvPr/>
        </p:nvCxnSpPr>
        <p:spPr bwMode="auto">
          <a:xfrm>
            <a:off x="6588125" y="3095625"/>
            <a:ext cx="0" cy="1158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" name="Arc 2"/>
          <p:cNvSpPr>
            <a:spLocks noChangeAspect="1"/>
          </p:cNvSpPr>
          <p:nvPr/>
        </p:nvSpPr>
        <p:spPr bwMode="auto">
          <a:xfrm rot="1575539">
            <a:off x="2616200" y="1443038"/>
            <a:ext cx="5399088" cy="5399087"/>
          </a:xfrm>
          <a:prstGeom prst="arc">
            <a:avLst>
              <a:gd name="adj1" fmla="val 16200000"/>
              <a:gd name="adj2" fmla="val 19030956"/>
            </a:avLst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  <a:effectLst/>
          <a:ex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fr-FR">
              <a:latin typeface="Times New Roman" pitchFamily="16" charset="0"/>
              <a:cs typeface="Times New Roman" pitchFamily="16" charset="0"/>
            </a:endParaRPr>
          </a:p>
        </p:txBody>
      </p:sp>
      <p:cxnSp>
        <p:nvCxnSpPr>
          <p:cNvPr id="10261" name="Connecteur droit 3"/>
          <p:cNvCxnSpPr>
            <a:cxnSpLocks noChangeShapeType="1"/>
          </p:cNvCxnSpPr>
          <p:nvPr/>
        </p:nvCxnSpPr>
        <p:spPr bwMode="auto">
          <a:xfrm>
            <a:off x="6100763" y="989013"/>
            <a:ext cx="1514475" cy="2984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0262" name="Rectangle 4"/>
          <p:cNvSpPr>
            <a:spLocks noChangeArrowheads="1"/>
          </p:cNvSpPr>
          <p:nvPr/>
        </p:nvSpPr>
        <p:spPr bwMode="auto">
          <a:xfrm>
            <a:off x="7621588" y="1195388"/>
            <a:ext cx="190500" cy="122237"/>
          </a:xfrm>
          <a:prstGeom prst="rect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 altLang="fr-FR"/>
          </a:p>
        </p:txBody>
      </p:sp>
      <p:sp>
        <p:nvSpPr>
          <p:cNvPr id="10263" name="Rectangle 6"/>
          <p:cNvSpPr>
            <a:spLocks noChangeArrowheads="1"/>
          </p:cNvSpPr>
          <p:nvPr/>
        </p:nvSpPr>
        <p:spPr bwMode="auto">
          <a:xfrm>
            <a:off x="7667625" y="1138238"/>
            <a:ext cx="914400" cy="914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fr-FR" altLang="fr-FR" sz="800"/>
              <a:t>laser</a:t>
            </a:r>
          </a:p>
        </p:txBody>
      </p:sp>
      <p:sp>
        <p:nvSpPr>
          <p:cNvPr id="10264" name="Rectangle 1"/>
          <p:cNvSpPr>
            <a:spLocks noChangeArrowheads="1"/>
          </p:cNvSpPr>
          <p:nvPr/>
        </p:nvSpPr>
        <p:spPr bwMode="auto">
          <a:xfrm>
            <a:off x="7767638" y="6616700"/>
            <a:ext cx="1312862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34681</TotalTime>
  <Words>1133</Words>
  <Application>Microsoft Office PowerPoint</Application>
  <PresentationFormat>On-screen Show (4:3)</PresentationFormat>
  <Paragraphs>400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Thème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TORDEUX Marie-Agnès</dc:creator>
  <cp:lastModifiedBy>GAGET Philippa</cp:lastModifiedBy>
  <cp:revision>655</cp:revision>
  <cp:lastPrinted>2014-11-21T14:47:24Z</cp:lastPrinted>
  <dcterms:created xsi:type="dcterms:W3CDTF">2012-04-12T06:45:37Z</dcterms:created>
  <dcterms:modified xsi:type="dcterms:W3CDTF">2014-11-27T13:58:28Z</dcterms:modified>
</cp:coreProperties>
</file>