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9" r:id="rId3"/>
    <p:sldId id="260" r:id="rId4"/>
    <p:sldId id="262" r:id="rId5"/>
    <p:sldId id="261" r:id="rId6"/>
    <p:sldId id="263" r:id="rId7"/>
    <p:sldId id="264" r:id="rId8"/>
    <p:sldId id="265" r:id="rId9"/>
    <p:sldId id="266" r:id="rId10"/>
    <p:sldId id="280" r:id="rId11"/>
    <p:sldId id="278" r:id="rId12"/>
    <p:sldId id="279" r:id="rId13"/>
  </p:sldIdLst>
  <p:sldSz cx="9144000" cy="6858000" type="screen4x3"/>
  <p:notesSz cx="6811963" cy="99425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66CC"/>
    <a:srgbClr val="000000"/>
    <a:srgbClr val="FF0000"/>
    <a:srgbClr val="FFFFFF"/>
    <a:srgbClr val="2A33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954" autoAdjust="0"/>
  </p:normalViewPr>
  <p:slideViewPr>
    <p:cSldViewPr showGuides="1">
      <p:cViewPr>
        <p:scale>
          <a:sx n="90" d="100"/>
          <a:sy n="90" d="100"/>
        </p:scale>
        <p:origin x="-144" y="-66"/>
      </p:cViewPr>
      <p:guideLst>
        <p:guide orient="horz" pos="2160"/>
        <p:guide pos="528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102" d="100"/>
          <a:sy n="102" d="100"/>
        </p:scale>
        <p:origin x="-3426" y="-84"/>
      </p:cViewPr>
      <p:guideLst>
        <p:guide orient="horz" pos="3132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R-SOU\sources\Commun\diagnostics\Stabilit&#233;%20Lignes\stabilite_2013_format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PX2</a:t>
            </a: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2"/>
          <c:order val="0"/>
          <c:tx>
            <c:strRef>
              <c:f>Feuil1!$A$3</c:f>
              <c:strCache>
                <c:ptCount val="1"/>
                <c:pt idx="0">
                  <c:v>ANS-C11/DG/CALC-SDM-POSITION-ANGLE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8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dPt>
          <c:val>
            <c:numRef>
              <c:f>Feuil1!$B$3:$AG$3</c:f>
              <c:numCache>
                <c:formatCode>0.00%</c:formatCode>
                <c:ptCount val="30"/>
                <c:pt idx="0" formatCode="0%">
                  <c:v>0.91510000000000002</c:v>
                </c:pt>
                <c:pt idx="1">
                  <c:v>0.82140000000000002</c:v>
                </c:pt>
                <c:pt idx="2">
                  <c:v>0.83079999999999998</c:v>
                </c:pt>
                <c:pt idx="3">
                  <c:v>0.92269999999999996</c:v>
                </c:pt>
                <c:pt idx="4">
                  <c:v>0.7117</c:v>
                </c:pt>
                <c:pt idx="5">
                  <c:v>0.80110000000000003</c:v>
                </c:pt>
                <c:pt idx="6">
                  <c:v>0.74180000000000001</c:v>
                </c:pt>
                <c:pt idx="7">
                  <c:v>0.92959999999999998</c:v>
                </c:pt>
                <c:pt idx="8">
                  <c:v>0.90110000000000001</c:v>
                </c:pt>
                <c:pt idx="9">
                  <c:v>0.874</c:v>
                </c:pt>
                <c:pt idx="10">
                  <c:v>0.93330000000000002</c:v>
                </c:pt>
                <c:pt idx="11">
                  <c:v>0.97540000000000004</c:v>
                </c:pt>
                <c:pt idx="12">
                  <c:v>0.9607</c:v>
                </c:pt>
                <c:pt idx="13">
                  <c:v>0.95540000000000003</c:v>
                </c:pt>
                <c:pt idx="14">
                  <c:v>0.98580000000000001</c:v>
                </c:pt>
                <c:pt idx="15">
                  <c:v>0.99270000000000003</c:v>
                </c:pt>
                <c:pt idx="16">
                  <c:v>0.94479999999999997</c:v>
                </c:pt>
                <c:pt idx="17">
                  <c:v>0.9718</c:v>
                </c:pt>
                <c:pt idx="18">
                  <c:v>0.95309999999999995</c:v>
                </c:pt>
                <c:pt idx="19">
                  <c:v>0.97760000000000002</c:v>
                </c:pt>
                <c:pt idx="20">
                  <c:v>0.98909999999999998</c:v>
                </c:pt>
                <c:pt idx="21">
                  <c:v>0.97860000000000003</c:v>
                </c:pt>
                <c:pt idx="22">
                  <c:v>0.91339999999999999</c:v>
                </c:pt>
                <c:pt idx="23">
                  <c:v>0.9677</c:v>
                </c:pt>
                <c:pt idx="24">
                  <c:v>0.99590000000000001</c:v>
                </c:pt>
                <c:pt idx="25">
                  <c:v>0.99470000000000003</c:v>
                </c:pt>
                <c:pt idx="26">
                  <c:v>0.99299999999999999</c:v>
                </c:pt>
                <c:pt idx="27">
                  <c:v>0.97030000000000005</c:v>
                </c:pt>
                <c:pt idx="28">
                  <c:v>0.98570000000000002</c:v>
                </c:pt>
                <c:pt idx="29">
                  <c:v>0.97529999999999994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1334016"/>
        <c:axId val="141335552"/>
      </c:barChart>
      <c:catAx>
        <c:axId val="1413340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fr-FR"/>
          </a:p>
        </c:txPr>
        <c:crossAx val="141335552"/>
        <c:crosses val="autoZero"/>
        <c:auto val="1"/>
        <c:lblAlgn val="ctr"/>
        <c:lblOffset val="100"/>
        <c:noMultiLvlLbl val="0"/>
      </c:catAx>
      <c:valAx>
        <c:axId val="141335552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fr-FR"/>
          </a:p>
        </c:txPr>
        <c:crossAx val="1413340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8536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FF3C4-83A1-4D95-B697-C2B21001E002}" type="datetimeFigureOut">
              <a:rPr lang="en-GB" smtClean="0"/>
              <a:t>12/05/2014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8536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CCCA3-8472-4C0B-93BE-2990BBD6CA0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72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C24DF-E464-408A-B4B9-B7BCAE33D20C}" type="datetimeFigureOut">
              <a:rPr lang="en-GB" smtClean="0"/>
              <a:t>12/05/2014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1197" y="4722694"/>
            <a:ext cx="544957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8536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2615B0-4757-4DFA-B205-5876EC536DB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718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" y="1191"/>
            <a:ext cx="2626302" cy="1314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493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r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 userDrawn="1"/>
        </p:nvSpPr>
        <p:spPr>
          <a:xfrm>
            <a:off x="0" y="6679456"/>
            <a:ext cx="9144000" cy="1934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numCol="6" rtlCol="0">
            <a:noAutofit/>
          </a:bodyPr>
          <a:lstStyle/>
          <a:p>
            <a:pPr marL="0" indent="0">
              <a:buFont typeface="Arial" pitchFamily="34" charset="0"/>
              <a:buNone/>
              <a:tabLst>
                <a:tab pos="1257300" algn="l"/>
              </a:tabLst>
            </a:pPr>
            <a:endParaRPr lang="en-GB" sz="1000" b="1" noProof="0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 userDrawn="1"/>
        </p:nvSpPr>
        <p:spPr>
          <a:xfrm>
            <a:off x="7576" y="260648"/>
            <a:ext cx="913642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numCol="6" rtlCol="0">
            <a:noAutofit/>
          </a:bodyPr>
          <a:lstStyle/>
          <a:p>
            <a:pPr marL="0" indent="0">
              <a:buFont typeface="Arial" pitchFamily="34" charset="0"/>
              <a:buNone/>
              <a:tabLst>
                <a:tab pos="1257300" algn="l"/>
              </a:tabLst>
            </a:pPr>
            <a:endParaRPr lang="en-GB" sz="1000" b="1" noProof="0" dirty="0">
              <a:solidFill>
                <a:schemeClr val="bg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35696" y="260648"/>
            <a:ext cx="7298354" cy="748656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GB" noProof="0" dirty="0" err="1" smtClean="0"/>
              <a:t>Modifiez</a:t>
            </a:r>
            <a:r>
              <a:rPr lang="en-GB" noProof="0" dirty="0" smtClean="0"/>
              <a:t> le style du titre</a:t>
            </a:r>
            <a:endParaRPr lang="en-GB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noProof="0" dirty="0" err="1" smtClean="0"/>
              <a:t>Modifiez</a:t>
            </a:r>
            <a:r>
              <a:rPr lang="en-GB" noProof="0" dirty="0" smtClean="0"/>
              <a:t> les styles du </a:t>
            </a:r>
            <a:r>
              <a:rPr lang="en-GB" noProof="0" dirty="0" err="1" smtClean="0"/>
              <a:t>texte</a:t>
            </a:r>
            <a:r>
              <a:rPr lang="en-GB" noProof="0" dirty="0" smtClean="0"/>
              <a:t> du masque</a:t>
            </a:r>
          </a:p>
          <a:p>
            <a:pPr lvl="1"/>
            <a:r>
              <a:rPr lang="en-GB" noProof="0" dirty="0" err="1" smtClean="0"/>
              <a:t>Deuxième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Troisième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Quatrième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Cinquième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07504" y="6676851"/>
            <a:ext cx="2520280" cy="181150"/>
          </a:xfrm>
        </p:spPr>
        <p:txBody>
          <a:bodyPr/>
          <a:lstStyle>
            <a:lvl1pPr>
              <a:defRPr sz="1050"/>
            </a:lvl1pPr>
          </a:lstStyle>
          <a:p>
            <a:r>
              <a:rPr lang="fr-FR" smtClean="0"/>
              <a:t>N. HUBERT, Synchrotron SOLEIL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39752" y="6676851"/>
            <a:ext cx="5400600" cy="181150"/>
          </a:xfrm>
        </p:spPr>
        <p:txBody>
          <a:bodyPr/>
          <a:lstStyle>
            <a:lvl1pPr>
              <a:defRPr sz="1000"/>
            </a:lvl1pPr>
          </a:lstStyle>
          <a:p>
            <a:r>
              <a:rPr lang="en-GB" dirty="0" smtClean="0"/>
              <a:t>DEELS, 12-13 May 2014,ESRF, Grenoble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04448" y="6664599"/>
            <a:ext cx="432048" cy="193401"/>
          </a:xfrm>
        </p:spPr>
        <p:txBody>
          <a:bodyPr/>
          <a:lstStyle>
            <a:lvl1pPr>
              <a:defRPr sz="1000"/>
            </a:lvl1pPr>
          </a:lstStyle>
          <a:p>
            <a:fld id="{FC038257-1D70-4F85-B5BD-61042DA1E698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" y="260648"/>
            <a:ext cx="1438942" cy="720080"/>
          </a:xfrm>
          <a:prstGeom prst="rect">
            <a:avLst/>
          </a:prstGeom>
        </p:spPr>
      </p:pic>
      <p:sp>
        <p:nvSpPr>
          <p:cNvPr id="8" name="ZoneTexte 7"/>
          <p:cNvSpPr txBox="1"/>
          <p:nvPr userDrawn="1"/>
        </p:nvSpPr>
        <p:spPr>
          <a:xfrm>
            <a:off x="0" y="2414"/>
            <a:ext cx="9159479" cy="258234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numCol="6" rtlCol="0">
            <a:noAutofit/>
          </a:bodyPr>
          <a:lstStyle/>
          <a:p>
            <a:pPr marL="0" indent="0">
              <a:buFont typeface="Arial" pitchFamily="34" charset="0"/>
              <a:buNone/>
              <a:tabLst>
                <a:tab pos="1257300" algn="l"/>
              </a:tabLst>
            </a:pPr>
            <a:endParaRPr lang="en-GB" sz="1000" b="1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987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 userDrawn="1"/>
        </p:nvSpPr>
        <p:spPr>
          <a:xfrm>
            <a:off x="0" y="6679456"/>
            <a:ext cx="9144000" cy="1934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numCol="6" rtlCol="0">
            <a:noAutofit/>
          </a:bodyPr>
          <a:lstStyle/>
          <a:p>
            <a:pPr marL="0" indent="0">
              <a:buFont typeface="Arial" pitchFamily="34" charset="0"/>
              <a:buNone/>
              <a:tabLst>
                <a:tab pos="1257300" algn="l"/>
              </a:tabLst>
            </a:pPr>
            <a:endParaRPr lang="en-GB" sz="1000" b="1" noProof="0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 userDrawn="1"/>
        </p:nvSpPr>
        <p:spPr>
          <a:xfrm>
            <a:off x="7576" y="260648"/>
            <a:ext cx="913642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numCol="6" rtlCol="0">
            <a:noAutofit/>
          </a:bodyPr>
          <a:lstStyle/>
          <a:p>
            <a:pPr marL="0" indent="0">
              <a:buFont typeface="Arial" pitchFamily="34" charset="0"/>
              <a:buNone/>
              <a:tabLst>
                <a:tab pos="1257300" algn="l"/>
              </a:tabLst>
            </a:pPr>
            <a:endParaRPr lang="en-GB" sz="1000" b="1" noProof="0" dirty="0">
              <a:solidFill>
                <a:schemeClr val="bg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35696" y="260648"/>
            <a:ext cx="7298354" cy="748656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GB" noProof="0" dirty="0" err="1" smtClean="0"/>
              <a:t>Modifiez</a:t>
            </a:r>
            <a:r>
              <a:rPr lang="en-GB" noProof="0" dirty="0" smtClean="0"/>
              <a:t> le style du titre</a:t>
            </a:r>
            <a:endParaRPr lang="en-GB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07504" y="6676851"/>
            <a:ext cx="2520280" cy="181150"/>
          </a:xfrm>
        </p:spPr>
        <p:txBody>
          <a:bodyPr/>
          <a:lstStyle>
            <a:lvl1pPr>
              <a:defRPr sz="1050"/>
            </a:lvl1pPr>
          </a:lstStyle>
          <a:p>
            <a:r>
              <a:rPr lang="fr-FR" smtClean="0"/>
              <a:t>N. HUBERT, Synchrotron SOLEIL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39752" y="6676851"/>
            <a:ext cx="5400600" cy="181150"/>
          </a:xfrm>
        </p:spPr>
        <p:txBody>
          <a:bodyPr/>
          <a:lstStyle>
            <a:lvl1pPr>
              <a:defRPr sz="1000"/>
            </a:lvl1pPr>
          </a:lstStyle>
          <a:p>
            <a:r>
              <a:rPr lang="en-GB" dirty="0" smtClean="0"/>
              <a:t>DEELS, 12-13 May 2014,ESRF, Grenoble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04448" y="6664599"/>
            <a:ext cx="432048" cy="193401"/>
          </a:xfrm>
        </p:spPr>
        <p:txBody>
          <a:bodyPr/>
          <a:lstStyle>
            <a:lvl1pPr>
              <a:defRPr sz="1000"/>
            </a:lvl1pPr>
          </a:lstStyle>
          <a:p>
            <a:fld id="{FC038257-1D70-4F85-B5BD-61042DA1E698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" y="260648"/>
            <a:ext cx="1438942" cy="720080"/>
          </a:xfrm>
          <a:prstGeom prst="rect">
            <a:avLst/>
          </a:prstGeom>
        </p:spPr>
      </p:pic>
      <p:sp>
        <p:nvSpPr>
          <p:cNvPr id="8" name="ZoneTexte 7"/>
          <p:cNvSpPr txBox="1"/>
          <p:nvPr userDrawn="1"/>
        </p:nvSpPr>
        <p:spPr>
          <a:xfrm>
            <a:off x="0" y="2414"/>
            <a:ext cx="9159479" cy="258234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numCol="6" rtlCol="0">
            <a:noAutofit/>
          </a:bodyPr>
          <a:lstStyle/>
          <a:p>
            <a:pPr marL="0" indent="0">
              <a:buFont typeface="Arial" pitchFamily="34" charset="0"/>
              <a:buNone/>
              <a:tabLst>
                <a:tab pos="1257300" algn="l"/>
              </a:tabLst>
            </a:pPr>
            <a:endParaRPr lang="en-GB" sz="1000" b="1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108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r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 userDrawn="1"/>
        </p:nvSpPr>
        <p:spPr>
          <a:xfrm>
            <a:off x="0" y="6679456"/>
            <a:ext cx="9144000" cy="1934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numCol="6" rtlCol="0">
            <a:noAutofit/>
          </a:bodyPr>
          <a:lstStyle/>
          <a:p>
            <a:pPr marL="0" indent="0">
              <a:buFont typeface="Arial" pitchFamily="34" charset="0"/>
              <a:buNone/>
              <a:tabLst>
                <a:tab pos="1257300" algn="l"/>
              </a:tabLst>
            </a:pPr>
            <a:endParaRPr lang="en-GB" sz="1000" b="1" noProof="0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 userDrawn="1"/>
        </p:nvSpPr>
        <p:spPr>
          <a:xfrm>
            <a:off x="7576" y="260648"/>
            <a:ext cx="913642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numCol="6" rtlCol="0">
            <a:noAutofit/>
          </a:bodyPr>
          <a:lstStyle/>
          <a:p>
            <a:pPr marL="0" indent="0">
              <a:buFont typeface="Arial" pitchFamily="34" charset="0"/>
              <a:buNone/>
              <a:tabLst>
                <a:tab pos="1257300" algn="l"/>
              </a:tabLst>
            </a:pPr>
            <a:endParaRPr lang="en-GB" sz="1000" b="1" noProof="0" dirty="0">
              <a:solidFill>
                <a:schemeClr val="bg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35696" y="260648"/>
            <a:ext cx="7298354" cy="748656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GB" noProof="0" dirty="0" err="1" smtClean="0"/>
              <a:t>Modifiez</a:t>
            </a:r>
            <a:r>
              <a:rPr lang="en-GB" noProof="0" dirty="0" smtClean="0"/>
              <a:t> le style du titre</a:t>
            </a:r>
            <a:endParaRPr lang="en-GB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07504" y="6676851"/>
            <a:ext cx="2520280" cy="181150"/>
          </a:xfrm>
        </p:spPr>
        <p:txBody>
          <a:bodyPr/>
          <a:lstStyle>
            <a:lvl1pPr>
              <a:defRPr sz="1050"/>
            </a:lvl1pPr>
          </a:lstStyle>
          <a:p>
            <a:r>
              <a:rPr lang="fr-FR" smtClean="0"/>
              <a:t>N. HUBERT, Synchrotron SOLEIL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39752" y="6676851"/>
            <a:ext cx="5400600" cy="181150"/>
          </a:xfrm>
        </p:spPr>
        <p:txBody>
          <a:bodyPr/>
          <a:lstStyle>
            <a:lvl1pPr>
              <a:defRPr sz="1000"/>
            </a:lvl1pPr>
          </a:lstStyle>
          <a:p>
            <a:r>
              <a:rPr lang="en-GB" dirty="0" smtClean="0"/>
              <a:t>DEELS, 12-13 May 2014,ESRF, Grenoble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04448" y="6664599"/>
            <a:ext cx="432048" cy="193401"/>
          </a:xfrm>
        </p:spPr>
        <p:txBody>
          <a:bodyPr/>
          <a:lstStyle>
            <a:lvl1pPr>
              <a:defRPr sz="1000"/>
            </a:lvl1pPr>
          </a:lstStyle>
          <a:p>
            <a:fld id="{FC038257-1D70-4F85-B5BD-61042DA1E698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" y="260648"/>
            <a:ext cx="1438942" cy="720080"/>
          </a:xfrm>
          <a:prstGeom prst="rect">
            <a:avLst/>
          </a:prstGeom>
        </p:spPr>
      </p:pic>
      <p:sp>
        <p:nvSpPr>
          <p:cNvPr id="8" name="ZoneTexte 7"/>
          <p:cNvSpPr txBox="1"/>
          <p:nvPr userDrawn="1"/>
        </p:nvSpPr>
        <p:spPr>
          <a:xfrm>
            <a:off x="0" y="2414"/>
            <a:ext cx="9159479" cy="258234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numCol="6" rtlCol="0">
            <a:noAutofit/>
          </a:bodyPr>
          <a:lstStyle/>
          <a:p>
            <a:pPr marL="0" indent="0">
              <a:buFont typeface="Arial" pitchFamily="34" charset="0"/>
              <a:buNone/>
              <a:tabLst>
                <a:tab pos="1257300" algn="l"/>
              </a:tabLst>
            </a:pPr>
            <a:endParaRPr lang="en-GB" sz="1000" b="1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230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003653" y="260648"/>
            <a:ext cx="6995120" cy="7486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34144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N. HUBERT, Synchrotron SOLEIL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908176" y="6525344"/>
            <a:ext cx="5120208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International Beam Instrumentation Conference, 16-19 September 2013, Oxford</a:t>
            </a:r>
            <a:endParaRPr lang="fr-FR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66112" y="6520259"/>
            <a:ext cx="442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38257-1D70-4F85-B5BD-61042DA1E69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3240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224136"/>
          </a:xfrm>
          <a:solidFill>
            <a:srgbClr val="FFFFFF">
              <a:alpha val="80000"/>
            </a:srgbClr>
          </a:solidFill>
        </p:spPr>
        <p:txBody>
          <a:bodyPr>
            <a:normAutofit/>
          </a:bodyPr>
          <a:lstStyle/>
          <a:p>
            <a:r>
              <a:rPr lang="en-GB" dirty="0" smtClean="0"/>
              <a:t>Stability studies at SOLEIL</a:t>
            </a:r>
            <a:endParaRPr lang="en-GB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5301208"/>
            <a:ext cx="7416824" cy="1248544"/>
          </a:xfrm>
          <a:solidFill>
            <a:srgbClr val="FFFFFF">
              <a:alpha val="80000"/>
            </a:srgbClr>
          </a:solidFill>
        </p:spPr>
        <p:txBody>
          <a:bodyPr>
            <a:normAutofit/>
          </a:bodyPr>
          <a:lstStyle/>
          <a:p>
            <a:r>
              <a:rPr lang="en-GB" sz="2400" dirty="0" smtClean="0"/>
              <a:t>Nicolas HUBERT</a:t>
            </a:r>
            <a:r>
              <a:rPr lang="en-GB" sz="2400" baseline="30000" dirty="0" smtClean="0"/>
              <a:t>#</a:t>
            </a:r>
            <a:r>
              <a:rPr lang="en-GB" sz="2400" dirty="0" smtClean="0"/>
              <a:t> </a:t>
            </a:r>
          </a:p>
          <a:p>
            <a:r>
              <a:rPr lang="en-GB" sz="1600" dirty="0" smtClean="0"/>
              <a:t>on behalf of the stability group:</a:t>
            </a:r>
          </a:p>
          <a:p>
            <a:r>
              <a:rPr lang="en-GB" sz="1600" dirty="0" smtClean="0"/>
              <a:t>N. Hubert, L. </a:t>
            </a:r>
            <a:r>
              <a:rPr lang="en-GB" sz="1600" dirty="0" err="1" smtClean="0"/>
              <a:t>Cassinari</a:t>
            </a:r>
            <a:r>
              <a:rPr lang="en-GB" sz="1600" dirty="0" smtClean="0"/>
              <a:t>, J-C. </a:t>
            </a:r>
            <a:r>
              <a:rPr lang="en-GB" sz="1600" dirty="0" err="1" smtClean="0"/>
              <a:t>Denard</a:t>
            </a:r>
            <a:r>
              <a:rPr lang="en-GB" sz="1600" dirty="0" smtClean="0"/>
              <a:t>, L. Nadolski, M-A. </a:t>
            </a:r>
            <a:r>
              <a:rPr lang="en-GB" sz="1600" dirty="0" err="1" smtClean="0"/>
              <a:t>Tordeux</a:t>
            </a:r>
            <a:endParaRPr lang="en-GB" sz="1600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6581001"/>
            <a:ext cx="25819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>
                    <a:lumMod val="65000"/>
                  </a:schemeClr>
                </a:solidFill>
              </a:rPr>
              <a:t># nicolas.hubert@synchrotron-soleil.fr</a:t>
            </a:r>
            <a:endParaRPr lang="en-GB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773011" y="2060848"/>
            <a:ext cx="1591077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 smtClean="0"/>
              <a:t>DEELS</a:t>
            </a:r>
            <a:endParaRPr lang="en-GB" b="1" dirty="0" smtClean="0"/>
          </a:p>
          <a:p>
            <a:pPr algn="ctr"/>
            <a:r>
              <a:rPr lang="en-GB" sz="1600" dirty="0" smtClean="0"/>
              <a:t>12-13 May 2014</a:t>
            </a:r>
          </a:p>
          <a:p>
            <a:pPr algn="ctr"/>
            <a:r>
              <a:rPr lang="en-GB" sz="1600" dirty="0" smtClean="0"/>
              <a:t>ESRF, Grenoble</a:t>
            </a:r>
            <a:endParaRPr lang="en-GB" sz="16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16633"/>
            <a:ext cx="1718401" cy="1149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u contenu 6"/>
          <p:cNvSpPr txBox="1">
            <a:spLocks/>
          </p:cNvSpPr>
          <p:nvPr/>
        </p:nvSpPr>
        <p:spPr>
          <a:xfrm>
            <a:off x="323528" y="3356992"/>
            <a:ext cx="8568952" cy="18722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1" dirty="0" smtClean="0">
                <a:solidFill>
                  <a:schemeClr val="tx2"/>
                </a:solidFill>
              </a:rPr>
              <a:t>Beamline dedicated beam stability criterion  </a:t>
            </a:r>
          </a:p>
          <a:p>
            <a:endParaRPr lang="en-GB" sz="2400" b="1" dirty="0" smtClean="0">
              <a:solidFill>
                <a:schemeClr val="tx2"/>
              </a:solidFill>
            </a:endParaRPr>
          </a:p>
          <a:p>
            <a:r>
              <a:rPr lang="en-GB" sz="2400" b="1" dirty="0" smtClean="0">
                <a:solidFill>
                  <a:schemeClr val="tx2"/>
                </a:solidFill>
              </a:rPr>
              <a:t>…..</a:t>
            </a:r>
          </a:p>
        </p:txBody>
      </p:sp>
    </p:spTree>
    <p:extLst>
      <p:ext uri="{BB962C8B-B14F-4D97-AF65-F5344CB8AC3E}">
        <p14:creationId xmlns:p14="http://schemas.microsoft.com/office/powerpoint/2010/main" val="237122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Beam</a:t>
            </a:r>
            <a:r>
              <a:rPr lang="fr-FR" dirty="0" smtClean="0"/>
              <a:t> emittance feedback</a:t>
            </a:r>
            <a:endParaRPr lang="fr-FR" dirty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N. HUBERT, Synchrotron SOLEIL</a:t>
            </a:r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8257-1D70-4F85-B5BD-61042DA1E698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39752" y="6676851"/>
            <a:ext cx="5400600" cy="181150"/>
          </a:xfrm>
        </p:spPr>
        <p:txBody>
          <a:bodyPr/>
          <a:lstStyle>
            <a:lvl1pPr>
              <a:defRPr sz="1000"/>
            </a:lvl1pPr>
          </a:lstStyle>
          <a:p>
            <a:r>
              <a:rPr lang="en-GB" dirty="0" smtClean="0"/>
              <a:t>DEELS, 12-13 May 2014,ESRF, Grenoble</a:t>
            </a:r>
            <a:endParaRPr lang="en-GB" dirty="0"/>
          </a:p>
        </p:txBody>
      </p:sp>
      <p:sp>
        <p:nvSpPr>
          <p:cNvPr id="2" name="ZoneTexte 1"/>
          <p:cNvSpPr txBox="1"/>
          <p:nvPr/>
        </p:nvSpPr>
        <p:spPr>
          <a:xfrm>
            <a:off x="233099" y="1189201"/>
            <a:ext cx="86593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err="1" smtClean="0"/>
              <a:t>Keep</a:t>
            </a:r>
            <a:r>
              <a:rPr lang="fr-FR" sz="2000" dirty="0" smtClean="0"/>
              <a:t> constant the vertical emittance at 50 </a:t>
            </a:r>
            <a:r>
              <a:rPr lang="fr-FR" sz="2000" dirty="0" err="1" smtClean="0"/>
              <a:t>pm.rad</a:t>
            </a:r>
            <a:r>
              <a:rPr lang="fr-FR" sz="2000" dirty="0" smtClean="0"/>
              <a:t> +/- 2,5 </a:t>
            </a:r>
            <a:r>
              <a:rPr lang="fr-FR" sz="2000" dirty="0" err="1" smtClean="0"/>
              <a:t>pm.rad</a:t>
            </a:r>
            <a:endParaRPr lang="fr-F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Correction rate: </a:t>
            </a:r>
            <a:r>
              <a:rPr lang="fr-FR" sz="2000" dirty="0" err="1" smtClean="0"/>
              <a:t>every</a:t>
            </a:r>
            <a:r>
              <a:rPr lang="fr-FR" sz="2000" dirty="0" smtClean="0"/>
              <a:t> 3secondes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260977" y="5877272"/>
            <a:ext cx="84154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rgbClr val="0033CC"/>
                </a:solidFill>
              </a:rPr>
              <a:t>Next improvement</a:t>
            </a:r>
            <a:r>
              <a:rPr lang="en-US" sz="2000" b="1" dirty="0">
                <a:solidFill>
                  <a:srgbClr val="0033CC"/>
                </a:solidFill>
              </a:rPr>
              <a:t>: </a:t>
            </a:r>
            <a:r>
              <a:rPr lang="en-US" sz="2000" dirty="0">
                <a:solidFill>
                  <a:srgbClr val="0033CC"/>
                </a:solidFill>
              </a:rPr>
              <a:t>Development of </a:t>
            </a:r>
            <a:r>
              <a:rPr lang="en-US" sz="2000" b="1" dirty="0">
                <a:solidFill>
                  <a:srgbClr val="0033CC"/>
                </a:solidFill>
              </a:rPr>
              <a:t>coupling feedforward scheme to cancel ID skew gradient error locally </a:t>
            </a:r>
            <a:r>
              <a:rPr lang="en-US" sz="2000" dirty="0">
                <a:solidFill>
                  <a:srgbClr val="0033CC"/>
                </a:solidFill>
              </a:rPr>
              <a:t>with higher correction rate (50 Hz</a:t>
            </a:r>
            <a:r>
              <a:rPr lang="en-US" sz="2000" dirty="0" smtClean="0">
                <a:solidFill>
                  <a:srgbClr val="0033CC"/>
                </a:solidFill>
              </a:rPr>
              <a:t>)</a:t>
            </a:r>
            <a:endParaRPr lang="en-US" sz="2000" dirty="0">
              <a:solidFill>
                <a:srgbClr val="0033CC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44824"/>
            <a:ext cx="4625807" cy="302433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761716" y="2348880"/>
            <a:ext cx="37036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Evolution of the coupling versus time with (red) and w/o (black dotted) global feedback correction on the coupling, observed during the typical restart of the user session on </a:t>
            </a:r>
            <a:r>
              <a:rPr lang="en-GB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Tuesdays</a:t>
            </a:r>
          </a:p>
          <a:p>
            <a:pPr algn="just"/>
            <a:r>
              <a:rPr lang="fr-FR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DC value </a:t>
            </a:r>
            <a:r>
              <a:rPr lang="fr-FR" sz="12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is</a:t>
            </a:r>
            <a:r>
              <a:rPr lang="fr-FR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12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well</a:t>
            </a:r>
            <a:r>
              <a:rPr lang="fr-FR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12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corrected</a:t>
            </a:r>
            <a:r>
              <a:rPr lang="fr-FR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but </a:t>
            </a:r>
            <a:r>
              <a:rPr lang="fr-FR" sz="12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still</a:t>
            </a:r>
            <a:r>
              <a:rPr lang="fr-FR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12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some</a:t>
            </a:r>
            <a:r>
              <a:rPr lang="fr-FR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12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transients</a:t>
            </a:r>
            <a:r>
              <a:rPr lang="fr-FR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due to the </a:t>
            </a:r>
            <a:r>
              <a:rPr lang="fr-FR" sz="12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low</a:t>
            </a:r>
            <a:r>
              <a:rPr lang="fr-FR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correction rate (</a:t>
            </a:r>
            <a:r>
              <a:rPr lang="fr-FR" sz="12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limited</a:t>
            </a:r>
            <a:r>
              <a:rPr lang="fr-FR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by </a:t>
            </a:r>
            <a:r>
              <a:rPr lang="fr-FR" sz="12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beam</a:t>
            </a:r>
            <a:r>
              <a:rPr lang="fr-FR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size </a:t>
            </a:r>
            <a:r>
              <a:rPr lang="fr-FR" sz="12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aquisition</a:t>
            </a:r>
            <a:r>
              <a:rPr lang="fr-FR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SQ power-</a:t>
            </a:r>
            <a:r>
              <a:rPr lang="fr-FR" sz="12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supply</a:t>
            </a:r>
            <a:r>
              <a:rPr lang="fr-FR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control)</a:t>
            </a:r>
          </a:p>
          <a:p>
            <a:pPr algn="just"/>
            <a:endParaRPr lang="fr-FR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 flipH="1">
            <a:off x="3707904" y="2636912"/>
            <a:ext cx="936104" cy="36004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139025" y="4881354"/>
            <a:ext cx="86593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indent="-358775">
              <a:buFont typeface="Arial" pitchFamily="34" charset="0"/>
              <a:buChar char="•"/>
              <a:tabLst>
                <a:tab pos="358775" algn="l"/>
              </a:tabLst>
            </a:pPr>
            <a:r>
              <a:rPr lang="en-US" sz="2000" dirty="0"/>
              <a:t>Feedback will not correct  </a:t>
            </a:r>
            <a:r>
              <a:rPr lang="en-US" sz="2000" b="1" dirty="0"/>
              <a:t>fast transient </a:t>
            </a:r>
            <a:r>
              <a:rPr lang="en-US" sz="2000" dirty="0"/>
              <a:t>on the vertical beam size foreseen with </a:t>
            </a:r>
            <a:r>
              <a:rPr lang="en-US" sz="2000" b="1" dirty="0"/>
              <a:t>200 </a:t>
            </a:r>
            <a:r>
              <a:rPr lang="en-US" sz="2000" b="1" dirty="0" err="1"/>
              <a:t>ms</a:t>
            </a:r>
            <a:r>
              <a:rPr lang="en-US" sz="2000" b="1" dirty="0"/>
              <a:t> fast switching of HU640 </a:t>
            </a:r>
            <a:r>
              <a:rPr lang="en-US" sz="2000" dirty="0"/>
              <a:t>and the </a:t>
            </a:r>
            <a:r>
              <a:rPr lang="en-US" sz="2000" b="1" dirty="0"/>
              <a:t>8 mm/s gap variation</a:t>
            </a:r>
            <a:r>
              <a:rPr lang="en-US" sz="2000" dirty="0"/>
              <a:t> of one APPLE II type undulator.</a:t>
            </a:r>
          </a:p>
        </p:txBody>
      </p:sp>
    </p:spTree>
    <p:extLst>
      <p:ext uri="{BB962C8B-B14F-4D97-AF65-F5344CB8AC3E}">
        <p14:creationId xmlns:p14="http://schemas.microsoft.com/office/powerpoint/2010/main" val="161289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1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Conclusion (1)</a:t>
            </a:r>
            <a:endParaRPr lang="en-GB" dirty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N. HUBERT, Synchrotron SOLEIL</a:t>
            </a:r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GB" dirty="0" smtClean="0"/>
              <a:t>DEELS, 12-13 May 2014,ESRF, Grenoble</a:t>
            </a:r>
            <a:endParaRPr lang="en-GB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8257-1D70-4F85-B5BD-61042DA1E698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17" name="Espace réservé du contenu 6"/>
          <p:cNvSpPr>
            <a:spLocks noGrp="1"/>
          </p:cNvSpPr>
          <p:nvPr>
            <p:ph idx="4294967295"/>
          </p:nvPr>
        </p:nvSpPr>
        <p:spPr>
          <a:xfrm>
            <a:off x="0" y="1268413"/>
            <a:ext cx="8496300" cy="2376487"/>
          </a:xfrm>
        </p:spPr>
        <p:txBody>
          <a:bodyPr>
            <a:noAutofit/>
          </a:bodyPr>
          <a:lstStyle/>
          <a:p>
            <a:pPr algn="just"/>
            <a:r>
              <a:rPr lang="fr-FR" sz="2200" dirty="0" err="1" smtClean="0"/>
              <a:t>Usual</a:t>
            </a:r>
            <a:r>
              <a:rPr lang="fr-FR" sz="2200" dirty="0" smtClean="0"/>
              <a:t> </a:t>
            </a:r>
            <a:r>
              <a:rPr lang="fr-FR" sz="2200" dirty="0" err="1" smtClean="0"/>
              <a:t>beam</a:t>
            </a:r>
            <a:r>
              <a:rPr lang="fr-FR" sz="2200" dirty="0" smtClean="0"/>
              <a:t> </a:t>
            </a:r>
            <a:r>
              <a:rPr lang="fr-FR" sz="2200" dirty="0" err="1" smtClean="0"/>
              <a:t>orbit</a:t>
            </a:r>
            <a:r>
              <a:rPr lang="fr-FR" sz="2200" dirty="0" smtClean="0"/>
              <a:t> </a:t>
            </a:r>
            <a:r>
              <a:rPr lang="fr-FR" sz="2200" dirty="0" err="1" smtClean="0"/>
              <a:t>stability</a:t>
            </a:r>
            <a:r>
              <a:rPr lang="fr-FR" sz="2200" dirty="0" smtClean="0"/>
              <a:t> </a:t>
            </a:r>
            <a:r>
              <a:rPr lang="fr-FR" sz="2200" dirty="0" err="1" smtClean="0"/>
              <a:t>requirements</a:t>
            </a:r>
            <a:r>
              <a:rPr lang="fr-FR" sz="2200" dirty="0" smtClean="0"/>
              <a:t> (</a:t>
            </a:r>
            <a:r>
              <a:rPr lang="en-US" altLang="en-US" sz="2200" i="1" dirty="0" smtClean="0"/>
              <a:t>Δ/</a:t>
            </a:r>
            <a:r>
              <a:rPr lang="el-GR" altLang="en-US" sz="2200" dirty="0" smtClean="0">
                <a:cs typeface="Arial" charset="0"/>
              </a:rPr>
              <a:t>σ</a:t>
            </a:r>
            <a:r>
              <a:rPr lang="fr-FR" altLang="en-US" sz="2200" dirty="0" smtClean="0">
                <a:cs typeface="Arial" charset="0"/>
              </a:rPr>
              <a:t>&lt;10%)</a:t>
            </a:r>
            <a:r>
              <a:rPr lang="fr-FR" sz="2200" dirty="0" smtClean="0"/>
              <a:t> do not fit the </a:t>
            </a:r>
            <a:r>
              <a:rPr lang="fr-FR" sz="2200" dirty="0" err="1" smtClean="0"/>
              <a:t>users</a:t>
            </a:r>
            <a:r>
              <a:rPr lang="fr-FR" sz="2200" dirty="0"/>
              <a:t> </a:t>
            </a:r>
            <a:r>
              <a:rPr lang="fr-FR" sz="2200" dirty="0" err="1"/>
              <a:t>needs</a:t>
            </a:r>
            <a:r>
              <a:rPr lang="fr-FR" sz="2200" dirty="0"/>
              <a:t> </a:t>
            </a:r>
            <a:r>
              <a:rPr lang="fr-FR" sz="2200" dirty="0" err="1" smtClean="0"/>
              <a:t>anymore</a:t>
            </a:r>
            <a:endParaRPr lang="fr-FR" sz="2200" dirty="0" smtClean="0"/>
          </a:p>
          <a:p>
            <a:pPr lvl="1" algn="just"/>
            <a:r>
              <a:rPr lang="fr-FR" sz="2000" dirty="0" smtClean="0"/>
              <a:t>Position/angle </a:t>
            </a:r>
            <a:r>
              <a:rPr lang="fr-FR" sz="2000" dirty="0" err="1" smtClean="0"/>
              <a:t>requirements</a:t>
            </a:r>
            <a:r>
              <a:rPr lang="fr-FR" sz="2000" dirty="0" smtClean="0"/>
              <a:t> </a:t>
            </a:r>
            <a:r>
              <a:rPr lang="fr-FR" sz="2000" dirty="0" err="1" smtClean="0"/>
              <a:t>might</a:t>
            </a:r>
            <a:r>
              <a:rPr lang="fr-FR" sz="2000" dirty="0" smtClean="0"/>
              <a:t> </a:t>
            </a:r>
            <a:r>
              <a:rPr lang="fr-FR" sz="2000" dirty="0" err="1" smtClean="0"/>
              <a:t>be</a:t>
            </a:r>
            <a:r>
              <a:rPr lang="fr-FR" sz="2000" dirty="0" smtClean="0"/>
              <a:t> </a:t>
            </a:r>
            <a:r>
              <a:rPr lang="fr-FR" sz="2000" b="1" dirty="0" err="1" smtClean="0"/>
              <a:t>tighest</a:t>
            </a:r>
            <a:endParaRPr lang="fr-FR" sz="2000" b="1" dirty="0" smtClean="0"/>
          </a:p>
          <a:p>
            <a:pPr lvl="1" algn="just"/>
            <a:r>
              <a:rPr lang="fr-FR" sz="2000" b="1" dirty="0" err="1" smtClean="0"/>
              <a:t>Beam</a:t>
            </a:r>
            <a:r>
              <a:rPr lang="fr-FR" sz="2000" b="1" dirty="0" smtClean="0"/>
              <a:t> size </a:t>
            </a:r>
            <a:r>
              <a:rPr lang="fr-FR" sz="2000" b="1" dirty="0" err="1" smtClean="0"/>
              <a:t>stability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requirement</a:t>
            </a:r>
            <a:r>
              <a:rPr lang="fr-FR" sz="2000" b="1" dirty="0" smtClean="0"/>
              <a:t> must </a:t>
            </a:r>
            <a:r>
              <a:rPr lang="fr-FR" sz="2000" b="1" dirty="0" err="1" smtClean="0"/>
              <a:t>be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defined</a:t>
            </a:r>
            <a:r>
              <a:rPr lang="fr-FR" sz="2000" b="1" dirty="0" smtClean="0"/>
              <a:t> </a:t>
            </a:r>
            <a:r>
              <a:rPr lang="fr-FR" sz="2000" dirty="0" smtClean="0"/>
              <a:t>as </a:t>
            </a:r>
            <a:r>
              <a:rPr lang="fr-FR" sz="2000" dirty="0" err="1" smtClean="0"/>
              <a:t>well</a:t>
            </a:r>
            <a:endParaRPr lang="fr-FR" sz="2000" dirty="0" smtClean="0"/>
          </a:p>
          <a:p>
            <a:pPr lvl="1" algn="just"/>
            <a:r>
              <a:rPr lang="fr-FR" sz="2000" dirty="0" smtClean="0"/>
              <a:t>The </a:t>
            </a:r>
            <a:r>
              <a:rPr lang="fr-FR" sz="2000" b="1" dirty="0" smtClean="0"/>
              <a:t>duration</a:t>
            </a:r>
            <a:r>
              <a:rPr lang="fr-FR" sz="2000" dirty="0" smtClean="0"/>
              <a:t> on </a:t>
            </a:r>
            <a:r>
              <a:rPr lang="fr-FR" sz="2000" dirty="0" err="1" smtClean="0"/>
              <a:t>which</a:t>
            </a:r>
            <a:r>
              <a:rPr lang="fr-FR" sz="2000" dirty="0" smtClean="0"/>
              <a:t> the </a:t>
            </a:r>
            <a:r>
              <a:rPr lang="fr-FR" sz="2000" dirty="0" err="1" smtClean="0"/>
              <a:t>requirements</a:t>
            </a:r>
            <a:r>
              <a:rPr lang="fr-FR" sz="2000" dirty="0" smtClean="0"/>
              <a:t> </a:t>
            </a:r>
            <a:r>
              <a:rPr lang="fr-FR" sz="2000" dirty="0" err="1" smtClean="0"/>
              <a:t>apply</a:t>
            </a:r>
            <a:r>
              <a:rPr lang="fr-FR" sz="2000" dirty="0" smtClean="0"/>
              <a:t> must </a:t>
            </a:r>
            <a:r>
              <a:rPr lang="fr-FR" sz="2000" dirty="0" err="1" smtClean="0"/>
              <a:t>be</a:t>
            </a:r>
            <a:r>
              <a:rPr lang="fr-FR" sz="2000" dirty="0" smtClean="0"/>
              <a:t> </a:t>
            </a:r>
            <a:r>
              <a:rPr lang="fr-FR" sz="2000" dirty="0" err="1" smtClean="0"/>
              <a:t>specified</a:t>
            </a:r>
            <a:endParaRPr lang="fr-FR" sz="2000" dirty="0" smtClean="0"/>
          </a:p>
          <a:p>
            <a:pPr algn="just"/>
            <a:endParaRPr lang="fr-FR" sz="2000" dirty="0" smtClean="0"/>
          </a:p>
          <a:p>
            <a:pPr algn="just"/>
            <a:r>
              <a:rPr lang="fr-FR" sz="2200" dirty="0" smtClean="0"/>
              <a:t>Beamlines </a:t>
            </a:r>
            <a:r>
              <a:rPr lang="fr-FR" sz="2200" dirty="0" err="1" smtClean="0"/>
              <a:t>needs</a:t>
            </a:r>
            <a:r>
              <a:rPr lang="fr-FR" sz="2200" dirty="0" smtClean="0"/>
              <a:t> </a:t>
            </a:r>
            <a:r>
              <a:rPr lang="fr-FR" sz="2200" dirty="0" err="1" smtClean="0"/>
              <a:t>differs</a:t>
            </a:r>
            <a:r>
              <a:rPr lang="fr-FR" sz="2200" dirty="0" smtClean="0"/>
              <a:t> </a:t>
            </a:r>
            <a:r>
              <a:rPr lang="fr-FR" sz="2200" dirty="0" err="1" smtClean="0"/>
              <a:t>so</a:t>
            </a:r>
            <a:r>
              <a:rPr lang="fr-FR" sz="2200" dirty="0" smtClean="0"/>
              <a:t> </a:t>
            </a:r>
            <a:r>
              <a:rPr lang="fr-FR" sz="2200" dirty="0" err="1" smtClean="0"/>
              <a:t>much</a:t>
            </a:r>
            <a:r>
              <a:rPr lang="fr-FR" sz="2200" dirty="0" smtClean="0"/>
              <a:t> </a:t>
            </a:r>
            <a:r>
              <a:rPr lang="fr-FR" sz="2200" dirty="0" err="1" smtClean="0"/>
              <a:t>that</a:t>
            </a:r>
            <a:r>
              <a:rPr lang="fr-FR" sz="2200" dirty="0" smtClean="0"/>
              <a:t> </a:t>
            </a:r>
            <a:r>
              <a:rPr lang="fr-FR" sz="2200" dirty="0" err="1" smtClean="0"/>
              <a:t>establishing</a:t>
            </a:r>
            <a:r>
              <a:rPr lang="fr-FR" sz="2200" dirty="0" smtClean="0"/>
              <a:t> commun </a:t>
            </a:r>
            <a:r>
              <a:rPr lang="fr-FR" sz="2200" dirty="0" err="1" smtClean="0"/>
              <a:t>stability</a:t>
            </a:r>
            <a:r>
              <a:rPr lang="fr-FR" sz="2200" dirty="0" smtClean="0"/>
              <a:t>  </a:t>
            </a:r>
            <a:r>
              <a:rPr lang="fr-FR" sz="2200" dirty="0" err="1" smtClean="0"/>
              <a:t>requirements</a:t>
            </a:r>
            <a:r>
              <a:rPr lang="fr-FR" sz="2200" dirty="0" smtClean="0"/>
              <a:t> </a:t>
            </a:r>
            <a:r>
              <a:rPr lang="fr-FR" sz="2200" dirty="0" err="1" smtClean="0"/>
              <a:t>is</a:t>
            </a:r>
            <a:r>
              <a:rPr lang="fr-FR" sz="2200" dirty="0" smtClean="0"/>
              <a:t> not possible</a:t>
            </a:r>
          </a:p>
          <a:p>
            <a:pPr algn="just"/>
            <a:endParaRPr lang="fr-FR" sz="2000" dirty="0" smtClean="0"/>
          </a:p>
          <a:p>
            <a:pPr algn="just"/>
            <a:r>
              <a:rPr lang="en-GB" sz="2200" dirty="0" smtClean="0"/>
              <a:t>Soleil decided to:</a:t>
            </a:r>
          </a:p>
          <a:p>
            <a:pPr lvl="1" algn="just"/>
            <a:r>
              <a:rPr lang="en-GB" sz="2000" dirty="0" smtClean="0"/>
              <a:t>Inventory its </a:t>
            </a:r>
            <a:r>
              <a:rPr lang="en-GB" sz="2000" b="1" dirty="0" smtClean="0"/>
              <a:t>most sensitive </a:t>
            </a:r>
            <a:r>
              <a:rPr lang="en-GB" sz="2000" b="1" dirty="0" err="1" smtClean="0"/>
              <a:t>beamlines</a:t>
            </a:r>
            <a:endParaRPr lang="en-GB" sz="2000" b="1" dirty="0" smtClean="0"/>
          </a:p>
          <a:p>
            <a:pPr lvl="1" algn="just"/>
            <a:r>
              <a:rPr lang="en-GB" sz="2000" dirty="0" smtClean="0"/>
              <a:t>Establish </a:t>
            </a:r>
            <a:r>
              <a:rPr lang="en-GB" sz="2000" b="1" dirty="0" smtClean="0"/>
              <a:t>dedicated requirements </a:t>
            </a:r>
            <a:r>
              <a:rPr lang="en-GB" sz="2000" dirty="0" smtClean="0"/>
              <a:t>for them</a:t>
            </a:r>
          </a:p>
          <a:p>
            <a:pPr lvl="1" algn="just"/>
            <a:r>
              <a:rPr lang="en-GB" sz="2000" dirty="0" smtClean="0"/>
              <a:t>Publish </a:t>
            </a:r>
            <a:r>
              <a:rPr lang="en-GB" sz="2000" b="1" dirty="0" smtClean="0"/>
              <a:t>statistics on beam quality </a:t>
            </a:r>
            <a:r>
              <a:rPr lang="en-GB" sz="2000" dirty="0" smtClean="0"/>
              <a:t>(in a first time)</a:t>
            </a:r>
          </a:p>
          <a:p>
            <a:pPr lvl="1" algn="just"/>
            <a:r>
              <a:rPr lang="en-GB" sz="2000" dirty="0" smtClean="0"/>
              <a:t>Make runtime checking to warn the operator as soon as possible (in the future)</a:t>
            </a:r>
          </a:p>
          <a:p>
            <a:pPr algn="just"/>
            <a:endParaRPr lang="en-GB" sz="1600" dirty="0"/>
          </a:p>
          <a:p>
            <a:pPr lvl="1" algn="just"/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16473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Conclusion (2)</a:t>
            </a:r>
            <a:endParaRPr lang="en-GB" dirty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N. HUBERT, Synchrotron SOLEIL</a:t>
            </a:r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GB" dirty="0" smtClean="0"/>
              <a:t>DEELS, 12-13 May 2014,ESRF, Grenoble</a:t>
            </a:r>
            <a:endParaRPr lang="en-GB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8257-1D70-4F85-B5BD-61042DA1E698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17" name="Espace réservé du contenu 6"/>
          <p:cNvSpPr>
            <a:spLocks noGrp="1"/>
          </p:cNvSpPr>
          <p:nvPr>
            <p:ph idx="4294967295"/>
          </p:nvPr>
        </p:nvSpPr>
        <p:spPr>
          <a:xfrm>
            <a:off x="108148" y="1268413"/>
            <a:ext cx="8496300" cy="2376487"/>
          </a:xfrm>
        </p:spPr>
        <p:txBody>
          <a:bodyPr>
            <a:noAutofit/>
          </a:bodyPr>
          <a:lstStyle/>
          <a:p>
            <a:pPr algn="just"/>
            <a:r>
              <a:rPr lang="fr-FR" sz="2000" dirty="0" smtClean="0"/>
              <a:t>Vertical </a:t>
            </a:r>
            <a:r>
              <a:rPr lang="fr-FR" sz="2000" dirty="0" err="1" smtClean="0"/>
              <a:t>beam</a:t>
            </a:r>
            <a:r>
              <a:rPr lang="fr-FR" sz="2000" dirty="0" smtClean="0"/>
              <a:t> </a:t>
            </a:r>
            <a:r>
              <a:rPr lang="fr-FR" sz="2000" dirty="0" err="1" smtClean="0"/>
              <a:t>emittance</a:t>
            </a:r>
            <a:r>
              <a:rPr lang="fr-FR" sz="2000" dirty="0" smtClean="0"/>
              <a:t> feedback </a:t>
            </a:r>
            <a:r>
              <a:rPr lang="fr-FR" sz="2000" dirty="0" err="1" smtClean="0"/>
              <a:t>is</a:t>
            </a:r>
            <a:r>
              <a:rPr lang="fr-FR" sz="2000" dirty="0" smtClean="0"/>
              <a:t> in </a:t>
            </a:r>
            <a:r>
              <a:rPr lang="fr-FR" sz="2000" dirty="0" err="1" smtClean="0"/>
              <a:t>operation</a:t>
            </a:r>
            <a:r>
              <a:rPr lang="fr-FR" sz="2000" dirty="0" smtClean="0"/>
              <a:t> </a:t>
            </a:r>
            <a:r>
              <a:rPr lang="fr-FR" sz="2000" dirty="0" err="1" smtClean="0"/>
              <a:t>since</a:t>
            </a:r>
            <a:r>
              <a:rPr lang="fr-FR" sz="2000" dirty="0" smtClean="0"/>
              <a:t> 2012</a:t>
            </a:r>
            <a:endParaRPr lang="fr-FR" sz="2200" dirty="0" smtClean="0"/>
          </a:p>
          <a:p>
            <a:pPr lvl="1" algn="just"/>
            <a:r>
              <a:rPr lang="fr-FR" sz="1600" dirty="0" err="1" smtClean="0"/>
              <a:t>Keep</a:t>
            </a:r>
            <a:r>
              <a:rPr lang="fr-FR" sz="1600" dirty="0" smtClean="0"/>
              <a:t> the V emittance constant at 50 </a:t>
            </a:r>
            <a:r>
              <a:rPr lang="fr-FR" sz="1600" dirty="0" err="1" smtClean="0"/>
              <a:t>pm.rad</a:t>
            </a:r>
            <a:endParaRPr lang="fr-FR" sz="1600" dirty="0" smtClean="0"/>
          </a:p>
          <a:p>
            <a:pPr lvl="1" algn="just"/>
            <a:r>
              <a:rPr lang="fr-FR" sz="1600" dirty="0" err="1" smtClean="0"/>
              <a:t>Mandatory</a:t>
            </a:r>
            <a:r>
              <a:rPr lang="fr-FR" sz="1600" dirty="0" smtClean="0"/>
              <a:t> to </a:t>
            </a:r>
            <a:r>
              <a:rPr lang="fr-FR" sz="1600" dirty="0" err="1" smtClean="0"/>
              <a:t>compensate</a:t>
            </a:r>
            <a:r>
              <a:rPr lang="fr-FR" sz="1600" dirty="0" smtClean="0"/>
              <a:t> for ID </a:t>
            </a:r>
            <a:r>
              <a:rPr lang="fr-FR" sz="1600" dirty="0" err="1" smtClean="0"/>
              <a:t>skew</a:t>
            </a:r>
            <a:r>
              <a:rPr lang="fr-FR" sz="1600" dirty="0" smtClean="0"/>
              <a:t> gradient </a:t>
            </a:r>
            <a:r>
              <a:rPr lang="fr-FR" sz="1600" dirty="0" err="1" smtClean="0"/>
              <a:t>error</a:t>
            </a:r>
            <a:endParaRPr lang="fr-FR" sz="1600" dirty="0" smtClean="0"/>
          </a:p>
          <a:p>
            <a:pPr lvl="1" algn="just"/>
            <a:r>
              <a:rPr lang="fr-FR" sz="1600" dirty="0" smtClean="0"/>
              <a:t>To </a:t>
            </a:r>
            <a:r>
              <a:rPr lang="fr-FR" sz="1600" dirty="0" err="1" smtClean="0"/>
              <a:t>be</a:t>
            </a:r>
            <a:r>
              <a:rPr lang="fr-FR" sz="1600" dirty="0" smtClean="0"/>
              <a:t> </a:t>
            </a:r>
            <a:r>
              <a:rPr lang="fr-FR" sz="1600" dirty="0" err="1" smtClean="0"/>
              <a:t>upgraded</a:t>
            </a:r>
            <a:r>
              <a:rPr lang="fr-FR" sz="1600" dirty="0" smtClean="0"/>
              <a:t> by a </a:t>
            </a:r>
            <a:r>
              <a:rPr lang="fr-FR" sz="1600" dirty="0" err="1" smtClean="0"/>
              <a:t>faster</a:t>
            </a:r>
            <a:r>
              <a:rPr lang="fr-FR" sz="1600" dirty="0" smtClean="0"/>
              <a:t> feedforward for the </a:t>
            </a:r>
            <a:r>
              <a:rPr lang="fr-FR" sz="1600" dirty="0" err="1" smtClean="0"/>
              <a:t>most</a:t>
            </a:r>
            <a:r>
              <a:rPr lang="fr-FR" sz="1600" dirty="0" smtClean="0"/>
              <a:t> </a:t>
            </a:r>
            <a:r>
              <a:rPr lang="fr-FR" sz="1600" dirty="0" err="1" smtClean="0"/>
              <a:t>perturbating</a:t>
            </a:r>
            <a:r>
              <a:rPr lang="fr-FR" sz="1600" dirty="0" smtClean="0"/>
              <a:t> </a:t>
            </a:r>
            <a:r>
              <a:rPr lang="fr-FR" sz="1600" dirty="0" err="1" smtClean="0"/>
              <a:t>IDs</a:t>
            </a:r>
            <a:endParaRPr lang="fr-FR" sz="1600" dirty="0" smtClean="0"/>
          </a:p>
          <a:p>
            <a:pPr marL="0" indent="0" algn="just">
              <a:buNone/>
            </a:pPr>
            <a:endParaRPr lang="fr-FR" sz="2000" dirty="0" smtClean="0"/>
          </a:p>
          <a:p>
            <a:pPr algn="just"/>
            <a:r>
              <a:rPr lang="fr-FR" sz="2000" dirty="0" smtClean="0"/>
              <a:t>Horizontal emittance variations have been </a:t>
            </a:r>
            <a:r>
              <a:rPr lang="fr-FR" sz="2000" dirty="0" err="1" smtClean="0"/>
              <a:t>correlated</a:t>
            </a:r>
            <a:r>
              <a:rPr lang="fr-FR" sz="2000" dirty="0" smtClean="0"/>
              <a:t> to ID configurations</a:t>
            </a:r>
          </a:p>
          <a:p>
            <a:pPr lvl="1" algn="just"/>
            <a:r>
              <a:rPr lang="fr-FR" sz="1600" dirty="0" smtClean="0"/>
              <a:t>Investigations are </a:t>
            </a:r>
            <a:r>
              <a:rPr lang="fr-FR" sz="1600" dirty="0" err="1" smtClean="0"/>
              <a:t>going</a:t>
            </a:r>
            <a:r>
              <a:rPr lang="fr-FR" sz="1600" dirty="0"/>
              <a:t>-</a:t>
            </a:r>
            <a:r>
              <a:rPr lang="fr-FR" sz="1600" dirty="0" smtClean="0"/>
              <a:t>on</a:t>
            </a:r>
          </a:p>
          <a:p>
            <a:pPr lvl="1" algn="just"/>
            <a:r>
              <a:rPr lang="fr-FR" sz="1600" dirty="0" smtClean="0"/>
              <a:t>At the moment no </a:t>
            </a:r>
            <a:r>
              <a:rPr lang="fr-FR" sz="1600" dirty="0" err="1" smtClean="0"/>
              <a:t>possibility</a:t>
            </a:r>
            <a:r>
              <a:rPr lang="fr-FR" sz="1600" dirty="0" smtClean="0"/>
              <a:t> for correction</a:t>
            </a:r>
            <a:endParaRPr lang="en-GB" sz="1600" dirty="0"/>
          </a:p>
          <a:p>
            <a:pPr lvl="1" algn="just"/>
            <a:endParaRPr lang="en-GB" sz="1400" dirty="0"/>
          </a:p>
        </p:txBody>
      </p:sp>
      <p:sp>
        <p:nvSpPr>
          <p:cNvPr id="2" name="ZoneTexte 1"/>
          <p:cNvSpPr txBox="1"/>
          <p:nvPr/>
        </p:nvSpPr>
        <p:spPr>
          <a:xfrm>
            <a:off x="5292080" y="587727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Thank</a:t>
            </a: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you</a:t>
            </a: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for </a:t>
            </a:r>
            <a:r>
              <a:rPr lang="fr-FR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your</a:t>
            </a: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attention…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309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Beam</a:t>
            </a:r>
            <a:r>
              <a:rPr lang="fr-FR" dirty="0" smtClean="0"/>
              <a:t> </a:t>
            </a:r>
            <a:r>
              <a:rPr lang="fr-FR" dirty="0" err="1" smtClean="0"/>
              <a:t>stability</a:t>
            </a:r>
            <a:r>
              <a:rPr lang="fr-FR" dirty="0" smtClean="0"/>
              <a:t> </a:t>
            </a:r>
            <a:r>
              <a:rPr lang="fr-FR" dirty="0" err="1" smtClean="0"/>
              <a:t>criterion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323528" y="1340768"/>
            <a:ext cx="8064896" cy="4608512"/>
          </a:xfrm>
        </p:spPr>
        <p:txBody>
          <a:bodyPr>
            <a:noAutofit/>
          </a:bodyPr>
          <a:lstStyle/>
          <a:p>
            <a:r>
              <a:rPr lang="en-GB" sz="2400" dirty="0"/>
              <a:t>Machine side:</a:t>
            </a:r>
          </a:p>
          <a:p>
            <a:pPr lvl="1"/>
            <a:r>
              <a:rPr lang="en-GB" sz="2000" dirty="0"/>
              <a:t>Usual </a:t>
            </a:r>
            <a:r>
              <a:rPr lang="en-GB" sz="2000" b="1" dirty="0"/>
              <a:t>beam orbit stability </a:t>
            </a:r>
            <a:r>
              <a:rPr lang="en-GB" sz="2000" dirty="0"/>
              <a:t>criterion:</a:t>
            </a:r>
          </a:p>
          <a:p>
            <a:pPr lvl="2"/>
            <a:r>
              <a:rPr lang="en-US" altLang="en-US" sz="1800" b="1" i="1" dirty="0">
                <a:solidFill>
                  <a:schemeClr val="tx2"/>
                </a:solidFill>
              </a:rPr>
              <a:t>ΔX/</a:t>
            </a:r>
            <a:r>
              <a:rPr lang="el-GR" altLang="en-US" sz="1800" b="1" dirty="0">
                <a:solidFill>
                  <a:schemeClr val="tx2"/>
                </a:solidFill>
                <a:cs typeface="Arial" charset="0"/>
              </a:rPr>
              <a:t>σ</a:t>
            </a:r>
            <a:r>
              <a:rPr lang="fr-FR" altLang="en-US" sz="1800" b="1" baseline="-25000" dirty="0">
                <a:solidFill>
                  <a:schemeClr val="tx2"/>
                </a:solidFill>
                <a:cs typeface="Arial" charset="0"/>
              </a:rPr>
              <a:t>x</a:t>
            </a:r>
            <a:r>
              <a:rPr lang="fr-FR" altLang="en-US" sz="1800" b="1" dirty="0">
                <a:solidFill>
                  <a:schemeClr val="tx2"/>
                </a:solidFill>
                <a:cs typeface="Arial" charset="0"/>
              </a:rPr>
              <a:t> </a:t>
            </a:r>
            <a:r>
              <a:rPr lang="en-US" altLang="en-US" sz="1800" b="1" dirty="0">
                <a:solidFill>
                  <a:schemeClr val="tx2"/>
                </a:solidFill>
              </a:rPr>
              <a:t>≤ 10% , </a:t>
            </a:r>
            <a:r>
              <a:rPr lang="en-US" altLang="en-US" sz="1800" b="1" i="1" dirty="0">
                <a:solidFill>
                  <a:schemeClr val="tx2"/>
                </a:solidFill>
              </a:rPr>
              <a:t>ΔZ/</a:t>
            </a:r>
            <a:r>
              <a:rPr lang="el-GR" altLang="en-US" sz="1800" b="1" dirty="0">
                <a:solidFill>
                  <a:schemeClr val="tx2"/>
                </a:solidFill>
                <a:cs typeface="Arial" charset="0"/>
              </a:rPr>
              <a:t>σ</a:t>
            </a:r>
            <a:r>
              <a:rPr lang="fr-FR" altLang="en-US" sz="1800" b="1" baseline="-25000" dirty="0">
                <a:solidFill>
                  <a:schemeClr val="tx2"/>
                </a:solidFill>
                <a:cs typeface="Arial" charset="0"/>
              </a:rPr>
              <a:t>Z</a:t>
            </a:r>
            <a:r>
              <a:rPr lang="fr-FR" altLang="en-US" sz="1800" b="1" dirty="0">
                <a:solidFill>
                  <a:schemeClr val="tx2"/>
                </a:solidFill>
                <a:cs typeface="Arial" charset="0"/>
              </a:rPr>
              <a:t> </a:t>
            </a:r>
            <a:r>
              <a:rPr lang="en-US" altLang="en-US" sz="1800" b="1" dirty="0">
                <a:solidFill>
                  <a:schemeClr val="tx2"/>
                </a:solidFill>
              </a:rPr>
              <a:t>≤ 10% </a:t>
            </a:r>
          </a:p>
          <a:p>
            <a:pPr lvl="2"/>
            <a:r>
              <a:rPr lang="en-US" altLang="en-US" sz="1800" b="1" i="1" dirty="0">
                <a:solidFill>
                  <a:schemeClr val="tx2"/>
                </a:solidFill>
              </a:rPr>
              <a:t>ΔX’/</a:t>
            </a:r>
            <a:r>
              <a:rPr lang="el-GR" altLang="en-US" sz="1800" b="1" dirty="0">
                <a:solidFill>
                  <a:schemeClr val="tx2"/>
                </a:solidFill>
                <a:cs typeface="Arial" charset="0"/>
              </a:rPr>
              <a:t>σ</a:t>
            </a:r>
            <a:r>
              <a:rPr lang="fr-FR" altLang="en-US" sz="1800" b="1" dirty="0">
                <a:solidFill>
                  <a:schemeClr val="tx2"/>
                </a:solidFill>
                <a:cs typeface="Arial" charset="0"/>
              </a:rPr>
              <a:t>’</a:t>
            </a:r>
            <a:r>
              <a:rPr lang="fr-FR" altLang="en-US" sz="1800" b="1" baseline="-25000" dirty="0">
                <a:solidFill>
                  <a:schemeClr val="tx2"/>
                </a:solidFill>
                <a:cs typeface="Arial" charset="0"/>
              </a:rPr>
              <a:t>x</a:t>
            </a:r>
            <a:r>
              <a:rPr lang="fr-FR" altLang="en-US" sz="1800" b="1" dirty="0">
                <a:solidFill>
                  <a:schemeClr val="tx2"/>
                </a:solidFill>
                <a:cs typeface="Arial" charset="0"/>
              </a:rPr>
              <a:t> </a:t>
            </a:r>
            <a:r>
              <a:rPr lang="en-US" altLang="en-US" sz="1800" b="1" dirty="0">
                <a:solidFill>
                  <a:schemeClr val="tx2"/>
                </a:solidFill>
              </a:rPr>
              <a:t>≤ 10%, </a:t>
            </a:r>
            <a:r>
              <a:rPr lang="en-US" altLang="en-US" sz="1800" b="1" i="1" dirty="0">
                <a:solidFill>
                  <a:schemeClr val="tx2"/>
                </a:solidFill>
              </a:rPr>
              <a:t>ΔZ’/</a:t>
            </a:r>
            <a:r>
              <a:rPr lang="el-GR" altLang="en-US" sz="1800" b="1" dirty="0">
                <a:solidFill>
                  <a:schemeClr val="tx2"/>
                </a:solidFill>
                <a:cs typeface="Arial" charset="0"/>
              </a:rPr>
              <a:t>σ</a:t>
            </a:r>
            <a:r>
              <a:rPr lang="fr-FR" altLang="en-US" sz="1800" b="1" dirty="0">
                <a:solidFill>
                  <a:schemeClr val="tx2"/>
                </a:solidFill>
                <a:cs typeface="Arial" charset="0"/>
              </a:rPr>
              <a:t>’</a:t>
            </a:r>
            <a:r>
              <a:rPr lang="fr-FR" altLang="en-US" sz="1800" b="1" baseline="-25000" dirty="0">
                <a:solidFill>
                  <a:schemeClr val="tx2"/>
                </a:solidFill>
                <a:cs typeface="Arial" charset="0"/>
              </a:rPr>
              <a:t>Z</a:t>
            </a:r>
            <a:r>
              <a:rPr lang="fr-FR" altLang="en-US" sz="1800" b="1" dirty="0">
                <a:solidFill>
                  <a:schemeClr val="tx2"/>
                </a:solidFill>
                <a:cs typeface="Arial" charset="0"/>
              </a:rPr>
              <a:t> </a:t>
            </a:r>
            <a:r>
              <a:rPr lang="en-US" altLang="en-US" sz="1800" b="1" dirty="0">
                <a:solidFill>
                  <a:schemeClr val="tx2"/>
                </a:solidFill>
              </a:rPr>
              <a:t>≤ 10%</a:t>
            </a:r>
          </a:p>
          <a:p>
            <a:r>
              <a:rPr lang="en-GB" sz="2400" dirty="0" smtClean="0"/>
              <a:t>For </a:t>
            </a:r>
            <a:r>
              <a:rPr lang="en-GB" sz="2400" dirty="0"/>
              <a:t>users:</a:t>
            </a:r>
          </a:p>
          <a:p>
            <a:pPr lvl="1"/>
            <a:r>
              <a:rPr lang="en-GB" sz="2000" dirty="0"/>
              <a:t> </a:t>
            </a:r>
            <a:r>
              <a:rPr lang="en-GB" sz="2000" b="1" dirty="0" smtClean="0"/>
              <a:t>Photon </a:t>
            </a:r>
            <a:r>
              <a:rPr lang="en-GB" sz="2000" b="1" dirty="0"/>
              <a:t>flux </a:t>
            </a:r>
            <a:r>
              <a:rPr lang="en-GB" sz="2000" dirty="0"/>
              <a:t>stability matters:</a:t>
            </a:r>
          </a:p>
          <a:p>
            <a:pPr lvl="2"/>
            <a:r>
              <a:rPr lang="en-US" altLang="en-US" sz="1800" b="1" i="1" dirty="0">
                <a:solidFill>
                  <a:schemeClr val="tx2"/>
                </a:solidFill>
              </a:rPr>
              <a:t>ΔI/I</a:t>
            </a:r>
            <a:r>
              <a:rPr lang="en-US" altLang="en-US" sz="1800" b="1" dirty="0">
                <a:solidFill>
                  <a:schemeClr val="tx2"/>
                </a:solidFill>
              </a:rPr>
              <a:t> ≤ 0.5</a:t>
            </a:r>
            <a:r>
              <a:rPr lang="en-US" altLang="en-US" sz="1800" b="1" dirty="0" smtClean="0">
                <a:solidFill>
                  <a:schemeClr val="tx2"/>
                </a:solidFill>
              </a:rPr>
              <a:t>%</a:t>
            </a:r>
          </a:p>
          <a:p>
            <a:pPr marL="914400" lvl="2" indent="0">
              <a:buNone/>
            </a:pPr>
            <a:endParaRPr lang="en-US" altLang="en-US" sz="1800" b="1" dirty="0" smtClean="0">
              <a:solidFill>
                <a:schemeClr val="tx2"/>
              </a:solidFill>
            </a:endParaRPr>
          </a:p>
          <a:p>
            <a:r>
              <a:rPr lang="en-GB" sz="2400" b="1" dirty="0" smtClean="0"/>
              <a:t>Photon flux depends </a:t>
            </a:r>
            <a:r>
              <a:rPr lang="en-GB" sz="2400" dirty="0" smtClean="0"/>
              <a:t>on</a:t>
            </a:r>
            <a:r>
              <a:rPr lang="en-GB" sz="2400" b="1" dirty="0" smtClean="0"/>
              <a:t> </a:t>
            </a:r>
            <a:r>
              <a:rPr lang="en-GB" sz="2400" dirty="0" smtClean="0"/>
              <a:t>beam size and angle stability at the source point, but </a:t>
            </a:r>
            <a:r>
              <a:rPr lang="en-GB" sz="2400" b="1" dirty="0" smtClean="0"/>
              <a:t>also on the beam size stability</a:t>
            </a:r>
          </a:p>
          <a:p>
            <a:pPr lvl="1"/>
            <a:r>
              <a:rPr lang="en-GB" sz="2000" b="1" dirty="0" smtClean="0"/>
              <a:t>No « official » criteria </a:t>
            </a:r>
            <a:r>
              <a:rPr lang="en-GB" sz="2000" dirty="0" smtClean="0"/>
              <a:t>on the beam size stability</a:t>
            </a:r>
            <a:endParaRPr lang="en-GB" altLang="en-US" sz="1800" dirty="0" smtClean="0"/>
          </a:p>
          <a:p>
            <a:pPr lvl="2"/>
            <a:endParaRPr lang="en-GB" altLang="en-US" sz="1800" dirty="0"/>
          </a:p>
          <a:p>
            <a:endParaRPr lang="en-US" altLang="en-US" sz="2600" dirty="0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N. HUBERT, Synchrotron SOLEIL</a:t>
            </a:r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8257-1D70-4F85-B5BD-61042DA1E698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39752" y="6676851"/>
            <a:ext cx="5400600" cy="181150"/>
          </a:xfrm>
        </p:spPr>
        <p:txBody>
          <a:bodyPr/>
          <a:lstStyle>
            <a:lvl1pPr>
              <a:defRPr sz="1000"/>
            </a:lvl1pPr>
          </a:lstStyle>
          <a:p>
            <a:r>
              <a:rPr lang="en-GB" dirty="0" smtClean="0"/>
              <a:t>DEELS, 12-13 May 2014,ESRF, Grenoble</a:t>
            </a:r>
            <a:endParaRPr lang="en-GB" dirty="0"/>
          </a:p>
        </p:txBody>
      </p:sp>
      <p:sp>
        <p:nvSpPr>
          <p:cNvPr id="11" name="Espace réservé du contenu 6"/>
          <p:cNvSpPr txBox="1">
            <a:spLocks/>
          </p:cNvSpPr>
          <p:nvPr/>
        </p:nvSpPr>
        <p:spPr>
          <a:xfrm>
            <a:off x="5436096" y="1340768"/>
            <a:ext cx="3384376" cy="28803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endParaRPr lang="en-GB" altLang="en-US" sz="1800" b="1" dirty="0" smtClean="0"/>
          </a:p>
          <a:p>
            <a:pPr lvl="2"/>
            <a:endParaRPr lang="en-GB" altLang="en-US" sz="1800" b="1" dirty="0" smtClean="0"/>
          </a:p>
          <a:p>
            <a:endParaRPr lang="en-US" alt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03730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Beam</a:t>
            </a:r>
            <a:r>
              <a:rPr lang="fr-FR" dirty="0" smtClean="0"/>
              <a:t> </a:t>
            </a:r>
            <a:r>
              <a:rPr lang="fr-FR" dirty="0" err="1" smtClean="0"/>
              <a:t>stability</a:t>
            </a:r>
            <a:r>
              <a:rPr lang="fr-FR" dirty="0" smtClean="0"/>
              <a:t> </a:t>
            </a:r>
            <a:r>
              <a:rPr lang="fr-FR" dirty="0" err="1" smtClean="0"/>
              <a:t>criterion</a:t>
            </a:r>
            <a:endParaRPr lang="fr-FR" dirty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N. HUBERT, Synchrotron SOLEIL</a:t>
            </a:r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8257-1D70-4F85-B5BD-61042DA1E698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39752" y="6676851"/>
            <a:ext cx="5400600" cy="181150"/>
          </a:xfrm>
        </p:spPr>
        <p:txBody>
          <a:bodyPr/>
          <a:lstStyle>
            <a:lvl1pPr>
              <a:defRPr sz="1000"/>
            </a:lvl1pPr>
          </a:lstStyle>
          <a:p>
            <a:r>
              <a:rPr lang="en-GB" dirty="0" smtClean="0"/>
              <a:t>DEELS, 12-13 May 2014,ESRF, Grenoble</a:t>
            </a:r>
            <a:endParaRPr lang="en-GB" dirty="0"/>
          </a:p>
        </p:txBody>
      </p:sp>
      <p:sp>
        <p:nvSpPr>
          <p:cNvPr id="11" name="Espace réservé du contenu 6"/>
          <p:cNvSpPr txBox="1">
            <a:spLocks/>
          </p:cNvSpPr>
          <p:nvPr/>
        </p:nvSpPr>
        <p:spPr>
          <a:xfrm>
            <a:off x="5436096" y="1340768"/>
            <a:ext cx="3384376" cy="28803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endParaRPr lang="en-GB" altLang="en-US" sz="1800" b="1" dirty="0" smtClean="0"/>
          </a:p>
          <a:p>
            <a:pPr lvl="2"/>
            <a:endParaRPr lang="en-GB" altLang="en-US" sz="1800" b="1" dirty="0" smtClean="0"/>
          </a:p>
          <a:p>
            <a:endParaRPr lang="en-US" altLang="en-US" sz="2600" dirty="0" smtClean="0"/>
          </a:p>
        </p:txBody>
      </p:sp>
      <p:sp>
        <p:nvSpPr>
          <p:cNvPr id="14" name="Espace réservé du contenu 6"/>
          <p:cNvSpPr>
            <a:spLocks noGrp="1"/>
          </p:cNvSpPr>
          <p:nvPr>
            <p:ph idx="1"/>
          </p:nvPr>
        </p:nvSpPr>
        <p:spPr>
          <a:xfrm>
            <a:off x="323528" y="1268760"/>
            <a:ext cx="8640960" cy="4968552"/>
          </a:xfrm>
        </p:spPr>
        <p:txBody>
          <a:bodyPr>
            <a:noAutofit/>
          </a:bodyPr>
          <a:lstStyle/>
          <a:p>
            <a:pPr algn="just"/>
            <a:r>
              <a:rPr lang="en-GB" sz="2000" b="1" dirty="0" smtClean="0"/>
              <a:t>Correspondence between photon flux on the beamline and machine parameters is not easy to predict</a:t>
            </a:r>
            <a:r>
              <a:rPr lang="en-GB" sz="2000" dirty="0" smtClean="0"/>
              <a:t>:</a:t>
            </a:r>
          </a:p>
          <a:p>
            <a:pPr lvl="1" algn="just"/>
            <a:r>
              <a:rPr lang="en-GB" sz="1800" b="1" dirty="0"/>
              <a:t>Depends on the </a:t>
            </a:r>
            <a:r>
              <a:rPr lang="en-GB" sz="1800" b="1" dirty="0" err="1"/>
              <a:t>beamline</a:t>
            </a:r>
            <a:r>
              <a:rPr lang="en-GB" sz="1800" b="1" dirty="0"/>
              <a:t> optics</a:t>
            </a:r>
            <a:r>
              <a:rPr lang="fr-FR" sz="1800" dirty="0"/>
              <a:t> </a:t>
            </a:r>
          </a:p>
          <a:p>
            <a:pPr lvl="1" algn="just"/>
            <a:r>
              <a:rPr lang="en-GB" altLang="en-US" sz="1800" dirty="0" smtClean="0"/>
              <a:t>Can </a:t>
            </a:r>
            <a:r>
              <a:rPr lang="en-GB" altLang="en-US" sz="1800" dirty="0"/>
              <a:t>not be generalize</a:t>
            </a:r>
          </a:p>
          <a:p>
            <a:pPr lvl="1" algn="just"/>
            <a:endParaRPr lang="fr-FR" sz="1800" dirty="0"/>
          </a:p>
          <a:p>
            <a:pPr algn="just"/>
            <a:r>
              <a:rPr lang="en-GB" sz="2000" b="1" dirty="0" smtClean="0"/>
              <a:t>Survey</a:t>
            </a:r>
            <a:r>
              <a:rPr lang="en-GB" sz="2000" dirty="0" smtClean="0"/>
              <a:t> has been done in 2012 to identify the </a:t>
            </a:r>
            <a:r>
              <a:rPr lang="en-GB" sz="2000" b="1" dirty="0" smtClean="0"/>
              <a:t>most sensitive beamlines</a:t>
            </a:r>
          </a:p>
          <a:p>
            <a:pPr algn="just"/>
            <a:endParaRPr lang="en-GB" sz="2000" b="1" dirty="0" smtClean="0"/>
          </a:p>
          <a:p>
            <a:pPr algn="just"/>
            <a:r>
              <a:rPr lang="en-GB" sz="2000" b="1" dirty="0" smtClean="0"/>
              <a:t>Experiments </a:t>
            </a:r>
            <a:r>
              <a:rPr lang="en-GB" sz="2000" dirty="0" smtClean="0"/>
              <a:t>are carried on with those beamlines to evaluate their sensitivity and establish </a:t>
            </a:r>
            <a:r>
              <a:rPr lang="en-GB" sz="2000" b="1" dirty="0" smtClean="0"/>
              <a:t>dedicated stability criterion </a:t>
            </a:r>
            <a:r>
              <a:rPr lang="en-GB" sz="2000" dirty="0" smtClean="0"/>
              <a:t>on:</a:t>
            </a:r>
          </a:p>
          <a:p>
            <a:pPr lvl="1" algn="just"/>
            <a:r>
              <a:rPr lang="en-GB" sz="1800" dirty="0" smtClean="0"/>
              <a:t>Beam position</a:t>
            </a:r>
          </a:p>
          <a:p>
            <a:pPr lvl="1" algn="just"/>
            <a:r>
              <a:rPr lang="en-GB" sz="1800" dirty="0" smtClean="0"/>
              <a:t>Beam angle</a:t>
            </a:r>
          </a:p>
          <a:p>
            <a:pPr lvl="1" algn="just"/>
            <a:r>
              <a:rPr lang="en-GB" sz="1800" dirty="0" smtClean="0"/>
              <a:t>Beam size</a:t>
            </a:r>
          </a:p>
          <a:p>
            <a:pPr lvl="1" algn="just"/>
            <a:r>
              <a:rPr lang="en-GB" sz="1800" dirty="0" smtClean="0"/>
              <a:t>Beam divergence</a:t>
            </a:r>
          </a:p>
          <a:p>
            <a:pPr lvl="1" algn="just"/>
            <a:endParaRPr lang="en-GB" sz="1800" dirty="0" smtClean="0"/>
          </a:p>
          <a:p>
            <a:pPr algn="just"/>
            <a:r>
              <a:rPr lang="en-GB" sz="2000" dirty="0" smtClean="0">
                <a:solidFill>
                  <a:srgbClr val="C00000"/>
                </a:solidFill>
              </a:rPr>
              <a:t>The </a:t>
            </a:r>
            <a:r>
              <a:rPr lang="en-GB" sz="2000" b="1" dirty="0" smtClean="0">
                <a:solidFill>
                  <a:srgbClr val="C00000"/>
                </a:solidFill>
              </a:rPr>
              <a:t>time span </a:t>
            </a:r>
            <a:r>
              <a:rPr lang="en-GB" sz="2000" dirty="0" smtClean="0">
                <a:solidFill>
                  <a:srgbClr val="C00000"/>
                </a:solidFill>
              </a:rPr>
              <a:t>on which those criterion apply is also extremely important and differs considerably from one beamline to another.</a:t>
            </a:r>
            <a:endParaRPr lang="en-GB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91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Beam</a:t>
            </a:r>
            <a:r>
              <a:rPr lang="fr-FR" dirty="0" smtClean="0"/>
              <a:t> </a:t>
            </a:r>
            <a:r>
              <a:rPr lang="fr-FR" dirty="0" err="1" smtClean="0"/>
              <a:t>stability</a:t>
            </a:r>
            <a:r>
              <a:rPr lang="fr-FR" dirty="0" smtClean="0"/>
              <a:t> </a:t>
            </a:r>
            <a:r>
              <a:rPr lang="fr-FR" dirty="0" err="1" smtClean="0"/>
              <a:t>criterion</a:t>
            </a:r>
            <a:endParaRPr lang="fr-FR" dirty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N. HUBERT, Synchrotron SOLEIL</a:t>
            </a:r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8257-1D70-4F85-B5BD-61042DA1E698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39752" y="6676851"/>
            <a:ext cx="5400600" cy="181150"/>
          </a:xfrm>
        </p:spPr>
        <p:txBody>
          <a:bodyPr/>
          <a:lstStyle>
            <a:lvl1pPr>
              <a:defRPr sz="1000"/>
            </a:lvl1pPr>
          </a:lstStyle>
          <a:p>
            <a:r>
              <a:rPr lang="en-GB" dirty="0" smtClean="0"/>
              <a:t>DEELS, 12-13 May 2014,ESRF, Grenoble</a:t>
            </a:r>
            <a:endParaRPr lang="en-GB" dirty="0"/>
          </a:p>
        </p:txBody>
      </p:sp>
      <p:sp>
        <p:nvSpPr>
          <p:cNvPr id="11" name="Espace réservé du contenu 6"/>
          <p:cNvSpPr txBox="1">
            <a:spLocks/>
          </p:cNvSpPr>
          <p:nvPr/>
        </p:nvSpPr>
        <p:spPr>
          <a:xfrm>
            <a:off x="5436096" y="1340768"/>
            <a:ext cx="3384376" cy="28803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endParaRPr lang="en-GB" altLang="en-US" sz="1800" b="1" dirty="0" smtClean="0"/>
          </a:p>
          <a:p>
            <a:pPr lvl="2"/>
            <a:endParaRPr lang="en-GB" altLang="en-US" sz="1800" b="1" dirty="0" smtClean="0"/>
          </a:p>
          <a:p>
            <a:endParaRPr lang="en-US" altLang="en-US" sz="2600" dirty="0" smtClean="0"/>
          </a:p>
        </p:txBody>
      </p:sp>
      <p:graphicFrame>
        <p:nvGraphicFramePr>
          <p:cNvPr id="9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4967849"/>
              </p:ext>
            </p:extLst>
          </p:nvPr>
        </p:nvGraphicFramePr>
        <p:xfrm>
          <a:off x="116740" y="1503640"/>
          <a:ext cx="4583397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507"/>
                <a:gridCol w="1562270"/>
                <a:gridCol w="15166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Parameter</a:t>
                      </a:r>
                      <a:r>
                        <a:rPr lang="fr-FR" dirty="0" smtClean="0"/>
                        <a:t> </a:t>
                      </a:r>
                    </a:p>
                    <a:p>
                      <a:pPr algn="ctr"/>
                      <a:r>
                        <a:rPr lang="fr-FR" dirty="0" smtClean="0"/>
                        <a:t>↓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PX1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PX2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+mn-lt"/>
                        </a:rPr>
                        <a:t>Time </a:t>
                      </a:r>
                      <a:r>
                        <a:rPr lang="fr-FR" dirty="0" err="1" smtClean="0">
                          <a:latin typeface="+mn-lt"/>
                        </a:rPr>
                        <a:t>span</a:t>
                      </a:r>
                      <a:endParaRPr lang="fr-FR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+mn-lt"/>
                        </a:rPr>
                        <a:t>5 mn</a:t>
                      </a:r>
                      <a:endParaRPr lang="fr-FR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+mn-lt"/>
                        </a:rPr>
                        <a:t>1h</a:t>
                      </a:r>
                      <a:endParaRPr lang="fr-FR" sz="11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+mn-lt"/>
                        </a:rPr>
                        <a:t>Position H</a:t>
                      </a:r>
                      <a:endParaRPr lang="fr-FR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+mn-lt"/>
                        </a:rPr>
                        <a:t>35 µm</a:t>
                      </a:r>
                      <a:r>
                        <a:rPr lang="fr-FR" baseline="0" dirty="0" smtClean="0">
                          <a:latin typeface="+mn-lt"/>
                        </a:rPr>
                        <a:t> </a:t>
                      </a:r>
                      <a:r>
                        <a:rPr lang="fr-FR" baseline="0" dirty="0" err="1" smtClean="0">
                          <a:latin typeface="+mn-lt"/>
                        </a:rPr>
                        <a:t>rms</a:t>
                      </a:r>
                      <a:endParaRPr lang="fr-FR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+mn-lt"/>
                        </a:rPr>
                        <a:t>30 µm </a:t>
                      </a:r>
                      <a:r>
                        <a:rPr lang="fr-FR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rms</a:t>
                      </a:r>
                      <a:endParaRPr lang="fr-FR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+mn-lt"/>
                        </a:rPr>
                        <a:t>Angle H</a:t>
                      </a:r>
                      <a:endParaRPr lang="fr-FR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+mn-lt"/>
                        </a:rPr>
                        <a:t>3 µrad </a:t>
                      </a:r>
                      <a:r>
                        <a:rPr lang="fr-FR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rms</a:t>
                      </a:r>
                      <a:endParaRPr lang="fr-FR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+mn-lt"/>
                        </a:rPr>
                        <a:t>4 µrad </a:t>
                      </a:r>
                      <a:r>
                        <a:rPr lang="fr-FR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rms</a:t>
                      </a:r>
                      <a:endParaRPr lang="fr-FR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+mn-lt"/>
                        </a:rPr>
                        <a:t>Position V</a:t>
                      </a:r>
                      <a:endParaRPr lang="fr-FR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+mn-lt"/>
                        </a:rPr>
                        <a:t>1 µm </a:t>
                      </a:r>
                      <a:r>
                        <a:rPr lang="fr-FR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rms</a:t>
                      </a:r>
                      <a:endParaRPr lang="fr-FR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+mn-lt"/>
                        </a:rPr>
                        <a:t>1.3 µm </a:t>
                      </a:r>
                      <a:r>
                        <a:rPr lang="fr-FR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rms</a:t>
                      </a:r>
                      <a:endParaRPr lang="fr-FR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+mn-lt"/>
                        </a:rPr>
                        <a:t>Angle V</a:t>
                      </a:r>
                      <a:endParaRPr lang="fr-FR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  <a:latin typeface="+mn-lt"/>
                        </a:rPr>
                        <a:t>2.5 µrad </a:t>
                      </a:r>
                      <a:r>
                        <a:rPr lang="fr-FR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rms</a:t>
                      </a:r>
                      <a:endParaRPr lang="fr-FR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  <a:latin typeface="+mn-lt"/>
                        </a:rPr>
                        <a:t>1 µrad </a:t>
                      </a:r>
                      <a:r>
                        <a:rPr lang="fr-FR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rms</a:t>
                      </a:r>
                      <a:endParaRPr lang="fr-FR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+mn-lt"/>
                        </a:rPr>
                        <a:t>Size</a:t>
                      </a:r>
                    </a:p>
                    <a:p>
                      <a:pPr algn="ctr"/>
                      <a:endParaRPr lang="fr-FR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+mn-lt"/>
                        </a:rPr>
                        <a:t>/</a:t>
                      </a:r>
                      <a:endParaRPr lang="fr-FR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  <a:latin typeface="+mn-lt"/>
                          <a:cs typeface="Times New Roman"/>
                        </a:rPr>
                        <a:t>/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+mn-lt"/>
                        </a:rPr>
                        <a:t>Divergence</a:t>
                      </a:r>
                      <a:endParaRPr lang="fr-FR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+mn-lt"/>
                        </a:rPr>
                        <a:t>/</a:t>
                      </a:r>
                      <a:endParaRPr lang="fr-FR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FF"/>
                          </a:solidFill>
                          <a:latin typeface="+mn-lt"/>
                          <a:cs typeface="Times New Roman"/>
                        </a:rPr>
                        <a:t>± 10%</a:t>
                      </a:r>
                      <a:endParaRPr lang="fr-FR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57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Beam</a:t>
            </a:r>
            <a:r>
              <a:rPr lang="fr-FR" dirty="0" smtClean="0"/>
              <a:t> </a:t>
            </a:r>
            <a:r>
              <a:rPr lang="fr-FR" dirty="0" err="1" smtClean="0"/>
              <a:t>stability</a:t>
            </a:r>
            <a:r>
              <a:rPr lang="fr-FR" dirty="0" smtClean="0"/>
              <a:t> </a:t>
            </a:r>
            <a:r>
              <a:rPr lang="fr-FR" dirty="0" err="1" smtClean="0"/>
              <a:t>criterion</a:t>
            </a:r>
            <a:endParaRPr lang="fr-FR" dirty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N. HUBERT, Synchrotron SOLEIL</a:t>
            </a:r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8257-1D70-4F85-B5BD-61042DA1E698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39752" y="6676851"/>
            <a:ext cx="5400600" cy="181150"/>
          </a:xfrm>
        </p:spPr>
        <p:txBody>
          <a:bodyPr/>
          <a:lstStyle>
            <a:lvl1pPr>
              <a:defRPr sz="1000"/>
            </a:lvl1pPr>
          </a:lstStyle>
          <a:p>
            <a:r>
              <a:rPr lang="en-GB" dirty="0" smtClean="0"/>
              <a:t>DEELS, 12-13 May 2014,ESRF, Grenoble</a:t>
            </a:r>
            <a:endParaRPr lang="en-GB" dirty="0"/>
          </a:p>
        </p:txBody>
      </p:sp>
      <p:graphicFrame>
        <p:nvGraphicFramePr>
          <p:cNvPr id="9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6769151"/>
              </p:ext>
            </p:extLst>
          </p:nvPr>
        </p:nvGraphicFramePr>
        <p:xfrm>
          <a:off x="116740" y="1503640"/>
          <a:ext cx="7522536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507"/>
                <a:gridCol w="1562270"/>
                <a:gridCol w="1516620"/>
                <a:gridCol w="1532682"/>
                <a:gridCol w="14064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Parameter</a:t>
                      </a:r>
                      <a:r>
                        <a:rPr lang="fr-FR" dirty="0" smtClean="0"/>
                        <a:t> </a:t>
                      </a:r>
                    </a:p>
                    <a:p>
                      <a:pPr algn="ctr"/>
                      <a:r>
                        <a:rPr lang="fr-FR" dirty="0" smtClean="0"/>
                        <a:t>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PX1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PX2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Anatomix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Nano</a:t>
                      </a:r>
                    </a:p>
                    <a:p>
                      <a:pPr algn="ctr"/>
                      <a:r>
                        <a:rPr lang="fr-FR" dirty="0" err="1" smtClean="0"/>
                        <a:t>scopium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+mn-lt"/>
                        </a:rPr>
                        <a:t>Time </a:t>
                      </a:r>
                      <a:r>
                        <a:rPr lang="fr-FR" dirty="0" err="1" smtClean="0">
                          <a:latin typeface="+mn-lt"/>
                        </a:rPr>
                        <a:t>span</a:t>
                      </a:r>
                      <a:endParaRPr lang="fr-FR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+mn-lt"/>
                        </a:rPr>
                        <a:t>5 mn</a:t>
                      </a:r>
                      <a:endParaRPr lang="fr-FR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+mn-lt"/>
                        </a:rPr>
                        <a:t>1h</a:t>
                      </a:r>
                      <a:endParaRPr lang="fr-FR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+mn-lt"/>
                        </a:rPr>
                        <a:t>10mn to 6h</a:t>
                      </a:r>
                      <a:endParaRPr lang="fr-FR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  <a:latin typeface="+mn-lt"/>
                        </a:rPr>
                        <a:t>8 </a:t>
                      </a:r>
                      <a:r>
                        <a:rPr lang="fr-FR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hours</a:t>
                      </a:r>
                      <a:endParaRPr lang="fr-FR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+mn-lt"/>
                        </a:rPr>
                        <a:t>Position H</a:t>
                      </a:r>
                      <a:endParaRPr lang="fr-FR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+mn-lt"/>
                        </a:rPr>
                        <a:t>35 µm</a:t>
                      </a:r>
                      <a:r>
                        <a:rPr lang="fr-FR" baseline="0" dirty="0" smtClean="0">
                          <a:latin typeface="+mn-lt"/>
                        </a:rPr>
                        <a:t> </a:t>
                      </a:r>
                      <a:r>
                        <a:rPr lang="fr-FR" baseline="0" dirty="0" err="1" smtClean="0">
                          <a:latin typeface="+mn-lt"/>
                        </a:rPr>
                        <a:t>rms</a:t>
                      </a:r>
                      <a:endParaRPr lang="fr-FR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+mn-lt"/>
                        </a:rPr>
                        <a:t>30 µm </a:t>
                      </a:r>
                      <a:r>
                        <a:rPr lang="fr-FR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rms</a:t>
                      </a:r>
                      <a:endParaRPr lang="fr-FR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+mn-lt"/>
                          <a:cs typeface="Times New Roman"/>
                        </a:rPr>
                        <a:t>± 12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/>
                        </a:rPr>
                        <a:t> </a:t>
                      </a:r>
                      <a:r>
                        <a:rPr lang="fr-FR" baseline="0" dirty="0" smtClean="0">
                          <a:solidFill>
                            <a:schemeClr val="dk1"/>
                          </a:solidFill>
                          <a:latin typeface="+mn-lt"/>
                          <a:cs typeface="Times New Roman"/>
                        </a:rPr>
                        <a:t>µm</a:t>
                      </a:r>
                      <a:endParaRPr lang="fr-FR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± 5 µm</a:t>
                      </a:r>
                      <a:endParaRPr lang="fr-FR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+mn-lt"/>
                        </a:rPr>
                        <a:t>Angle H</a:t>
                      </a:r>
                      <a:endParaRPr lang="fr-FR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+mn-lt"/>
                        </a:rPr>
                        <a:t>3 µrad </a:t>
                      </a:r>
                      <a:r>
                        <a:rPr lang="fr-FR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rms</a:t>
                      </a:r>
                      <a:endParaRPr lang="fr-FR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+mn-lt"/>
                        </a:rPr>
                        <a:t>4 µrad </a:t>
                      </a:r>
                      <a:r>
                        <a:rPr lang="fr-FR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rms</a:t>
                      </a:r>
                      <a:endParaRPr lang="fr-FR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± 4 µrad</a:t>
                      </a:r>
                      <a:endParaRPr lang="fr-FR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+mn-lt"/>
                          <a:cs typeface="Times New Roman"/>
                        </a:rPr>
                        <a:t>± 5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/>
                        </a:rPr>
                        <a:t> 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+mn-lt"/>
                          <a:cs typeface="Times New Roman"/>
                        </a:rPr>
                        <a:t>µrad</a:t>
                      </a:r>
                      <a:endParaRPr lang="fr-FR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+mn-lt"/>
                        </a:rPr>
                        <a:t>Position V</a:t>
                      </a:r>
                      <a:endParaRPr lang="fr-FR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+mn-lt"/>
                        </a:rPr>
                        <a:t>1 µm </a:t>
                      </a:r>
                      <a:r>
                        <a:rPr lang="fr-FR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rms</a:t>
                      </a:r>
                      <a:endParaRPr lang="fr-FR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+mn-lt"/>
                        </a:rPr>
                        <a:t>1.3 µm </a:t>
                      </a:r>
                      <a:r>
                        <a:rPr lang="fr-FR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rms</a:t>
                      </a:r>
                      <a:endParaRPr lang="fr-FR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± 1 µm</a:t>
                      </a:r>
                      <a:endParaRPr lang="fr-FR" baseline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+mn-lt"/>
                          <a:cs typeface="Times New Roman"/>
                        </a:rPr>
                        <a:t>±  1.5 µm</a:t>
                      </a:r>
                      <a:endParaRPr lang="fr-FR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+mn-lt"/>
                        </a:rPr>
                        <a:t>Angle V</a:t>
                      </a:r>
                      <a:endParaRPr lang="fr-FR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  <a:latin typeface="+mn-lt"/>
                        </a:rPr>
                        <a:t>2.5 µrad </a:t>
                      </a:r>
                      <a:r>
                        <a:rPr lang="fr-FR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rms</a:t>
                      </a:r>
                      <a:endParaRPr lang="fr-FR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  <a:latin typeface="+mn-lt"/>
                        </a:rPr>
                        <a:t>1 µrad </a:t>
                      </a:r>
                      <a:r>
                        <a:rPr lang="fr-FR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rms</a:t>
                      </a:r>
                      <a:endParaRPr lang="fr-FR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±1 µrad</a:t>
                      </a:r>
                      <a:endParaRPr lang="fr-FR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+mn-lt"/>
                          <a:cs typeface="Times New Roman"/>
                        </a:rPr>
                        <a:t>± 1.5 µrad</a:t>
                      </a:r>
                      <a:endParaRPr lang="fr-FR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+mn-lt"/>
                        </a:rPr>
                        <a:t>Size</a:t>
                      </a:r>
                      <a:endParaRPr lang="fr-FR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+mn-lt"/>
                        </a:rPr>
                        <a:t>/</a:t>
                      </a:r>
                      <a:endParaRPr lang="fr-FR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  <a:latin typeface="+mn-lt"/>
                          <a:cs typeface="Times New Roman"/>
                        </a:rPr>
                        <a:t>/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n-lt"/>
                          <a:cs typeface="Times New Roman"/>
                        </a:rPr>
                        <a:t>± 5% in 6h</a:t>
                      </a:r>
                      <a:r>
                        <a:rPr lang="fr-FR" sz="1800" baseline="0" dirty="0" smtClean="0">
                          <a:latin typeface="+mn-lt"/>
                          <a:cs typeface="Times New Roman"/>
                        </a:rPr>
                        <a:t> </a:t>
                      </a:r>
                    </a:p>
                    <a:p>
                      <a:pPr algn="ctr"/>
                      <a:r>
                        <a:rPr lang="fr-FR" sz="1800" dirty="0" smtClean="0">
                          <a:latin typeface="+mn-lt"/>
                          <a:cs typeface="Times New Roman"/>
                        </a:rPr>
                        <a:t>± 10% in 1 </a:t>
                      </a:r>
                      <a:r>
                        <a:rPr lang="fr-FR" sz="1800" dirty="0" err="1" smtClean="0">
                          <a:latin typeface="+mn-lt"/>
                          <a:cs typeface="Times New Roman"/>
                        </a:rPr>
                        <a:t>wk</a:t>
                      </a:r>
                      <a:endParaRPr lang="fr-FR" sz="1800" dirty="0" smtClean="0">
                        <a:latin typeface="+mn-lt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± 2%</a:t>
                      </a:r>
                      <a:endParaRPr lang="fr-FR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+mn-lt"/>
                        </a:rPr>
                        <a:t>Divergence</a:t>
                      </a:r>
                      <a:endParaRPr lang="fr-FR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+mn-lt"/>
                        </a:rPr>
                        <a:t>/</a:t>
                      </a:r>
                      <a:endParaRPr lang="fr-FR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FF"/>
                          </a:solidFill>
                          <a:latin typeface="+mn-lt"/>
                          <a:cs typeface="Times New Roman"/>
                        </a:rPr>
                        <a:t>± 10%</a:t>
                      </a:r>
                      <a:endParaRPr lang="fr-FR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rgbClr val="0000FF"/>
                          </a:solidFill>
                          <a:latin typeface="+mn-lt"/>
                          <a:cs typeface="Times New Roman"/>
                        </a:rPr>
                        <a:t>/</a:t>
                      </a:r>
                      <a:endParaRPr lang="fr-FR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± 2%</a:t>
                      </a:r>
                      <a:endParaRPr lang="fr-FR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28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Beam</a:t>
            </a:r>
            <a:r>
              <a:rPr lang="fr-FR" dirty="0" smtClean="0"/>
              <a:t> </a:t>
            </a:r>
            <a:r>
              <a:rPr lang="fr-FR" dirty="0" err="1" smtClean="0"/>
              <a:t>stability</a:t>
            </a:r>
            <a:r>
              <a:rPr lang="fr-FR" dirty="0" smtClean="0"/>
              <a:t> </a:t>
            </a:r>
            <a:r>
              <a:rPr lang="fr-FR" dirty="0" err="1" smtClean="0"/>
              <a:t>criterion</a:t>
            </a:r>
            <a:endParaRPr lang="fr-FR" dirty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N. HUBERT, Synchrotron SOLEIL</a:t>
            </a:r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8257-1D70-4F85-B5BD-61042DA1E698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39752" y="6676851"/>
            <a:ext cx="5400600" cy="181150"/>
          </a:xfrm>
        </p:spPr>
        <p:txBody>
          <a:bodyPr/>
          <a:lstStyle>
            <a:lvl1pPr>
              <a:defRPr sz="1000"/>
            </a:lvl1pPr>
          </a:lstStyle>
          <a:p>
            <a:r>
              <a:rPr lang="en-GB" dirty="0" smtClean="0"/>
              <a:t>DEELS, 12-13 May 2014,ESRF, Grenoble</a:t>
            </a:r>
            <a:endParaRPr lang="en-GB" dirty="0"/>
          </a:p>
        </p:txBody>
      </p:sp>
      <p:sp>
        <p:nvSpPr>
          <p:cNvPr id="11" name="Espace réservé du contenu 6"/>
          <p:cNvSpPr txBox="1">
            <a:spLocks/>
          </p:cNvSpPr>
          <p:nvPr/>
        </p:nvSpPr>
        <p:spPr>
          <a:xfrm>
            <a:off x="5436096" y="1340768"/>
            <a:ext cx="3384376" cy="28803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endParaRPr lang="en-GB" altLang="en-US" sz="1800" b="1" dirty="0" smtClean="0"/>
          </a:p>
          <a:p>
            <a:pPr lvl="2"/>
            <a:endParaRPr lang="en-GB" altLang="en-US" sz="1800" b="1" dirty="0" smtClean="0"/>
          </a:p>
          <a:p>
            <a:endParaRPr lang="en-US" altLang="en-US" sz="2600" dirty="0" smtClean="0"/>
          </a:p>
        </p:txBody>
      </p:sp>
      <p:graphicFrame>
        <p:nvGraphicFramePr>
          <p:cNvPr id="9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1359007"/>
              </p:ext>
            </p:extLst>
          </p:nvPr>
        </p:nvGraphicFramePr>
        <p:xfrm>
          <a:off x="116740" y="1503640"/>
          <a:ext cx="8928993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507"/>
                <a:gridCol w="1562270"/>
                <a:gridCol w="1516620"/>
                <a:gridCol w="1532682"/>
                <a:gridCol w="1406457"/>
                <a:gridCol w="14064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Parameter</a:t>
                      </a:r>
                      <a:r>
                        <a:rPr lang="fr-FR" dirty="0" smtClean="0"/>
                        <a:t> </a:t>
                      </a:r>
                    </a:p>
                    <a:p>
                      <a:pPr algn="ctr"/>
                      <a:r>
                        <a:rPr lang="fr-FR" dirty="0" smtClean="0"/>
                        <a:t>↓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PX1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PX2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Anatomix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Nano</a:t>
                      </a:r>
                    </a:p>
                    <a:p>
                      <a:pPr algn="ctr"/>
                      <a:r>
                        <a:rPr lang="fr-FR" dirty="0" err="1" smtClean="0"/>
                        <a:t>scopium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Tightest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wrt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Beam</a:t>
                      </a:r>
                      <a:r>
                        <a:rPr lang="fr-FR" baseline="0" dirty="0" smtClean="0"/>
                        <a:t> size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+mn-lt"/>
                        </a:rPr>
                        <a:t>Time </a:t>
                      </a:r>
                      <a:r>
                        <a:rPr lang="fr-FR" dirty="0" err="1" smtClean="0">
                          <a:latin typeface="+mn-lt"/>
                        </a:rPr>
                        <a:t>span</a:t>
                      </a:r>
                      <a:endParaRPr lang="fr-FR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+mn-lt"/>
                        </a:rPr>
                        <a:t>5 mn</a:t>
                      </a:r>
                      <a:endParaRPr lang="fr-FR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+mn-lt"/>
                        </a:rPr>
                        <a:t>1h</a:t>
                      </a:r>
                      <a:endParaRPr lang="fr-FR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+mn-lt"/>
                        </a:rPr>
                        <a:t>10mn to 6h</a:t>
                      </a:r>
                      <a:endParaRPr lang="fr-FR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  <a:latin typeface="+mn-lt"/>
                        </a:rPr>
                        <a:t>8 </a:t>
                      </a:r>
                      <a:r>
                        <a:rPr lang="fr-FR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hours</a:t>
                      </a:r>
                      <a:endParaRPr lang="fr-FR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+mn-lt"/>
                        </a:rPr>
                        <a:t>Position H</a:t>
                      </a:r>
                      <a:endParaRPr lang="fr-FR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+mn-lt"/>
                        </a:rPr>
                        <a:t>35 µm</a:t>
                      </a:r>
                      <a:r>
                        <a:rPr lang="fr-FR" baseline="0" dirty="0" smtClean="0">
                          <a:latin typeface="+mn-lt"/>
                        </a:rPr>
                        <a:t> </a:t>
                      </a:r>
                      <a:r>
                        <a:rPr lang="fr-FR" baseline="0" dirty="0" err="1" smtClean="0">
                          <a:latin typeface="+mn-lt"/>
                        </a:rPr>
                        <a:t>rms</a:t>
                      </a:r>
                      <a:endParaRPr lang="fr-FR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+mn-lt"/>
                        </a:rPr>
                        <a:t>30 µm </a:t>
                      </a:r>
                      <a:r>
                        <a:rPr lang="fr-FR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rms</a:t>
                      </a:r>
                      <a:endParaRPr lang="fr-FR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+mn-lt"/>
                          <a:cs typeface="Times New Roman"/>
                        </a:rPr>
                        <a:t>± 12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/>
                        </a:rPr>
                        <a:t> </a:t>
                      </a:r>
                      <a:r>
                        <a:rPr lang="fr-FR" baseline="0" dirty="0" smtClean="0">
                          <a:solidFill>
                            <a:schemeClr val="dk1"/>
                          </a:solidFill>
                          <a:latin typeface="+mn-lt"/>
                          <a:cs typeface="Times New Roman"/>
                        </a:rPr>
                        <a:t>µm</a:t>
                      </a:r>
                      <a:endParaRPr lang="fr-FR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± 5 µm</a:t>
                      </a:r>
                      <a:endParaRPr lang="fr-FR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  <a:latin typeface="Symbol" pitchFamily="18" charset="2"/>
                          <a:cs typeface="Times New Roman"/>
                        </a:rPr>
                        <a:t>~</a:t>
                      </a:r>
                      <a:r>
                        <a:rPr lang="fr-FR" dirty="0" err="1" smtClean="0">
                          <a:solidFill>
                            <a:srgbClr val="FF0000"/>
                          </a:solidFill>
                          <a:latin typeface="Symbol" pitchFamily="18" charset="2"/>
                          <a:cs typeface="Times New Roman"/>
                        </a:rPr>
                        <a:t>s</a:t>
                      </a:r>
                      <a:r>
                        <a:rPr lang="fr-FR" baseline="-25000" dirty="0" err="1" smtClean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x</a:t>
                      </a:r>
                      <a:r>
                        <a:rPr lang="fr-FR" dirty="0" smtClean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/125 *</a:t>
                      </a:r>
                      <a:endParaRPr lang="fr-FR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+mn-lt"/>
                        </a:rPr>
                        <a:t>Angle H</a:t>
                      </a:r>
                      <a:endParaRPr lang="fr-FR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+mn-lt"/>
                        </a:rPr>
                        <a:t>3 µrad </a:t>
                      </a:r>
                      <a:r>
                        <a:rPr lang="fr-FR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rms</a:t>
                      </a:r>
                      <a:endParaRPr lang="fr-FR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+mn-lt"/>
                        </a:rPr>
                        <a:t>4 µrad </a:t>
                      </a:r>
                      <a:r>
                        <a:rPr lang="fr-FR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rms</a:t>
                      </a:r>
                      <a:endParaRPr lang="fr-FR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± 4 µrad</a:t>
                      </a:r>
                      <a:endParaRPr lang="fr-FR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+mn-lt"/>
                          <a:cs typeface="Times New Roman"/>
                        </a:rPr>
                        <a:t>± 5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/>
                        </a:rPr>
                        <a:t> 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+mn-lt"/>
                          <a:cs typeface="Times New Roman"/>
                        </a:rPr>
                        <a:t>µrad</a:t>
                      </a:r>
                      <a:endParaRPr lang="fr-FR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rgbClr val="FF0000"/>
                          </a:solidFill>
                          <a:latin typeface="Symbol" pitchFamily="18" charset="2"/>
                          <a:cs typeface="Times New Roman"/>
                        </a:rPr>
                        <a:t>~s</a:t>
                      </a:r>
                      <a:r>
                        <a:rPr lang="fr-FR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Times New Roman"/>
                        </a:rPr>
                        <a:t>’</a:t>
                      </a:r>
                      <a:r>
                        <a:rPr lang="fr-FR" baseline="-25000" dirty="0" smtClean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x</a:t>
                      </a:r>
                      <a:r>
                        <a:rPr lang="fr-FR" baseline="0" dirty="0" smtClean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/15 *</a:t>
                      </a:r>
                      <a:endParaRPr lang="fr-FR" baseline="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+mn-lt"/>
                        </a:rPr>
                        <a:t>Position V</a:t>
                      </a:r>
                      <a:endParaRPr lang="fr-FR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+mn-lt"/>
                        </a:rPr>
                        <a:t>1 µm </a:t>
                      </a:r>
                      <a:r>
                        <a:rPr lang="fr-FR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rms</a:t>
                      </a:r>
                      <a:endParaRPr lang="fr-FR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+mn-lt"/>
                        </a:rPr>
                        <a:t>1.3 µm </a:t>
                      </a:r>
                      <a:r>
                        <a:rPr lang="fr-FR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rms</a:t>
                      </a:r>
                      <a:endParaRPr lang="fr-FR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± 1 µm</a:t>
                      </a:r>
                      <a:endParaRPr lang="fr-FR" baseline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+mn-lt"/>
                          <a:cs typeface="Times New Roman"/>
                        </a:rPr>
                        <a:t>±  1.5 µm</a:t>
                      </a:r>
                      <a:endParaRPr lang="fr-FR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rgbClr val="FF0000"/>
                          </a:solidFill>
                          <a:latin typeface="Symbol" pitchFamily="18" charset="2"/>
                          <a:cs typeface="Times New Roman"/>
                        </a:rPr>
                        <a:t>~</a:t>
                      </a:r>
                      <a:r>
                        <a:rPr lang="fr-FR" dirty="0" err="1" smtClean="0">
                          <a:solidFill>
                            <a:srgbClr val="FF0000"/>
                          </a:solidFill>
                          <a:latin typeface="Symbol" pitchFamily="18" charset="2"/>
                          <a:cs typeface="Times New Roman"/>
                        </a:rPr>
                        <a:t>s</a:t>
                      </a:r>
                      <a:r>
                        <a:rPr lang="fr-FR" baseline="-25000" dirty="0" err="1" smtClean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z</a:t>
                      </a:r>
                      <a:r>
                        <a:rPr lang="fr-FR" baseline="0" dirty="0" smtClean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/25 *</a:t>
                      </a:r>
                      <a:endParaRPr lang="fr-FR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+mn-lt"/>
                        </a:rPr>
                        <a:t>Angle V</a:t>
                      </a:r>
                      <a:endParaRPr lang="fr-FR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  <a:latin typeface="+mn-lt"/>
                        </a:rPr>
                        <a:t>2.5 µrad </a:t>
                      </a:r>
                      <a:r>
                        <a:rPr lang="fr-FR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rms</a:t>
                      </a:r>
                      <a:endParaRPr lang="fr-FR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  <a:latin typeface="+mn-lt"/>
                        </a:rPr>
                        <a:t>1 µrad </a:t>
                      </a:r>
                      <a:r>
                        <a:rPr lang="fr-FR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rms</a:t>
                      </a:r>
                      <a:endParaRPr lang="fr-FR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±1 µrad</a:t>
                      </a:r>
                      <a:endParaRPr lang="fr-FR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+mn-lt"/>
                          <a:cs typeface="Times New Roman"/>
                        </a:rPr>
                        <a:t>± 1.5 µrad</a:t>
                      </a:r>
                      <a:endParaRPr lang="fr-FR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rgbClr val="FF0000"/>
                          </a:solidFill>
                          <a:latin typeface="Symbol" pitchFamily="18" charset="2"/>
                          <a:cs typeface="Times New Roman"/>
                        </a:rPr>
                        <a:t>s</a:t>
                      </a:r>
                      <a:r>
                        <a:rPr lang="fr-FR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Times New Roman"/>
                        </a:rPr>
                        <a:t>’</a:t>
                      </a:r>
                      <a:r>
                        <a:rPr lang="fr-FR" baseline="-25000" dirty="0" smtClean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z</a:t>
                      </a:r>
                      <a:r>
                        <a:rPr lang="fr-FR" baseline="0" dirty="0" smtClean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/14 *</a:t>
                      </a:r>
                      <a:endParaRPr lang="fr-FR" baseline="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+mn-lt"/>
                        </a:rPr>
                        <a:t>Size</a:t>
                      </a:r>
                      <a:endParaRPr lang="fr-FR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+mn-lt"/>
                        </a:rPr>
                        <a:t>/</a:t>
                      </a:r>
                      <a:endParaRPr lang="fr-FR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  <a:latin typeface="+mn-lt"/>
                          <a:cs typeface="Times New Roman"/>
                        </a:rPr>
                        <a:t>/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n-lt"/>
                          <a:cs typeface="Times New Roman"/>
                        </a:rPr>
                        <a:t>± 5% in 6h</a:t>
                      </a:r>
                      <a:r>
                        <a:rPr lang="fr-FR" sz="1800" baseline="0" dirty="0" smtClean="0">
                          <a:latin typeface="+mn-lt"/>
                          <a:cs typeface="Times New Roman"/>
                        </a:rPr>
                        <a:t> </a:t>
                      </a:r>
                    </a:p>
                    <a:p>
                      <a:pPr algn="ctr"/>
                      <a:r>
                        <a:rPr lang="fr-FR" sz="1800" dirty="0" smtClean="0">
                          <a:latin typeface="+mn-lt"/>
                          <a:cs typeface="Times New Roman"/>
                        </a:rPr>
                        <a:t>± 10% in 1 </a:t>
                      </a:r>
                      <a:r>
                        <a:rPr lang="fr-FR" sz="1800" dirty="0" err="1" smtClean="0">
                          <a:latin typeface="+mn-lt"/>
                          <a:cs typeface="Times New Roman"/>
                        </a:rPr>
                        <a:t>wk</a:t>
                      </a:r>
                      <a:endParaRPr lang="fr-FR" sz="1800" dirty="0" smtClean="0">
                        <a:latin typeface="+mn-lt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± 2%</a:t>
                      </a:r>
                      <a:endParaRPr lang="fr-FR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+mn-lt"/>
                        </a:rPr>
                        <a:t>Divergence</a:t>
                      </a:r>
                      <a:endParaRPr lang="fr-FR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+mn-lt"/>
                        </a:rPr>
                        <a:t>/</a:t>
                      </a:r>
                      <a:endParaRPr lang="fr-FR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FF"/>
                          </a:solidFill>
                          <a:latin typeface="+mn-lt"/>
                          <a:cs typeface="Times New Roman"/>
                        </a:rPr>
                        <a:t>± 10%</a:t>
                      </a:r>
                      <a:endParaRPr lang="fr-FR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rgbClr val="0000FF"/>
                          </a:solidFill>
                          <a:latin typeface="+mn-lt"/>
                          <a:cs typeface="Times New Roman"/>
                        </a:rPr>
                        <a:t>/</a:t>
                      </a:r>
                      <a:endParaRPr lang="fr-FR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  <a:latin typeface="+mn-lt"/>
                          <a:cs typeface="Times New Roman"/>
                        </a:rPr>
                        <a:t>± 2%</a:t>
                      </a:r>
                      <a:endParaRPr lang="fr-FR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Espace réservé du contenu 6"/>
          <p:cNvSpPr>
            <a:spLocks noGrp="1"/>
          </p:cNvSpPr>
          <p:nvPr>
            <p:ph idx="1"/>
          </p:nvPr>
        </p:nvSpPr>
        <p:spPr>
          <a:xfrm>
            <a:off x="251520" y="5445224"/>
            <a:ext cx="8640960" cy="9361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2000" dirty="0" smtClean="0">
                <a:solidFill>
                  <a:schemeClr val="tx2"/>
                </a:solidFill>
              </a:rPr>
              <a:t>*</a:t>
            </a:r>
            <a:r>
              <a:rPr lang="fr-FR" sz="2000" dirty="0" smtClean="0">
                <a:solidFill>
                  <a:schemeClr val="tx2"/>
                </a:solidFill>
                <a:latin typeface="Symbol" pitchFamily="18" charset="2"/>
                <a:cs typeface="Times New Roman"/>
              </a:rPr>
              <a:t>s </a:t>
            </a:r>
            <a:r>
              <a:rPr lang="en-GB" sz="2000" dirty="0" smtClean="0">
                <a:solidFill>
                  <a:schemeClr val="tx2"/>
                </a:solidFill>
              </a:rPr>
              <a:t>Is the beam size and </a:t>
            </a:r>
            <a:r>
              <a:rPr lang="fr-FR" sz="2000" dirty="0">
                <a:solidFill>
                  <a:schemeClr val="tx2"/>
                </a:solidFill>
                <a:latin typeface="Symbol" pitchFamily="18" charset="2"/>
                <a:cs typeface="Times New Roman"/>
              </a:rPr>
              <a:t>s</a:t>
            </a:r>
            <a:r>
              <a:rPr lang="fr-FR" sz="2000" dirty="0" smtClean="0">
                <a:solidFill>
                  <a:schemeClr val="tx2"/>
                </a:solidFill>
                <a:cs typeface="Times New Roman"/>
              </a:rPr>
              <a:t>’ </a:t>
            </a:r>
            <a:r>
              <a:rPr lang="en-GB" sz="2000" dirty="0" smtClean="0">
                <a:solidFill>
                  <a:schemeClr val="tx2"/>
                </a:solidFill>
              </a:rPr>
              <a:t>the divergence of the </a:t>
            </a:r>
            <a:r>
              <a:rPr lang="en-GB" sz="2000" u="sng" dirty="0" smtClean="0">
                <a:solidFill>
                  <a:schemeClr val="tx2"/>
                </a:solidFill>
              </a:rPr>
              <a:t>PHOTON Beam </a:t>
            </a:r>
            <a:r>
              <a:rPr lang="en-GB" sz="2000" dirty="0" smtClean="0">
                <a:solidFill>
                  <a:schemeClr val="tx2"/>
                </a:solidFill>
              </a:rPr>
              <a:t>at its source point and the highest user energy. Equivalence: 2,5 µm (or µrad) 1 µm </a:t>
            </a:r>
            <a:r>
              <a:rPr lang="en-GB" sz="2000" dirty="0" err="1" smtClean="0">
                <a:solidFill>
                  <a:schemeClr val="tx2"/>
                </a:solidFill>
              </a:rPr>
              <a:t>rms</a:t>
            </a:r>
            <a:r>
              <a:rPr lang="en-GB" sz="2000" dirty="0" smtClean="0">
                <a:solidFill>
                  <a:schemeClr val="tx2"/>
                </a:solidFill>
              </a:rPr>
              <a:t> (or µrad </a:t>
            </a:r>
            <a:r>
              <a:rPr lang="en-GB" sz="2000" dirty="0" err="1" smtClean="0">
                <a:solidFill>
                  <a:schemeClr val="tx2"/>
                </a:solidFill>
              </a:rPr>
              <a:t>rms</a:t>
            </a:r>
            <a:r>
              <a:rPr lang="en-GB" sz="2000" dirty="0" smtClean="0">
                <a:solidFill>
                  <a:schemeClr val="tx2"/>
                </a:solidFill>
              </a:rPr>
              <a:t>)</a:t>
            </a:r>
            <a:endParaRPr lang="en-GB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37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Beam</a:t>
            </a:r>
            <a:r>
              <a:rPr lang="fr-FR" dirty="0" smtClean="0"/>
              <a:t> </a:t>
            </a:r>
            <a:r>
              <a:rPr lang="fr-FR" dirty="0" err="1" smtClean="0"/>
              <a:t>stability</a:t>
            </a:r>
            <a:r>
              <a:rPr lang="fr-FR" dirty="0" smtClean="0"/>
              <a:t> </a:t>
            </a:r>
            <a:r>
              <a:rPr lang="fr-FR" dirty="0" err="1" smtClean="0"/>
              <a:t>criterion</a:t>
            </a:r>
            <a:endParaRPr lang="fr-FR" dirty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N. HUBERT, Synchrotron SOLEIL</a:t>
            </a:r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8257-1D70-4F85-B5BD-61042DA1E698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39752" y="6676851"/>
            <a:ext cx="5400600" cy="181150"/>
          </a:xfrm>
        </p:spPr>
        <p:txBody>
          <a:bodyPr/>
          <a:lstStyle>
            <a:lvl1pPr>
              <a:defRPr sz="1000"/>
            </a:lvl1pPr>
          </a:lstStyle>
          <a:p>
            <a:r>
              <a:rPr lang="en-GB" dirty="0" smtClean="0"/>
              <a:t>DEELS, 12-13 May 2014,ESRF, Grenoble</a:t>
            </a:r>
            <a:endParaRPr lang="en-GB" dirty="0"/>
          </a:p>
        </p:txBody>
      </p:sp>
      <p:grpSp>
        <p:nvGrpSpPr>
          <p:cNvPr id="2" name="Groupe 1"/>
          <p:cNvGrpSpPr/>
          <p:nvPr/>
        </p:nvGrpSpPr>
        <p:grpSpPr>
          <a:xfrm>
            <a:off x="75351" y="2277591"/>
            <a:ext cx="9012347" cy="4319761"/>
            <a:chOff x="75351" y="2277591"/>
            <a:chExt cx="9012347" cy="4319761"/>
          </a:xfrm>
        </p:grpSpPr>
        <p:pic>
          <p:nvPicPr>
            <p:cNvPr id="3" name="Image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76" t="40550" r="4255" b="4862"/>
            <a:stretch/>
          </p:blipFill>
          <p:spPr>
            <a:xfrm>
              <a:off x="75351" y="2277591"/>
              <a:ext cx="9012347" cy="4319761"/>
            </a:xfrm>
            <a:prstGeom prst="rect">
              <a:avLst/>
            </a:prstGeom>
          </p:spPr>
        </p:pic>
        <p:sp>
          <p:nvSpPr>
            <p:cNvPr id="22" name="Rectangle 21"/>
            <p:cNvSpPr/>
            <p:nvPr/>
          </p:nvSpPr>
          <p:spPr>
            <a:xfrm>
              <a:off x="2339752" y="3141687"/>
              <a:ext cx="5743040" cy="4301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GB" sz="2000" b="1" dirty="0" smtClean="0">
                  <a:solidFill>
                    <a:schemeClr val="bg1"/>
                  </a:solidFill>
                </a:rPr>
                <a:t>Vertical position (blue) and angle (pink)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139952" y="5805983"/>
              <a:ext cx="4165165" cy="4301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GB" sz="2000" b="1" dirty="0" smtClean="0">
                  <a:solidFill>
                    <a:schemeClr val="bg1"/>
                  </a:solidFill>
                </a:rPr>
                <a:t>H (red) &amp; V (blue) </a:t>
              </a:r>
              <a:r>
                <a:rPr lang="en-GB" sz="2000" b="1" dirty="0" err="1" smtClean="0">
                  <a:solidFill>
                    <a:schemeClr val="bg1"/>
                  </a:solidFill>
                </a:rPr>
                <a:t>emittances</a:t>
              </a:r>
              <a:endParaRPr lang="en-GB" sz="2000" b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24" name="Espace réservé du contenu 6"/>
          <p:cNvSpPr>
            <a:spLocks noGrp="1"/>
          </p:cNvSpPr>
          <p:nvPr>
            <p:ph idx="1"/>
          </p:nvPr>
        </p:nvSpPr>
        <p:spPr>
          <a:xfrm>
            <a:off x="107504" y="980728"/>
            <a:ext cx="8640960" cy="1224136"/>
          </a:xfrm>
        </p:spPr>
        <p:txBody>
          <a:bodyPr>
            <a:noAutofit/>
          </a:bodyPr>
          <a:lstStyle/>
          <a:p>
            <a:pPr algn="just"/>
            <a:r>
              <a:rPr lang="fr-FR" sz="2000" dirty="0" smtClean="0"/>
              <a:t>Offline </a:t>
            </a:r>
            <a:r>
              <a:rPr lang="fr-FR" sz="2000" dirty="0" err="1" smtClean="0"/>
              <a:t>analysis</a:t>
            </a:r>
            <a:r>
              <a:rPr lang="fr-FR" sz="2000" dirty="0" smtClean="0"/>
              <a:t> </a:t>
            </a:r>
            <a:r>
              <a:rPr lang="fr-FR" sz="2000" dirty="0" err="1" smtClean="0"/>
              <a:t>based</a:t>
            </a:r>
            <a:r>
              <a:rPr lang="fr-FR" sz="2000" dirty="0" smtClean="0"/>
              <a:t> on </a:t>
            </a:r>
            <a:r>
              <a:rPr lang="fr-FR" sz="2000" dirty="0" err="1" smtClean="0"/>
              <a:t>archived</a:t>
            </a:r>
            <a:r>
              <a:rPr lang="fr-FR" sz="2000" dirty="0" smtClean="0"/>
              <a:t> </a:t>
            </a:r>
            <a:r>
              <a:rPr lang="fr-FR" sz="2000" dirty="0"/>
              <a:t>data </a:t>
            </a:r>
            <a:r>
              <a:rPr lang="fr-FR" sz="2000" dirty="0" err="1" smtClean="0"/>
              <a:t>sampled</a:t>
            </a:r>
            <a:r>
              <a:rPr lang="fr-FR" sz="2000" dirty="0" smtClean="0"/>
              <a:t> at 1 Hz (position, angle and emittance) :</a:t>
            </a:r>
          </a:p>
          <a:p>
            <a:pPr lvl="1" algn="just"/>
            <a:r>
              <a:rPr lang="fr-FR" sz="1600" dirty="0" err="1" smtClean="0"/>
              <a:t>Done</a:t>
            </a:r>
            <a:r>
              <a:rPr lang="fr-FR" sz="1600" dirty="0" smtClean="0"/>
              <a:t> at posteriori for all beamlines</a:t>
            </a:r>
          </a:p>
          <a:p>
            <a:pPr lvl="1" algn="just"/>
            <a:r>
              <a:rPr lang="fr-FR" sz="1600" dirty="0" smtClean="0"/>
              <a:t>Limited by the size of the data to </a:t>
            </a:r>
            <a:r>
              <a:rPr lang="fr-FR" sz="1600" dirty="0" err="1" smtClean="0"/>
              <a:t>be</a:t>
            </a:r>
            <a:r>
              <a:rPr lang="fr-FR" sz="1600" dirty="0" smtClean="0"/>
              <a:t> </a:t>
            </a:r>
            <a:r>
              <a:rPr lang="fr-FR" sz="1600" dirty="0" err="1" smtClean="0"/>
              <a:t>treated</a:t>
            </a:r>
            <a:r>
              <a:rPr lang="fr-FR" sz="1600" dirty="0" smtClean="0"/>
              <a:t>…</a:t>
            </a:r>
          </a:p>
          <a:p>
            <a:pPr lvl="1" algn="just"/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17690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Beam</a:t>
            </a:r>
            <a:r>
              <a:rPr lang="fr-FR" dirty="0" smtClean="0"/>
              <a:t> </a:t>
            </a:r>
            <a:r>
              <a:rPr lang="fr-FR" dirty="0" err="1" smtClean="0"/>
              <a:t>stability</a:t>
            </a:r>
            <a:r>
              <a:rPr lang="fr-FR" dirty="0" smtClean="0"/>
              <a:t> </a:t>
            </a:r>
            <a:r>
              <a:rPr lang="fr-FR" dirty="0" err="1" smtClean="0"/>
              <a:t>criterion</a:t>
            </a:r>
            <a:endParaRPr lang="fr-FR" dirty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N. HUBERT, Synchrotron SOLEIL</a:t>
            </a:r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8257-1D70-4F85-B5BD-61042DA1E698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39752" y="6676851"/>
            <a:ext cx="5400600" cy="181150"/>
          </a:xfrm>
        </p:spPr>
        <p:txBody>
          <a:bodyPr/>
          <a:lstStyle>
            <a:lvl1pPr>
              <a:defRPr sz="1000"/>
            </a:lvl1pPr>
          </a:lstStyle>
          <a:p>
            <a:r>
              <a:rPr lang="en-GB" dirty="0" smtClean="0"/>
              <a:t>DEELS, 12-13 May 2014,ESRF, Grenoble</a:t>
            </a:r>
            <a:endParaRPr lang="en-GB" dirty="0"/>
          </a:p>
        </p:txBody>
      </p:sp>
      <p:sp>
        <p:nvSpPr>
          <p:cNvPr id="24" name="Espace réservé du contenu 6"/>
          <p:cNvSpPr>
            <a:spLocks noGrp="1"/>
          </p:cNvSpPr>
          <p:nvPr>
            <p:ph idx="1"/>
          </p:nvPr>
        </p:nvSpPr>
        <p:spPr>
          <a:xfrm>
            <a:off x="107504" y="1196752"/>
            <a:ext cx="8640960" cy="792088"/>
          </a:xfrm>
        </p:spPr>
        <p:txBody>
          <a:bodyPr>
            <a:noAutofit/>
          </a:bodyPr>
          <a:lstStyle/>
          <a:p>
            <a:pPr algn="just"/>
            <a:r>
              <a:rPr lang="en-GB" sz="2000" dirty="0" smtClean="0"/>
              <a:t>Then a percentage of useful beam for each beamline can be calculated:</a:t>
            </a:r>
          </a:p>
          <a:p>
            <a:pPr lvl="1" algn="just"/>
            <a:r>
              <a:rPr lang="en-GB" sz="1600" dirty="0" smtClean="0"/>
              <a:t>Example of useful beam for the PX2 beamline in 2013:</a:t>
            </a:r>
            <a:endParaRPr lang="en-GB" sz="1600" dirty="0"/>
          </a:p>
        </p:txBody>
      </p:sp>
      <p:graphicFrame>
        <p:nvGraphicFramePr>
          <p:cNvPr id="11" name="Graphique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9678810"/>
              </p:ext>
            </p:extLst>
          </p:nvPr>
        </p:nvGraphicFramePr>
        <p:xfrm>
          <a:off x="179512" y="1916832"/>
          <a:ext cx="8784976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Espace réservé du contenu 6"/>
          <p:cNvSpPr txBox="1">
            <a:spLocks/>
          </p:cNvSpPr>
          <p:nvPr/>
        </p:nvSpPr>
        <p:spPr>
          <a:xfrm>
            <a:off x="179512" y="5373216"/>
            <a:ext cx="8640960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2000" dirty="0" smtClean="0"/>
              <a:t>Calculation to be done online in the future:</a:t>
            </a:r>
          </a:p>
          <a:p>
            <a:pPr lvl="1" algn="just"/>
            <a:r>
              <a:rPr lang="en-GB" sz="1600" dirty="0" smtClean="0"/>
              <a:t>Real time warning for operators and reduce the perturbation time</a:t>
            </a:r>
          </a:p>
          <a:p>
            <a:pPr lvl="1" algn="just"/>
            <a:r>
              <a:rPr lang="en-GB" sz="1600" dirty="0" smtClean="0"/>
              <a:t>Increase of the sampling rate used to make the</a:t>
            </a:r>
            <a:r>
              <a:rPr lang="fr-FR" sz="1600" dirty="0" smtClean="0"/>
              <a:t> </a:t>
            </a:r>
            <a:r>
              <a:rPr lang="en-US" sz="1600" dirty="0" smtClean="0"/>
              <a:t>calculations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93987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  <p:bldGraphic spid="11" grpId="0">
        <p:bldAsOne/>
      </p:bldGraphic>
      <p:bldP spid="1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Beam</a:t>
            </a:r>
            <a:r>
              <a:rPr lang="fr-FR" dirty="0" smtClean="0"/>
              <a:t> emittance feedback</a:t>
            </a:r>
            <a:endParaRPr lang="fr-FR" dirty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N. HUBERT, Synchrotron SOLEIL</a:t>
            </a:r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8257-1D70-4F85-B5BD-61042DA1E698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39752" y="6676851"/>
            <a:ext cx="5400600" cy="181150"/>
          </a:xfrm>
        </p:spPr>
        <p:txBody>
          <a:bodyPr/>
          <a:lstStyle>
            <a:lvl1pPr>
              <a:defRPr sz="1000"/>
            </a:lvl1pPr>
          </a:lstStyle>
          <a:p>
            <a:r>
              <a:rPr lang="en-GB" dirty="0" smtClean="0"/>
              <a:t>DEELS, 12-13 May 2014,ESRF, Grenoble</a:t>
            </a:r>
            <a:endParaRPr lang="en-GB" dirty="0"/>
          </a:p>
        </p:txBody>
      </p:sp>
      <p:sp>
        <p:nvSpPr>
          <p:cNvPr id="2" name="ZoneTexte 1"/>
          <p:cNvSpPr txBox="1"/>
          <p:nvPr/>
        </p:nvSpPr>
        <p:spPr>
          <a:xfrm>
            <a:off x="233099" y="1268760"/>
            <a:ext cx="86593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Useful beam time is low for new long beamlines Anatomix and Nanoscopium (in construction) due to their tight specifications on the beam size and divergence.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Emittance variations are </a:t>
            </a:r>
            <a:r>
              <a:rPr lang="en-GB" sz="2000" dirty="0" smtClean="0"/>
              <a:t>caused by unwanted skew gradient error of some undulators</a:t>
            </a: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13898"/>
            <a:ext cx="1430703" cy="3139438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243765" y="3663022"/>
            <a:ext cx="692052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A </a:t>
            </a:r>
            <a:r>
              <a:rPr lang="en-GB" sz="2000" b="1" dirty="0" smtClean="0"/>
              <a:t>feedback on the vertical emittance </a:t>
            </a:r>
            <a:r>
              <a:rPr lang="en-GB" sz="2000" dirty="0" smtClean="0"/>
              <a:t>is in operation since sept 2012:</a:t>
            </a:r>
          </a:p>
          <a:p>
            <a:pPr marL="742950" lvl="1" indent="-285750">
              <a:buFontTx/>
              <a:buChar char="-"/>
            </a:pPr>
            <a:r>
              <a:rPr lang="fr-FR" sz="2000" dirty="0" smtClean="0"/>
              <a:t>Matlab application</a:t>
            </a:r>
          </a:p>
          <a:p>
            <a:pPr marL="742950" lvl="1" indent="-285750">
              <a:buFontTx/>
              <a:buChar char="-"/>
            </a:pPr>
            <a:r>
              <a:rPr lang="en-GB" sz="2000" dirty="0" smtClean="0"/>
              <a:t>Based on the vertical beam size measured on the pinhole camera</a:t>
            </a:r>
          </a:p>
          <a:p>
            <a:pPr marL="742950" lvl="1" indent="-285750">
              <a:buFontTx/>
              <a:buChar char="-"/>
            </a:pPr>
            <a:r>
              <a:rPr lang="en-GB" sz="2000" dirty="0" smtClean="0"/>
              <a:t>Calculates a setting on the 32 Skew Quad to keep the vertical electron beam emittance constant (modification of the pure vertical dispersion amplitude)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54359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15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54380</TotalTime>
  <Words>1162</Words>
  <Application>Microsoft Office PowerPoint</Application>
  <PresentationFormat>Affichage à l'écran (4:3)</PresentationFormat>
  <Paragraphs>244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Stability studies at SOLEIL</vt:lpstr>
      <vt:lpstr>Beam stability criterion</vt:lpstr>
      <vt:lpstr>Beam stability criterion</vt:lpstr>
      <vt:lpstr>Beam stability criterion</vt:lpstr>
      <vt:lpstr>Beam stability criterion</vt:lpstr>
      <vt:lpstr>Beam stability criterion</vt:lpstr>
      <vt:lpstr>Beam stability criterion</vt:lpstr>
      <vt:lpstr>Beam stability criterion</vt:lpstr>
      <vt:lpstr>Beam emittance feedback</vt:lpstr>
      <vt:lpstr>Beam emittance feedback</vt:lpstr>
      <vt:lpstr>Conclusion (1)</vt:lpstr>
      <vt:lpstr>Conclusion (2)</vt:lpstr>
    </vt:vector>
  </TitlesOfParts>
  <Company>Synchrotron SOLEIL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HUBERT Nicolas</dc:creator>
  <cp:lastModifiedBy>hubert</cp:lastModifiedBy>
  <cp:revision>198</cp:revision>
  <cp:lastPrinted>2014-05-07T07:42:08Z</cp:lastPrinted>
  <dcterms:created xsi:type="dcterms:W3CDTF">2013-08-23T10:19:59Z</dcterms:created>
  <dcterms:modified xsi:type="dcterms:W3CDTF">2014-05-12T22:22:22Z</dcterms:modified>
</cp:coreProperties>
</file>