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349" r:id="rId2"/>
    <p:sldId id="301" r:id="rId3"/>
    <p:sldId id="388" r:id="rId4"/>
    <p:sldId id="400" r:id="rId5"/>
    <p:sldId id="386" r:id="rId6"/>
    <p:sldId id="396" r:id="rId7"/>
    <p:sldId id="390" r:id="rId8"/>
    <p:sldId id="391" r:id="rId9"/>
    <p:sldId id="392" r:id="rId10"/>
    <p:sldId id="393" r:id="rId11"/>
    <p:sldId id="394" r:id="rId12"/>
    <p:sldId id="395" r:id="rId13"/>
    <p:sldId id="401" r:id="rId14"/>
    <p:sldId id="397" r:id="rId15"/>
    <p:sldId id="398" r:id="rId16"/>
    <p:sldId id="399" r:id="rId17"/>
  </p:sldIdLst>
  <p:sldSz cx="9144000" cy="6858000" type="screen4x3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58" userDrawn="1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703"/>
    <a:srgbClr val="132577"/>
    <a:srgbClr val="FBBA17"/>
    <a:srgbClr val="FFDD00"/>
    <a:srgbClr val="AF007C"/>
    <a:srgbClr val="4E5B99"/>
    <a:srgbClr val="48A846"/>
    <a:srgbClr val="F4A300"/>
    <a:srgbClr val="51A026"/>
    <a:srgbClr val="00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0" autoAdjust="0"/>
    <p:restoredTop sz="76481" autoAdjust="0"/>
  </p:normalViewPr>
  <p:slideViewPr>
    <p:cSldViewPr showGuides="1">
      <p:cViewPr varScale="1">
        <p:scale>
          <a:sx n="115" d="100"/>
          <a:sy n="115" d="100"/>
        </p:scale>
        <p:origin x="955" y="82"/>
      </p:cViewPr>
      <p:guideLst>
        <p:guide orient="horz" pos="2160"/>
        <p:guide orient="horz" pos="658"/>
        <p:guide orient="horz" pos="3974"/>
        <p:guide orient="horz" pos="1026"/>
        <p:guide pos="2880"/>
        <p:guide pos="521"/>
        <p:guide pos="5239"/>
      </p:guideLst>
    </p:cSldViewPr>
  </p:slideViewPr>
  <p:outlineViewPr>
    <p:cViewPr>
      <p:scale>
        <a:sx n="33" d="100"/>
        <a:sy n="33" d="100"/>
      </p:scale>
      <p:origin x="0" y="-29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3422A-3537-4A68-A16B-327535F3878E}" type="datetimeFigureOut">
              <a:rPr lang="fr-FR" smtClean="0"/>
              <a:pPr/>
              <a:t>22/09/2021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B422C-4656-445E-B3D1-54CECE725DB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127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22/09/2021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Présentation standard de l’ESRF.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 est composée de 11 diapositives présentant :</a:t>
            </a:r>
          </a:p>
          <a:p>
            <a:pPr marL="0" lvl="0" indent="0">
              <a:buFontTx/>
              <a:buNone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L’ESRF en bref avec des chiffres clés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L’ESRF : Une coopération de 21 pays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Le campus EPN (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photon &amp; neutron science campus)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Au cœur du campus mondial d’innovation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L’ESRF joue un rôle crucial dans l'Europe de la recherche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Il y a environ 50 synchrotrons dans le monde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- 4 prix Nobel parmi les utilisateurs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Une meilleure technique pour une meilleure science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ESRF : PLUS de 20 ans de succès et d’excellence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Un programme ambitieux de modernisation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Esrf upgrade programme PHASE II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7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logo_cou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000" y="1990800"/>
            <a:ext cx="7200000" cy="2880000"/>
          </a:xfrm>
          <a:prstGeom prst="rect">
            <a:avLst/>
          </a:prstGeom>
        </p:spPr>
      </p:pic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2000" y="1990800"/>
            <a:ext cx="720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351600" y="1098000"/>
            <a:ext cx="5612400" cy="3564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1098000"/>
            <a:ext cx="2574000" cy="3564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727688" y="764704"/>
            <a:ext cx="82368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597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ESRF COLOUR PALETTE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751223" y="1016732"/>
            <a:ext cx="6421177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ESRF blue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ESRF blue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485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 smtClean="0"/>
              <a:t>CLICK TO MODIFY THE STYLE OF THE 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764704"/>
            <a:ext cx="82368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modify</a:t>
            </a:r>
            <a:r>
              <a:rPr lang="fr-FR" dirty="0" smtClean="0"/>
              <a:t> </a:t>
            </a:r>
            <a:r>
              <a:rPr lang="fr-FR" dirty="0" err="1" smtClean="0"/>
              <a:t>attributes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19572" y="6483349"/>
            <a:ext cx="612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ESRF general 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79512" y="6483438"/>
            <a:ext cx="413559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8" descr="logo_text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113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pos="453" userDrawn="1">
          <p15:clr>
            <a:srgbClr val="F26B43"/>
          </p15:clr>
        </p15:guide>
        <p15:guide id="5" pos="56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01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INPUT OF TRAVEL EXPENSES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179396" y="719668"/>
            <a:ext cx="474521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Alternative 2: you don’t have available expenses: 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396" y="1191540"/>
            <a:ext cx="317266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Fill-in all the mandatory fields</a:t>
            </a:r>
          </a:p>
          <a:p>
            <a:r>
              <a:rPr lang="fr-FR" sz="1400" dirty="0" smtClean="0">
                <a:solidFill>
                  <a:schemeClr val="accent1"/>
                </a:solidFill>
              </a:rPr>
              <a:t>(i.e those with « </a:t>
            </a:r>
            <a:r>
              <a:rPr lang="fr-FR" sz="1400" dirty="0" smtClean="0">
                <a:solidFill>
                  <a:srgbClr val="FF0000"/>
                </a:solidFill>
              </a:rPr>
              <a:t>*</a:t>
            </a:r>
            <a:r>
              <a:rPr lang="fr-FR" sz="1400" dirty="0" smtClean="0">
                <a:solidFill>
                  <a:schemeClr val="accent1"/>
                </a:solidFill>
              </a:rPr>
              <a:t> »)</a:t>
            </a:r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-223990" y="2626060"/>
            <a:ext cx="2103050" cy="468930"/>
          </a:xfrm>
          <a:prstGeom prst="bentConnector3">
            <a:avLst>
              <a:gd name="adj1" fmla="val 10034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52000" y="5939668"/>
            <a:ext cx="478015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You must also attached an image (click here)</a:t>
            </a:r>
            <a:endParaRPr lang="fr-FR" sz="1400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000" y="1840994"/>
            <a:ext cx="5524450" cy="3837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Elbow Connector 9"/>
          <p:cNvCxnSpPr/>
          <p:nvPr/>
        </p:nvCxnSpPr>
        <p:spPr>
          <a:xfrm rot="16200000" flipV="1">
            <a:off x="5578525" y="4300525"/>
            <a:ext cx="1991950" cy="1305000"/>
          </a:xfrm>
          <a:prstGeom prst="bentConnector3">
            <a:avLst>
              <a:gd name="adj1" fmla="val 1002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3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INPUT OF TRAVEL EXPENSES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179396" y="719668"/>
            <a:ext cx="4870244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Alternative 2: you don’t have available expenses: 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396" y="1191540"/>
            <a:ext cx="310854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Select an available image… </a:t>
            </a:r>
            <a:endParaRPr lang="fr-FR" sz="1400" dirty="0" smtClean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07000" y="5859000"/>
            <a:ext cx="31214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Or, upload one from your PC</a:t>
            </a:r>
            <a:endParaRPr lang="fr-FR" sz="1400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00" y="1989305"/>
            <a:ext cx="7298850" cy="35613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8" name="Elbow Connector 17"/>
          <p:cNvCxnSpPr/>
          <p:nvPr/>
        </p:nvCxnSpPr>
        <p:spPr>
          <a:xfrm>
            <a:off x="3287939" y="1367908"/>
            <a:ext cx="1557661" cy="1242794"/>
          </a:xfrm>
          <a:prstGeom prst="bentConnector3">
            <a:avLst>
              <a:gd name="adj1" fmla="val 1001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21" idx="1"/>
          </p:cNvCxnSpPr>
          <p:nvPr/>
        </p:nvCxnSpPr>
        <p:spPr>
          <a:xfrm rot="10800000">
            <a:off x="2997002" y="3541786"/>
            <a:ext cx="809999" cy="25018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8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INPUT OF TRAVEL EXPENSES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760990"/>
            <a:ext cx="413125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The selected expense is </a:t>
            </a:r>
            <a:r>
              <a:rPr lang="fr-FR" sz="1600" dirty="0" err="1" smtClean="0">
                <a:solidFill>
                  <a:schemeClr val="accent1"/>
                </a:solidFill>
              </a:rPr>
              <a:t>correctly</a:t>
            </a:r>
            <a:r>
              <a:rPr lang="fr-FR" sz="1600" dirty="0" smtClean="0">
                <a:solidFill>
                  <a:schemeClr val="accent1"/>
                </a:solidFill>
              </a:rPr>
              <a:t> </a:t>
            </a:r>
            <a:r>
              <a:rPr lang="fr-FR" sz="1600" dirty="0" err="1" smtClean="0">
                <a:solidFill>
                  <a:schemeClr val="accent1"/>
                </a:solidFill>
              </a:rPr>
              <a:t>attached</a:t>
            </a:r>
            <a:r>
              <a:rPr lang="fr-FR" sz="1600" dirty="0" smtClean="0">
                <a:solidFill>
                  <a:schemeClr val="accent1"/>
                </a:solidFill>
              </a:rPr>
              <a:t> </a:t>
            </a:r>
            <a:endParaRPr lang="fr-FR" sz="1600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13" y="1314000"/>
            <a:ext cx="6111224" cy="4740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642000" y="1449000"/>
            <a:ext cx="240642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Click </a:t>
            </a:r>
            <a:r>
              <a:rPr lang="fr-FR" sz="1600" dirty="0" smtClean="0">
                <a:solidFill>
                  <a:schemeClr val="accent1"/>
                </a:solidFill>
              </a:rPr>
              <a:t>« Save Expense</a:t>
            </a:r>
            <a:r>
              <a:rPr lang="fr-FR" sz="1600" dirty="0" smtClean="0">
                <a:solidFill>
                  <a:schemeClr val="accent1"/>
                </a:solidFill>
              </a:rPr>
              <a:t> </a:t>
            </a:r>
            <a:r>
              <a:rPr lang="fr-FR" sz="1600" dirty="0" smtClean="0">
                <a:solidFill>
                  <a:schemeClr val="accent1"/>
                </a:solidFill>
              </a:rPr>
              <a:t>»</a:t>
            </a:r>
            <a:endParaRPr lang="fr-FR" sz="1600" dirty="0">
              <a:solidFill>
                <a:schemeClr val="accent1"/>
              </a:solidFill>
            </a:endParaRPr>
          </a:p>
        </p:txBody>
      </p:sp>
      <p:cxnSp>
        <p:nvCxnSpPr>
          <p:cNvPr id="7" name="Elbow Connector 6"/>
          <p:cNvCxnSpPr>
            <a:stCxn id="11" idx="2"/>
          </p:cNvCxnSpPr>
          <p:nvPr/>
        </p:nvCxnSpPr>
        <p:spPr>
          <a:xfrm rot="5400000">
            <a:off x="6968003" y="1111789"/>
            <a:ext cx="201446" cy="155297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5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INPUT OF TRAVEL EXPENSES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179396" y="719668"/>
            <a:ext cx="4256293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The selected expense is correctly registered 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000" y="6011443"/>
            <a:ext cx="538467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Click again on « Add Expense » for extra travel expenses</a:t>
            </a:r>
            <a:endParaRPr lang="fr-FR" sz="1600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96" y="1269000"/>
            <a:ext cx="7629081" cy="40556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862000" y="5242998"/>
            <a:ext cx="585769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As </a:t>
            </a:r>
            <a:r>
              <a:rPr lang="fr-FR" sz="1600" dirty="0" err="1" smtClean="0">
                <a:solidFill>
                  <a:schemeClr val="accent1"/>
                </a:solidFill>
              </a:rPr>
              <a:t>this</a:t>
            </a:r>
            <a:r>
              <a:rPr lang="fr-FR" sz="1600" dirty="0" smtClean="0">
                <a:solidFill>
                  <a:schemeClr val="accent1"/>
                </a:solidFill>
              </a:rPr>
              <a:t> expense is not « certified », </a:t>
            </a:r>
            <a:r>
              <a:rPr lang="fr-FR" sz="1600" dirty="0" err="1" smtClean="0">
                <a:solidFill>
                  <a:schemeClr val="accent1"/>
                </a:solidFill>
              </a:rPr>
              <a:t>you</a:t>
            </a:r>
            <a:r>
              <a:rPr lang="fr-FR" sz="1600" dirty="0" smtClean="0">
                <a:solidFill>
                  <a:schemeClr val="accent1"/>
                </a:solidFill>
              </a:rPr>
              <a:t> must </a:t>
            </a:r>
            <a:r>
              <a:rPr lang="fr-FR" sz="1600" dirty="0" err="1" smtClean="0">
                <a:solidFill>
                  <a:schemeClr val="accent1"/>
                </a:solidFill>
              </a:rPr>
              <a:t>send</a:t>
            </a:r>
            <a:r>
              <a:rPr lang="fr-FR" sz="1600" dirty="0" smtClean="0">
                <a:solidFill>
                  <a:schemeClr val="accent1"/>
                </a:solidFill>
              </a:rPr>
              <a:t> </a:t>
            </a:r>
            <a:r>
              <a:rPr lang="fr-FR" sz="1600" dirty="0" err="1" smtClean="0">
                <a:solidFill>
                  <a:schemeClr val="accent1"/>
                </a:solidFill>
              </a:rPr>
              <a:t>this</a:t>
            </a:r>
            <a:r>
              <a:rPr lang="fr-FR" sz="1600" dirty="0" smtClean="0">
                <a:solidFill>
                  <a:schemeClr val="accent1"/>
                </a:solidFill>
              </a:rPr>
              <a:t> </a:t>
            </a:r>
            <a:r>
              <a:rPr lang="fr-FR" sz="1600" dirty="0" err="1" smtClean="0">
                <a:solidFill>
                  <a:schemeClr val="accent1"/>
                </a:solidFill>
              </a:rPr>
              <a:t>receipt</a:t>
            </a:r>
            <a:r>
              <a:rPr lang="fr-FR" sz="16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fr-FR" sz="1600" dirty="0" smtClean="0">
                <a:solidFill>
                  <a:schemeClr val="accent1"/>
                </a:solidFill>
              </a:rPr>
              <a:t>by Postal mail to ESRF travel office</a:t>
            </a:r>
            <a:endParaRPr lang="fr-FR" sz="1600" dirty="0">
              <a:solidFill>
                <a:schemeClr val="accent1"/>
              </a:solidFill>
            </a:endParaRPr>
          </a:p>
        </p:txBody>
      </p:sp>
      <p:cxnSp>
        <p:nvCxnSpPr>
          <p:cNvPr id="14" name="Elbow Connector 13"/>
          <p:cNvCxnSpPr>
            <a:stCxn id="11" idx="1"/>
          </p:cNvCxnSpPr>
          <p:nvPr/>
        </p:nvCxnSpPr>
        <p:spPr>
          <a:xfrm rot="10800000">
            <a:off x="1152000" y="4934136"/>
            <a:ext cx="1710000" cy="601250"/>
          </a:xfrm>
          <a:prstGeom prst="bentConnector3">
            <a:avLst>
              <a:gd name="adj1" fmla="val 9959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77000" y="4287936"/>
            <a:ext cx="0" cy="1682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5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SUBMISSION of the expense report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023805"/>
            <a:ext cx="572624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Once all your expenses are added, click on « Submit Claim »</a:t>
            </a:r>
            <a:endParaRPr lang="fr-FR" sz="1600" dirty="0">
              <a:solidFill>
                <a:schemeClr val="accent1"/>
              </a:solidFill>
            </a:endParaRPr>
          </a:p>
        </p:txBody>
      </p:sp>
      <p:cxnSp>
        <p:nvCxnSpPr>
          <p:cNvPr id="7" name="Elbow Connector 6"/>
          <p:cNvCxnSpPr>
            <a:stCxn id="9" idx="3"/>
          </p:cNvCxnSpPr>
          <p:nvPr/>
        </p:nvCxnSpPr>
        <p:spPr>
          <a:xfrm>
            <a:off x="5905760" y="1193082"/>
            <a:ext cx="2266240" cy="885918"/>
          </a:xfrm>
          <a:prstGeom prst="bentConnector3">
            <a:avLst>
              <a:gd name="adj1" fmla="val 9999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00" y="2141959"/>
            <a:ext cx="8178455" cy="35286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058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SUBMISSION of the expense report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117000" y="819000"/>
            <a:ext cx="218200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Read the agreement 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000" y="3756537"/>
            <a:ext cx="354924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Once ok, click « Accept &amp; Continue »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7871" y="2738159"/>
            <a:ext cx="133402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Final review: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00" y="5959301"/>
            <a:ext cx="232788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Then, « Submit Claim »</a:t>
            </a:r>
            <a:endParaRPr lang="fr-FR" sz="1600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0" y="1481584"/>
            <a:ext cx="4261059" cy="18788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5" name="Elbow Connector 14"/>
          <p:cNvCxnSpPr/>
          <p:nvPr/>
        </p:nvCxnSpPr>
        <p:spPr>
          <a:xfrm rot="16200000" flipH="1">
            <a:off x="2007907" y="1224906"/>
            <a:ext cx="785195" cy="202992"/>
          </a:xfrm>
          <a:prstGeom prst="bentConnector3">
            <a:avLst>
              <a:gd name="adj1" fmla="val 780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2" idx="3"/>
          </p:cNvCxnSpPr>
          <p:nvPr/>
        </p:nvCxnSpPr>
        <p:spPr>
          <a:xfrm flipV="1">
            <a:off x="3666241" y="3360446"/>
            <a:ext cx="230759" cy="5653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638" y="3204000"/>
            <a:ext cx="4154362" cy="2638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2" name="Elbow Connector 21"/>
          <p:cNvCxnSpPr/>
          <p:nvPr/>
        </p:nvCxnSpPr>
        <p:spPr>
          <a:xfrm flipV="1">
            <a:off x="7677000" y="5904000"/>
            <a:ext cx="855000" cy="225000"/>
          </a:xfrm>
          <a:prstGeom prst="bentConnector3">
            <a:avLst>
              <a:gd name="adj1" fmla="val 10037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1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SUBMISSION of the expense report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729000"/>
            <a:ext cx="517359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Your Expense report has been successfully submitted: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211" y="5592281"/>
            <a:ext cx="829361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If you have non-certified receipts, please send them by postal mail, to ESRF Travel Office</a:t>
            </a:r>
          </a:p>
          <a:p>
            <a:r>
              <a:rPr lang="fr-FR" sz="1600" b="1" dirty="0" smtClean="0">
                <a:solidFill>
                  <a:schemeClr val="accent1"/>
                </a:solidFill>
              </a:rPr>
              <a:t>not later than 30 days after the end of your trip</a:t>
            </a:r>
            <a:r>
              <a:rPr lang="fr-FR" sz="1600" dirty="0" smtClean="0">
                <a:solidFill>
                  <a:schemeClr val="accent1"/>
                </a:solidFill>
              </a:rPr>
              <a:t>. </a:t>
            </a:r>
            <a:endParaRPr lang="fr-FR" sz="16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13" y="1478534"/>
            <a:ext cx="8626933" cy="37027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Elbow Connector 6"/>
          <p:cNvCxnSpPr>
            <a:stCxn id="13" idx="3"/>
          </p:cNvCxnSpPr>
          <p:nvPr/>
        </p:nvCxnSpPr>
        <p:spPr>
          <a:xfrm>
            <a:off x="5353108" y="898277"/>
            <a:ext cx="523892" cy="22157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3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r="31887" b="5037"/>
          <a:stretch/>
        </p:blipFill>
        <p:spPr>
          <a:xfrm>
            <a:off x="189624" y="704198"/>
            <a:ext cx="3600400" cy="577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676275" y="126000"/>
            <a:ext cx="50925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3340777" y="2845849"/>
            <a:ext cx="50925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8" descr="C:\Users\i321447\AppData\Local\Microsoft\Windows\INetCache\Content.Word\SAP_Concur_horz_R_pos_blugl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0" y="1584000"/>
            <a:ext cx="4288790" cy="774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0000" y="3024000"/>
            <a:ext cx="479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for event participant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7000" y="4738853"/>
            <a:ext cx="5272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Expense Report </a:t>
            </a:r>
          </a:p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(from web application)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Objectives and pre-requisites: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332796" y="802952"/>
            <a:ext cx="83565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/>
                </a:solidFill>
              </a:rPr>
              <a:t>The following slides explain: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477000" y="1378620"/>
            <a:ext cx="835651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How to create and submit your expense report, </a:t>
            </a:r>
            <a:r>
              <a:rPr lang="fr-FR" b="1" dirty="0" smtClean="0">
                <a:solidFill>
                  <a:schemeClr val="accent1"/>
                </a:solidFill>
              </a:rPr>
              <a:t>from the SAP Concur web application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477000" y="3792529"/>
            <a:ext cx="83565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/>
                </a:solidFill>
              </a:rPr>
              <a:t>Pre-requisites:</a:t>
            </a:r>
            <a:endParaRPr lang="fr-F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193912" y="4577779"/>
            <a:ext cx="7932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Complements:</a:t>
            </a:r>
            <a:endParaRPr lang="fr-FR" sz="24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287" y="5724000"/>
            <a:ext cx="794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132577"/>
                </a:solidFill>
              </a:rPr>
              <a:t>Unexpected expenses and higher amounts are subject to ESRF approval</a:t>
            </a:r>
            <a:endParaRPr lang="en-GB" dirty="0">
              <a:solidFill>
                <a:srgbClr val="132577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7000" y="1034450"/>
            <a:ext cx="9235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Receipts are required </a:t>
            </a:r>
            <a:r>
              <a:rPr lang="en-US" sz="2400" dirty="0" smtClean="0">
                <a:solidFill>
                  <a:schemeClr val="accent1"/>
                </a:solidFill>
              </a:rPr>
              <a:t>for the submission of your expense report</a:t>
            </a:r>
            <a:endParaRPr lang="fr-FR" sz="2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287" y="2045909"/>
            <a:ext cx="64514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accent1"/>
                </a:solidFill>
              </a:rPr>
              <a:t>Certified receipts, </a:t>
            </a:r>
            <a:r>
              <a:rPr lang="fr-FR" dirty="0" smtClean="0">
                <a:solidFill>
                  <a:schemeClr val="accent1"/>
                </a:solidFill>
              </a:rPr>
              <a:t>if scanned </a:t>
            </a:r>
            <a:r>
              <a:rPr lang="fr-FR" b="1" dirty="0" smtClean="0">
                <a:solidFill>
                  <a:schemeClr val="accent1"/>
                </a:solidFill>
              </a:rPr>
              <a:t>from SAP Concur mobile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7000" y="2515189"/>
            <a:ext cx="428835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Paper receipts are no longer required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92000" y="2488449"/>
            <a:ext cx="594864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473632" y="3751914"/>
            <a:ext cx="791761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O</a:t>
            </a:r>
            <a:r>
              <a:rPr lang="fr-FR" b="1" dirty="0" smtClean="0">
                <a:solidFill>
                  <a:schemeClr val="accent1"/>
                </a:solidFill>
              </a:rPr>
              <a:t>riginal receipts must be sent to ESRF Travel agency </a:t>
            </a:r>
            <a:r>
              <a:rPr lang="fr-FR" sz="1600" dirty="0" smtClean="0">
                <a:solidFill>
                  <a:schemeClr val="accent1"/>
                </a:solidFill>
              </a:rPr>
              <a:t>(by postal mail)</a:t>
            </a:r>
            <a:r>
              <a:rPr lang="fr-FR" b="1" dirty="0" smtClean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7000" y="1482214"/>
            <a:ext cx="9235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Two alternatives:</a:t>
            </a:r>
            <a:endParaRPr lang="fr-FR" sz="24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287" y="3249373"/>
            <a:ext cx="696023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accent1"/>
                </a:solidFill>
              </a:rPr>
              <a:t>Attached images, </a:t>
            </a:r>
            <a:r>
              <a:rPr lang="fr-FR" dirty="0" smtClean="0">
                <a:solidFill>
                  <a:schemeClr val="accent1"/>
                </a:solidFill>
              </a:rPr>
              <a:t>if NOT scanned </a:t>
            </a:r>
            <a:r>
              <a:rPr lang="fr-FR" b="1" dirty="0" smtClean="0">
                <a:solidFill>
                  <a:schemeClr val="accent1"/>
                </a:solidFill>
              </a:rPr>
              <a:t>from SAP Concur mobile 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808409" y="3697458"/>
            <a:ext cx="594864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97000" y="5049000"/>
            <a:ext cx="881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132577"/>
                </a:solidFill>
              </a:rPr>
              <a:t>Expense report must be submitted from the approved travel requests (as several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>
                <a:solidFill>
                  <a:srgbClr val="132577"/>
                </a:solidFill>
              </a:rPr>
              <a:t>      fields will be automatically populated)</a:t>
            </a:r>
          </a:p>
        </p:txBody>
      </p:sp>
    </p:spTree>
    <p:extLst>
      <p:ext uri="{BB962C8B-B14F-4D97-AF65-F5344CB8AC3E}">
        <p14:creationId xmlns:p14="http://schemas.microsoft.com/office/powerpoint/2010/main" val="18299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Creation of the expense report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179396" y="719668"/>
            <a:ext cx="298620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From SAP Concur home page,</a:t>
            </a:r>
          </a:p>
          <a:p>
            <a:r>
              <a:rPr lang="fr-FR" sz="1600" dirty="0" smtClean="0">
                <a:solidFill>
                  <a:schemeClr val="accent1"/>
                </a:solidFill>
              </a:rPr>
              <a:t>click on « Request »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2000" y="1089000"/>
            <a:ext cx="438293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Then, click on the approved request for which </a:t>
            </a:r>
          </a:p>
          <a:p>
            <a:r>
              <a:rPr lang="fr-FR" sz="1600" dirty="0" smtClean="0">
                <a:solidFill>
                  <a:schemeClr val="accent1"/>
                </a:solidFill>
              </a:rPr>
              <a:t>you want to create the expense report</a:t>
            </a:r>
            <a:endParaRPr lang="fr-FR" sz="1600" dirty="0">
              <a:solidFill>
                <a:schemeClr val="accent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27000" y="1314000"/>
            <a:ext cx="0" cy="67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0" y="1989000"/>
            <a:ext cx="8244844" cy="328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Elbow Connector 12"/>
          <p:cNvCxnSpPr/>
          <p:nvPr/>
        </p:nvCxnSpPr>
        <p:spPr>
          <a:xfrm rot="10800000" flipV="1">
            <a:off x="3537000" y="1381387"/>
            <a:ext cx="675000" cy="20884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9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Creation of the expense report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252000" y="1046623"/>
            <a:ext cx="4956293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SAP Concur opens the previously approved </a:t>
            </a:r>
            <a:r>
              <a:rPr lang="fr-FR" sz="1600" b="1" dirty="0" smtClean="0">
                <a:solidFill>
                  <a:schemeClr val="accent1"/>
                </a:solidFill>
              </a:rPr>
              <a:t>request</a:t>
            </a:r>
            <a:endParaRPr lang="fr-FR" sz="16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4983" y="1674000"/>
            <a:ext cx="335540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Click to create the Expense Report</a:t>
            </a:r>
            <a:endParaRPr lang="fr-FR" sz="1600" dirty="0">
              <a:solidFill>
                <a:schemeClr val="accent1"/>
              </a:solidFill>
            </a:endParaRPr>
          </a:p>
        </p:txBody>
      </p:sp>
      <p:cxnSp>
        <p:nvCxnSpPr>
          <p:cNvPr id="6" name="Elbow Connector 5"/>
          <p:cNvCxnSpPr/>
          <p:nvPr/>
        </p:nvCxnSpPr>
        <p:spPr>
          <a:xfrm flipH="1">
            <a:off x="8653894" y="1809000"/>
            <a:ext cx="67573" cy="1855723"/>
          </a:xfrm>
          <a:prstGeom prst="bentConnector4">
            <a:avLst>
              <a:gd name="adj1" fmla="val -338301"/>
              <a:gd name="adj2" fmla="val 9994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83" y="2736861"/>
            <a:ext cx="8008842" cy="27532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082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Creation of the expense report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931039"/>
            <a:ext cx="3991285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Well done! the expense report is created</a:t>
            </a:r>
            <a:endParaRPr lang="fr-FR" sz="1600" dirty="0">
              <a:solidFill>
                <a:schemeClr val="accent1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-154050" y="2367750"/>
            <a:ext cx="1421594" cy="340909"/>
          </a:xfrm>
          <a:prstGeom prst="bentConnector3">
            <a:avLst>
              <a:gd name="adj1" fmla="val 1008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2" y="1488856"/>
            <a:ext cx="6260047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The expense report is automatically filled-in (see « Claim Details »)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2000" y="5544000"/>
            <a:ext cx="522611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Click here to </a:t>
            </a:r>
            <a:r>
              <a:rPr lang="fr-FR" sz="1600" dirty="0" err="1" smtClean="0">
                <a:solidFill>
                  <a:schemeClr val="accent1"/>
                </a:solidFill>
              </a:rPr>
              <a:t>add</a:t>
            </a:r>
            <a:r>
              <a:rPr lang="fr-FR" sz="1600" dirty="0" smtClean="0">
                <a:solidFill>
                  <a:schemeClr val="accent1"/>
                </a:solidFill>
              </a:rPr>
              <a:t> your travel expenses (see next slides)</a:t>
            </a:r>
            <a:endParaRPr lang="fr-FR" sz="1600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29" y="2215486"/>
            <a:ext cx="7289871" cy="29235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1152000" y="4509000"/>
            <a:ext cx="0" cy="103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8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Input of travel expenses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909222"/>
            <a:ext cx="492634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Alternative 1: you already have available expenses: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4984" y="1539000"/>
            <a:ext cx="635238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In « Available Expenses », select the expense you want to claim for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2000" y="6065170"/>
            <a:ext cx="225478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Then « Add To Claim »</a:t>
            </a:r>
            <a:endParaRPr lang="fr-FR" sz="1600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91" y="2254930"/>
            <a:ext cx="8272920" cy="35516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2367000" y="1877554"/>
            <a:ext cx="0" cy="2001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507000" y="5184000"/>
            <a:ext cx="0" cy="881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1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INPUT OF TRAVEL EXPENSES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179510" y="735326"/>
            <a:ext cx="474521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Alternative 2: you don’t have available expenses: 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3652" y="1412929"/>
            <a:ext cx="567334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In « Create new Expense », choose an expense from the list</a:t>
            </a:r>
            <a:endParaRPr lang="fr-FR" sz="16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00" y="2169000"/>
            <a:ext cx="7294663" cy="34739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Elbow Connector 7"/>
          <p:cNvCxnSpPr/>
          <p:nvPr/>
        </p:nvCxnSpPr>
        <p:spPr>
          <a:xfrm rot="5400000">
            <a:off x="2874602" y="2233881"/>
            <a:ext cx="2532517" cy="1567720"/>
          </a:xfrm>
          <a:prstGeom prst="bentConnector3">
            <a:avLst>
              <a:gd name="adj1" fmla="val 9997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8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RF-default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" id="{67C11CAC-9023-4D7C-A201-0E73168C1C5C}" vid="{657381B9-D2A2-47F3-8C63-832BC456550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632</Words>
  <Application>Microsoft Office PowerPoint</Application>
  <PresentationFormat>On-screen Show (4:3)</PresentationFormat>
  <Paragraphs>96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ITCOfficinaSans LT Book</vt:lpstr>
      <vt:lpstr>Wingdings</vt:lpstr>
      <vt:lpstr>ESRF-default</vt:lpstr>
      <vt:lpstr>PowerPoint Presentation</vt:lpstr>
      <vt:lpstr> </vt:lpstr>
      <vt:lpstr>Objectives and pre-requisites:</vt:lpstr>
      <vt:lpstr>INTRODUCTION</vt:lpstr>
      <vt:lpstr>Creation of the expense report</vt:lpstr>
      <vt:lpstr>Creation of the expense report</vt:lpstr>
      <vt:lpstr>Creation of the expense report</vt:lpstr>
      <vt:lpstr>Input of travel expenses</vt:lpstr>
      <vt:lpstr>INPUT OF TRAVEL EXPENSES</vt:lpstr>
      <vt:lpstr>INPUT OF TRAVEL EXPENSES</vt:lpstr>
      <vt:lpstr>INPUT OF TRAVEL EXPENSES</vt:lpstr>
      <vt:lpstr>INPUT OF TRAVEL EXPENSES</vt:lpstr>
      <vt:lpstr>INPUT OF TRAVEL EXPENSES</vt:lpstr>
      <vt:lpstr>SUBMISSION of the expense report</vt:lpstr>
      <vt:lpstr>SUBMISSION of the expense report</vt:lpstr>
      <vt:lpstr>SUBMISSION of the expense report</vt:lpstr>
    </vt:vector>
  </TitlesOfParts>
  <Company>ESRF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DEMESSIEUX Laura</dc:creator>
  <cp:lastModifiedBy>GRAYEL Jean-Francois</cp:lastModifiedBy>
  <cp:revision>682</cp:revision>
  <cp:lastPrinted>2015-06-19T07:30:01Z</cp:lastPrinted>
  <dcterms:created xsi:type="dcterms:W3CDTF">2015-04-08T05:55:09Z</dcterms:created>
  <dcterms:modified xsi:type="dcterms:W3CDTF">2021-09-22T12:41:41Z</dcterms:modified>
</cp:coreProperties>
</file>