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349" r:id="rId2"/>
    <p:sldId id="301" r:id="rId3"/>
    <p:sldId id="361" r:id="rId4"/>
    <p:sldId id="367" r:id="rId5"/>
    <p:sldId id="368" r:id="rId6"/>
    <p:sldId id="369" r:id="rId7"/>
    <p:sldId id="370" r:id="rId8"/>
    <p:sldId id="371" r:id="rId9"/>
    <p:sldId id="372" r:id="rId10"/>
    <p:sldId id="366" r:id="rId11"/>
    <p:sldId id="365" r:id="rId12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58" userDrawn="1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577"/>
    <a:srgbClr val="ED7703"/>
    <a:srgbClr val="FBBA17"/>
    <a:srgbClr val="FFDD00"/>
    <a:srgbClr val="AF007C"/>
    <a:srgbClr val="4E5B99"/>
    <a:srgbClr val="48A846"/>
    <a:srgbClr val="F4A300"/>
    <a:srgbClr val="51A026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0" autoAdjust="0"/>
    <p:restoredTop sz="76481" autoAdjust="0"/>
  </p:normalViewPr>
  <p:slideViewPr>
    <p:cSldViewPr showGuides="1">
      <p:cViewPr varScale="1">
        <p:scale>
          <a:sx n="103" d="100"/>
          <a:sy n="103" d="100"/>
        </p:scale>
        <p:origin x="936" y="72"/>
      </p:cViewPr>
      <p:guideLst>
        <p:guide orient="horz" pos="2160"/>
        <p:guide orient="horz" pos="658"/>
        <p:guide orient="horz" pos="3974"/>
        <p:guide orient="horz" pos="1026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-2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3422A-3537-4A68-A16B-327535F3878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422C-4656-445E-B3D1-54CECE725DB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127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Présentation standard de l’ESRF.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est composée de 11 diapositives présentant :</a:t>
            </a:r>
          </a:p>
          <a:p>
            <a:pPr marL="0" lvl="0" indent="0">
              <a:buFontTx/>
              <a:buNone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en bref avec des chiffres clés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: Une coopération de 21 pays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 campus EPN (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photon &amp; neutron science campus)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Au cœur du campus mondial d’innovation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joue un rôle crucial dans l'Europe de la recherche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Il y a environ 50 synchrotrons dans le monde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- 4 prix Nobel parmi les utilisateurs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Une meilleure technique pour une meilleure science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ESRF : PLUS de 20 ans de succès et d’excellence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 programme ambitieux de modernisation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Esrf upgrade programme PHASE II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7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ESRF COLOUR PALETTE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ESRF general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0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the HOME PAGE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00" y="718968"/>
            <a:ext cx="7920000" cy="5625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9" name="Left Brace 8"/>
          <p:cNvSpPr/>
          <p:nvPr/>
        </p:nvSpPr>
        <p:spPr>
          <a:xfrm>
            <a:off x="493997" y="661621"/>
            <a:ext cx="180001" cy="1102379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owchart: Connector 14"/>
          <p:cNvSpPr/>
          <p:nvPr/>
        </p:nvSpPr>
        <p:spPr>
          <a:xfrm>
            <a:off x="-960" y="1029209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73385" y="1049969"/>
            <a:ext cx="26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7" name="Flowchart: Connector 16"/>
          <p:cNvSpPr/>
          <p:nvPr/>
        </p:nvSpPr>
        <p:spPr>
          <a:xfrm>
            <a:off x="8686800" y="2079000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8757000" y="2114668"/>
            <a:ext cx="26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    </a:t>
            </a:r>
            <a:endParaRPr lang="fr-FR" dirty="0"/>
          </a:p>
        </p:txBody>
      </p:sp>
      <p:sp>
        <p:nvSpPr>
          <p:cNvPr id="19" name="Right Brace 18"/>
          <p:cNvSpPr/>
          <p:nvPr/>
        </p:nvSpPr>
        <p:spPr>
          <a:xfrm>
            <a:off x="8515060" y="1821347"/>
            <a:ext cx="123555" cy="129895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ight Brace 10"/>
          <p:cNvSpPr/>
          <p:nvPr/>
        </p:nvSpPr>
        <p:spPr>
          <a:xfrm>
            <a:off x="8501873" y="3340318"/>
            <a:ext cx="184925" cy="206868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owchart: Connector 11"/>
          <p:cNvSpPr/>
          <p:nvPr/>
        </p:nvSpPr>
        <p:spPr>
          <a:xfrm>
            <a:off x="8686800" y="4133132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8757000" y="4177066"/>
            <a:ext cx="26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    </a:t>
            </a:r>
            <a:endParaRPr lang="fr-FR" dirty="0"/>
          </a:p>
        </p:txBody>
      </p:sp>
      <p:sp>
        <p:nvSpPr>
          <p:cNvPr id="20" name="Flowchart: Connector 19"/>
          <p:cNvSpPr/>
          <p:nvPr/>
        </p:nvSpPr>
        <p:spPr>
          <a:xfrm>
            <a:off x="21493" y="5459383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owchart: Connector 22"/>
          <p:cNvSpPr/>
          <p:nvPr/>
        </p:nvSpPr>
        <p:spPr>
          <a:xfrm>
            <a:off x="29981" y="3155099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94447" y="5480208"/>
            <a:ext cx="26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     </a:t>
            </a:r>
            <a:endParaRPr lang="fr-FR" dirty="0"/>
          </a:p>
        </p:txBody>
      </p:sp>
      <p:sp>
        <p:nvSpPr>
          <p:cNvPr id="25" name="Left Brace 24"/>
          <p:cNvSpPr/>
          <p:nvPr/>
        </p:nvSpPr>
        <p:spPr>
          <a:xfrm>
            <a:off x="518090" y="1799876"/>
            <a:ext cx="155908" cy="3092653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Straight Connector 4"/>
          <p:cNvCxnSpPr/>
          <p:nvPr/>
        </p:nvCxnSpPr>
        <p:spPr>
          <a:xfrm>
            <a:off x="657000" y="1764000"/>
            <a:ext cx="810000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3998" y="661621"/>
            <a:ext cx="810000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85290" y="3120303"/>
            <a:ext cx="567171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085290" y="1764000"/>
            <a:ext cx="0" cy="135630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2"/>
          </p:cNvCxnSpPr>
          <p:nvPr/>
        </p:nvCxnSpPr>
        <p:spPr>
          <a:xfrm>
            <a:off x="673998" y="4892529"/>
            <a:ext cx="2392094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066092" y="3120303"/>
            <a:ext cx="19198" cy="177222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75691" y="5408999"/>
            <a:ext cx="5698307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66092" y="4892529"/>
            <a:ext cx="0" cy="159090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73998" y="6483438"/>
            <a:ext cx="2392094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>
            <a:off x="507782" y="4928404"/>
            <a:ext cx="166213" cy="154976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extBox 41"/>
          <p:cNvSpPr txBox="1"/>
          <p:nvPr/>
        </p:nvSpPr>
        <p:spPr>
          <a:xfrm>
            <a:off x="115785" y="3167760"/>
            <a:ext cx="26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    </a:t>
            </a:r>
            <a:endParaRPr lang="fr-FR" dirty="0"/>
          </a:p>
        </p:txBody>
      </p:sp>
      <p:sp>
        <p:nvSpPr>
          <p:cNvPr id="43" name="TextBox 42"/>
          <p:cNvSpPr txBox="1"/>
          <p:nvPr/>
        </p:nvSpPr>
        <p:spPr>
          <a:xfrm>
            <a:off x="5847488" y="5770492"/>
            <a:ext cx="31726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See next slide for information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the Home Page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Flowchart: Connector 3"/>
          <p:cNvSpPr/>
          <p:nvPr/>
        </p:nvSpPr>
        <p:spPr>
          <a:xfrm>
            <a:off x="162571" y="962101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251983" y="1006035"/>
            <a:ext cx="26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61412" y="992217"/>
            <a:ext cx="1210588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HEADER: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159" y="1432397"/>
            <a:ext cx="245458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“Request”: Travel plan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1668" y="1446169"/>
            <a:ext cx="270240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“Travel”: Online booking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0000" y="1449930"/>
            <a:ext cx="292900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“Expense”: Expense report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04232" y="3020300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276346" y="3058305"/>
            <a:ext cx="26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306" y="3074436"/>
            <a:ext cx="2253694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COMPANY NOTES: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0733" y="3058305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Information given by the ESRF (to all travelers)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81408" y="3604867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252000" y="3654000"/>
            <a:ext cx="26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159" y="3673792"/>
            <a:ext cx="1390317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MY TASKS: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5879" y="3648801"/>
            <a:ext cx="25507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“Required Approvals” =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1046" y="3636726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Requests pending for approvals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74" y="4151718"/>
            <a:ext cx="25208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“Available expenses” =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5471" y="4173332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Receipts pending for reimbursement claims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271" y="4690359"/>
            <a:ext cx="18197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“Open claims” =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7000" y="468900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Outstanding reimbursement claims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169949" y="5170234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extBox 24"/>
          <p:cNvSpPr txBox="1"/>
          <p:nvPr/>
        </p:nvSpPr>
        <p:spPr>
          <a:xfrm>
            <a:off x="253385" y="5204088"/>
            <a:ext cx="26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</a:t>
            </a:r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760984" y="5832467"/>
            <a:ext cx="1330492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MY TRIPS: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1476" y="581516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Approved and scheduled trips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181409" y="5788533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extBox 28"/>
          <p:cNvSpPr txBox="1"/>
          <p:nvPr/>
        </p:nvSpPr>
        <p:spPr>
          <a:xfrm>
            <a:off x="275701" y="5797838"/>
            <a:ext cx="26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2484" y="5207824"/>
            <a:ext cx="3609032" cy="36923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TRIP SEARCH (or travel wizard):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1516" y="5213531"/>
            <a:ext cx="359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Used to request online bookings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3330" y="2384338"/>
            <a:ext cx="41901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i="1" dirty="0" smtClean="0">
                <a:solidFill>
                  <a:schemeClr val="accent1"/>
                </a:solidFill>
              </a:rPr>
              <a:t>White line</a:t>
            </a:r>
            <a:r>
              <a:rPr lang="en-US" dirty="0" smtClean="0">
                <a:solidFill>
                  <a:schemeClr val="accent1"/>
                </a:solidFill>
              </a:rPr>
              <a:t>”: Shortcuts to traveler’s files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2411" y="1891423"/>
            <a:ext cx="263847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“Profile”: traveler’s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75867" y="1891423"/>
            <a:ext cx="290977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“Help”: </a:t>
            </a:r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uidelines + videos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31887" b="5037"/>
          <a:stretch/>
        </p:blipFill>
        <p:spPr>
          <a:xfrm>
            <a:off x="189624" y="704198"/>
            <a:ext cx="3600400" cy="577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76275" y="126000"/>
            <a:ext cx="50925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3340777" y="2845849"/>
            <a:ext cx="50925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 descr="C:\Users\i321447\AppData\Local\Microsoft\Windows\INetCache\Content.Word\SAP_Concur_horz_R_pos_blugl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1584000"/>
            <a:ext cx="4288790" cy="77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8732" y="2819817"/>
            <a:ext cx="443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f</a:t>
            </a:r>
            <a:r>
              <a:rPr lang="en-US" sz="3200" dirty="0" smtClean="0">
                <a:solidFill>
                  <a:schemeClr val="accent1"/>
                </a:solidFill>
              </a:rPr>
              <a:t>or </a:t>
            </a:r>
            <a:r>
              <a:rPr lang="en-US" sz="3200" smtClean="0">
                <a:solidFill>
                  <a:schemeClr val="accent1"/>
                </a:solidFill>
              </a:rPr>
              <a:t>event </a:t>
            </a:r>
            <a:r>
              <a:rPr lang="en-US" sz="3200" smtClean="0">
                <a:solidFill>
                  <a:schemeClr val="accent1"/>
                </a:solidFill>
              </a:rPr>
              <a:t>participants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4412" y="4491974"/>
            <a:ext cx="443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First connection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 and pre-requisites: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32796" y="802952"/>
            <a:ext cx="83565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The following slides give information on: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89407" y="1356165"/>
            <a:ext cx="8356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1"/>
                </a:solidFill>
              </a:rPr>
              <a:t>First connexion to SAP Concur application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32796" y="3259053"/>
            <a:ext cx="83565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Pre-requisites: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86291" y="3763994"/>
            <a:ext cx="8356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The ESRF recommends that beforehand, you looked at: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67341" y="4257925"/>
            <a:ext cx="8356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1"/>
                </a:solidFill>
              </a:rPr>
              <a:t>Introduction to SAP Concur for ESRF </a:t>
            </a:r>
            <a:r>
              <a:rPr lang="fr-FR" dirty="0" err="1" smtClean="0">
                <a:solidFill>
                  <a:schemeClr val="accent1"/>
                </a:solidFill>
              </a:rPr>
              <a:t>event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607482" y="1745821"/>
            <a:ext cx="8356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1"/>
                </a:solidFill>
              </a:rPr>
              <a:t>Home page of SAP Concur application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connection to sap concur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32796" y="802952"/>
            <a:ext cx="83565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Link to SAP Concur application: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93071" y="1227816"/>
            <a:ext cx="8356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1"/>
                </a:solidFill>
              </a:rPr>
              <a:t>Sent in the email for the confirmation of your registration to the </a:t>
            </a:r>
            <a:r>
              <a:rPr lang="fr-FR" dirty="0" err="1" smtClean="0">
                <a:solidFill>
                  <a:schemeClr val="accent1"/>
                </a:solidFill>
              </a:rPr>
              <a:t>event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252000" y="2008886"/>
            <a:ext cx="261098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fr-FR" sz="1500" dirty="0" smtClean="0">
                <a:solidFill>
                  <a:schemeClr val="accent1"/>
                </a:solidFill>
              </a:rPr>
              <a:t>« Username », </a:t>
            </a:r>
          </a:p>
          <a:p>
            <a:r>
              <a:rPr lang="fr-FR" sz="1500" dirty="0" smtClean="0">
                <a:solidFill>
                  <a:schemeClr val="accent1"/>
                </a:solidFill>
              </a:rPr>
              <a:t>followed by «@esrf.fr »</a:t>
            </a:r>
            <a:endParaRPr lang="fr-FR" sz="15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798" y="4663625"/>
            <a:ext cx="2939621" cy="21733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 flipH="1">
            <a:off x="386291" y="5499000"/>
            <a:ext cx="19459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(2) Choose « Sign in </a:t>
            </a:r>
          </a:p>
          <a:p>
            <a:r>
              <a:rPr lang="fr-FR" sz="1400" dirty="0" smtClean="0">
                <a:solidFill>
                  <a:schemeClr val="accent1"/>
                </a:solidFill>
              </a:rPr>
              <a:t>with Concur SSO »</a:t>
            </a:r>
            <a:endParaRPr lang="fr-FR" sz="1400" dirty="0">
              <a:solidFill>
                <a:schemeClr val="accent1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5400000">
            <a:off x="2247854" y="2961948"/>
            <a:ext cx="935494" cy="157202"/>
          </a:xfrm>
          <a:prstGeom prst="bentConnector3">
            <a:avLst>
              <a:gd name="adj1" fmla="val 984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1"/>
            <a:endCxn id="7" idx="1"/>
          </p:cNvCxnSpPr>
          <p:nvPr/>
        </p:nvCxnSpPr>
        <p:spPr>
          <a:xfrm flipV="1">
            <a:off x="2332199" y="5750310"/>
            <a:ext cx="372599" cy="1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flipH="1">
            <a:off x="4358615" y="2728043"/>
            <a:ext cx="141337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(3) Password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4207357" y="3747407"/>
            <a:ext cx="143706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(4) Click here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/>
          <p:cNvCxnSpPr>
            <a:stCxn id="34" idx="1"/>
          </p:cNvCxnSpPr>
          <p:nvPr/>
        </p:nvCxnSpPr>
        <p:spPr>
          <a:xfrm>
            <a:off x="5644419" y="3916684"/>
            <a:ext cx="301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52000" y="5499000"/>
            <a:ext cx="229582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Welcome to SAP Concur </a:t>
            </a:r>
          </a:p>
          <a:p>
            <a:r>
              <a:rPr lang="fr-FR" sz="1400" dirty="0">
                <a:solidFill>
                  <a:schemeClr val="accent1"/>
                </a:solidFill>
              </a:rPr>
              <a:t>h</a:t>
            </a:r>
            <a:r>
              <a:rPr lang="fr-FR" sz="1400" dirty="0" smtClean="0">
                <a:solidFill>
                  <a:schemeClr val="accent1"/>
                </a:solidFill>
              </a:rPr>
              <a:t>ome page! </a:t>
            </a:r>
            <a:r>
              <a:rPr lang="fr-FR" sz="1200" dirty="0" smtClean="0">
                <a:solidFill>
                  <a:schemeClr val="accent1"/>
                </a:solidFill>
              </a:rPr>
              <a:t>(see next slides)</a:t>
            </a:r>
            <a:endParaRPr lang="fr-FR" sz="1200" dirty="0">
              <a:solidFill>
                <a:schemeClr val="accent1"/>
              </a:solidFill>
            </a:endParaRPr>
          </a:p>
        </p:txBody>
      </p:sp>
      <p:cxnSp>
        <p:nvCxnSpPr>
          <p:cNvPr id="8" name="Elbow Connector 7"/>
          <p:cNvCxnSpPr>
            <a:stCxn id="31" idx="2"/>
          </p:cNvCxnSpPr>
          <p:nvPr/>
        </p:nvCxnSpPr>
        <p:spPr>
          <a:xfrm rot="16200000" flipH="1">
            <a:off x="5360543" y="2771358"/>
            <a:ext cx="305378" cy="8958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55" y="2728043"/>
            <a:ext cx="2444539" cy="2005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018" y="2176296"/>
            <a:ext cx="2906438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connection to sap concur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79512" y="909000"/>
            <a:ext cx="8628543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preliminary actions are required in your personal profile: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    - Data treatment confidentiality acknowledgment by GBT American Express (i.e ESRF Travel agency)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   - Validation of your email address</a:t>
            </a: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91" y="2716584"/>
            <a:ext cx="8335474" cy="1256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 flipH="1">
            <a:off x="4302000" y="2256369"/>
            <a:ext cx="4680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Select « Profile</a:t>
            </a:r>
            <a:r>
              <a:rPr lang="fr-FR" sz="1400" dirty="0">
                <a:solidFill>
                  <a:schemeClr val="accent1"/>
                </a:solidFill>
              </a:rPr>
              <a:t> » </a:t>
            </a:r>
            <a:r>
              <a:rPr lang="fr-FR" sz="1400" dirty="0" smtClean="0">
                <a:solidFill>
                  <a:schemeClr val="accent1"/>
                </a:solidFill>
              </a:rPr>
              <a:t>from </a:t>
            </a:r>
            <a:r>
              <a:rPr lang="fr-FR" sz="1400" dirty="0">
                <a:solidFill>
                  <a:schemeClr val="accent1"/>
                </a:solidFill>
              </a:rPr>
              <a:t>the Home Page, on the top right, </a:t>
            </a:r>
          </a:p>
        </p:txBody>
      </p:sp>
      <p:cxnSp>
        <p:nvCxnSpPr>
          <p:cNvPr id="15" name="Elbow Connector 14"/>
          <p:cNvCxnSpPr/>
          <p:nvPr/>
        </p:nvCxnSpPr>
        <p:spPr>
          <a:xfrm rot="5400000">
            <a:off x="8592498" y="2718261"/>
            <a:ext cx="431113" cy="155946"/>
          </a:xfrm>
          <a:prstGeom prst="bentConnector3">
            <a:avLst>
              <a:gd name="adj1" fmla="val 962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H="1">
            <a:off x="6223713" y="4070632"/>
            <a:ext cx="2835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Then, click on « Profile Settings » </a:t>
            </a:r>
            <a:endParaRPr lang="fr-FR" sz="1400" dirty="0">
              <a:solidFill>
                <a:schemeClr val="accent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002000" y="3780750"/>
            <a:ext cx="0" cy="28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45" y="4807064"/>
            <a:ext cx="7830709" cy="1638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" name="TextBox 34"/>
          <p:cNvSpPr txBox="1"/>
          <p:nvPr/>
        </p:nvSpPr>
        <p:spPr>
          <a:xfrm flipH="1">
            <a:off x="72000" y="4378409"/>
            <a:ext cx="377183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And finally, on « Personal Information » </a:t>
            </a:r>
            <a:endParaRPr lang="fr-FR" sz="1400" dirty="0">
              <a:solidFill>
                <a:schemeClr val="accent1"/>
              </a:solidFill>
            </a:endParaRPr>
          </a:p>
        </p:txBody>
      </p:sp>
      <p:cxnSp>
        <p:nvCxnSpPr>
          <p:cNvPr id="32" name="Elbow Connector 31"/>
          <p:cNvCxnSpPr/>
          <p:nvPr/>
        </p:nvCxnSpPr>
        <p:spPr>
          <a:xfrm rot="16200000" flipH="1">
            <a:off x="-142369" y="5147756"/>
            <a:ext cx="1035000" cy="117488"/>
          </a:xfrm>
          <a:prstGeom prst="bentConnector3">
            <a:avLst>
              <a:gd name="adj1" fmla="val 997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connection to sap concur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79512" y="909000"/>
            <a:ext cx="862854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Data treatment confidentiality acknowledgment by GBT American Express (i.e ESRF Travel agency)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00" y="1433396"/>
            <a:ext cx="6345000" cy="4689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 flipH="1">
            <a:off x="89400" y="2582068"/>
            <a:ext cx="24741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Click to open the rolling list and select one choice</a:t>
            </a:r>
            <a:endParaRPr lang="fr-FR" sz="1400" dirty="0">
              <a:solidFill>
                <a:schemeClr val="accent1"/>
              </a:solidFill>
            </a:endParaRPr>
          </a:p>
        </p:txBody>
      </p:sp>
      <p:cxnSp>
        <p:nvCxnSpPr>
          <p:cNvPr id="7" name="Elbow Connector 6"/>
          <p:cNvCxnSpPr>
            <a:stCxn id="14" idx="2"/>
          </p:cNvCxnSpPr>
          <p:nvPr/>
        </p:nvCxnSpPr>
        <p:spPr>
          <a:xfrm rot="16200000" flipH="1">
            <a:off x="1257376" y="3174376"/>
            <a:ext cx="2033712" cy="1895536"/>
          </a:xfrm>
          <a:prstGeom prst="bentConnector3">
            <a:avLst>
              <a:gd name="adj1" fmla="val 1002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connection to sap concur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79512" y="838243"/>
            <a:ext cx="317748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Validation of your email address (1/2):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117000" y="2079000"/>
            <a:ext cx="225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Scroll down the menu, until « Email Addresses »:</a:t>
            </a:r>
            <a:endParaRPr lang="fr-FR" sz="1400" dirty="0">
              <a:solidFill>
                <a:schemeClr val="accent1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729210" y="3321210"/>
            <a:ext cx="2451918" cy="1003662"/>
          </a:xfrm>
          <a:prstGeom prst="bentConnector3">
            <a:avLst>
              <a:gd name="adj1" fmla="val 1001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683070" y="6240853"/>
            <a:ext cx="140866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Click « Verify »:</a:t>
            </a: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000" y="1224000"/>
            <a:ext cx="6088238" cy="5101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9" name="Elbow Connector 18"/>
          <p:cNvCxnSpPr/>
          <p:nvPr/>
        </p:nvCxnSpPr>
        <p:spPr>
          <a:xfrm flipV="1">
            <a:off x="2097000" y="6240853"/>
            <a:ext cx="4506138" cy="203147"/>
          </a:xfrm>
          <a:prstGeom prst="bentConnector3">
            <a:avLst>
              <a:gd name="adj1" fmla="val 999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6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connection to sap concur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79512" y="838243"/>
            <a:ext cx="317748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Validation of your email address (2/2):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117000" y="2079000"/>
            <a:ext cx="1755000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SAP Concur </a:t>
            </a:r>
            <a:r>
              <a:rPr lang="fr-FR" sz="1400" dirty="0" err="1" smtClean="0">
                <a:solidFill>
                  <a:schemeClr val="accent1"/>
                </a:solidFill>
              </a:rPr>
              <a:t>just</a:t>
            </a:r>
            <a:r>
              <a:rPr lang="fr-FR" sz="1400" dirty="0" smtClean="0">
                <a:solidFill>
                  <a:schemeClr val="accent1"/>
                </a:solidFill>
              </a:rPr>
              <a:t> sent you an email, with instructions and a verification code</a:t>
            </a: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169" y="1311080"/>
            <a:ext cx="7029206" cy="4728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Arrow Connector 5"/>
          <p:cNvCxnSpPr>
            <a:stCxn id="16" idx="1"/>
          </p:cNvCxnSpPr>
          <p:nvPr/>
        </p:nvCxnSpPr>
        <p:spPr>
          <a:xfrm flipV="1">
            <a:off x="2820960" y="5521499"/>
            <a:ext cx="22460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120960" y="5367611"/>
            <a:ext cx="2700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Enter the verification code, here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782000" y="6129000"/>
            <a:ext cx="1260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Click « OK »</a:t>
            </a:r>
            <a:endParaRPr lang="fr-FR" sz="1400" dirty="0">
              <a:solidFill>
                <a:schemeClr val="accent1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3042000" y="5499000"/>
            <a:ext cx="3600000" cy="769479"/>
          </a:xfrm>
          <a:prstGeom prst="bentConnector3">
            <a:avLst>
              <a:gd name="adj1" fmla="val 998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connection to sap concur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76599" y="765215"/>
            <a:ext cx="209596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Click “SAVE” to validate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your changes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95" y="1076412"/>
            <a:ext cx="6809805" cy="2319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Elbow Connector 9"/>
          <p:cNvCxnSpPr>
            <a:endCxn id="8" idx="0"/>
          </p:cNvCxnSpPr>
          <p:nvPr/>
        </p:nvCxnSpPr>
        <p:spPr>
          <a:xfrm>
            <a:off x="2272564" y="864000"/>
            <a:ext cx="3466534" cy="2124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581" y="4329000"/>
            <a:ext cx="7842071" cy="1927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 flipH="1">
            <a:off x="154737" y="3663365"/>
            <a:ext cx="209596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Click “SAP Concur” and return to Home Page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37000" y="4186585"/>
            <a:ext cx="0" cy="14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flipH="1">
            <a:off x="3582000" y="6435749"/>
            <a:ext cx="346701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Your personal profile is correctly updated!</a:t>
            </a:r>
          </a:p>
        </p:txBody>
      </p:sp>
    </p:spTree>
    <p:extLst>
      <p:ext uri="{BB962C8B-B14F-4D97-AF65-F5344CB8AC3E}">
        <p14:creationId xmlns:p14="http://schemas.microsoft.com/office/powerpoint/2010/main" val="3372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67C11CAC-9023-4D7C-A201-0E73168C1C5C}" vid="{657381B9-D2A2-47F3-8C63-832BC4565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On-screen Show (4:3)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 </vt:lpstr>
      <vt:lpstr>Objectives and pre-requisites:</vt:lpstr>
      <vt:lpstr>First connection to sap concur</vt:lpstr>
      <vt:lpstr>First connection to sap concur</vt:lpstr>
      <vt:lpstr>First connection to sap concur</vt:lpstr>
      <vt:lpstr>First connection to sap concur</vt:lpstr>
      <vt:lpstr>First connection to sap concur</vt:lpstr>
      <vt:lpstr>First connection to sap concur</vt:lpstr>
      <vt:lpstr>Presentation of the HOME PAGE</vt:lpstr>
      <vt:lpstr>Presentation of the Home Page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DEMESSIEUX Laura</dc:creator>
  <cp:lastModifiedBy>GRAYEL Jean-Francois</cp:lastModifiedBy>
  <cp:revision>633</cp:revision>
  <cp:lastPrinted>2015-06-19T07:30:01Z</cp:lastPrinted>
  <dcterms:created xsi:type="dcterms:W3CDTF">2015-04-08T05:55:09Z</dcterms:created>
  <dcterms:modified xsi:type="dcterms:W3CDTF">2021-09-14T13:02:40Z</dcterms:modified>
</cp:coreProperties>
</file>