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349" r:id="rId2"/>
    <p:sldId id="301" r:id="rId3"/>
    <p:sldId id="357" r:id="rId4"/>
    <p:sldId id="355" r:id="rId5"/>
    <p:sldId id="356" r:id="rId6"/>
    <p:sldId id="354" r:id="rId7"/>
    <p:sldId id="360" r:id="rId8"/>
    <p:sldId id="361" r:id="rId9"/>
    <p:sldId id="362" r:id="rId10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58" userDrawn="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BBA17"/>
    <a:srgbClr val="FFDD00"/>
    <a:srgbClr val="AF007C"/>
    <a:srgbClr val="4E5B99"/>
    <a:srgbClr val="48A846"/>
    <a:srgbClr val="F4A300"/>
    <a:srgbClr val="51A026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0" autoAdjust="0"/>
    <p:restoredTop sz="76481" autoAdjust="0"/>
  </p:normalViewPr>
  <p:slideViewPr>
    <p:cSldViewPr showGuides="1">
      <p:cViewPr varScale="1">
        <p:scale>
          <a:sx n="103" d="100"/>
          <a:sy n="103" d="100"/>
        </p:scale>
        <p:origin x="936" y="72"/>
      </p:cViewPr>
      <p:guideLst>
        <p:guide orient="horz" pos="2160"/>
        <p:guide orient="horz" pos="658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-2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422A-3537-4A68-A16B-327535F3878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422C-4656-445E-B3D1-54CECE725DB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2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 standard de l’ESRF.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est composée de 11 diapositives présentant :</a:t>
            </a:r>
          </a:p>
          <a:p>
            <a:pPr marL="0" lvl="0" indent="0">
              <a:buFontTx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en bref avec des chiffres clés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: Une coopération de 21 pays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campus EPN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photon &amp; neutron science campus)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 cœur du campus mondial d’innovation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joue un rôle crucial dans l'Europe de la recherche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Il y a environ 50 synchrotrons dans le monde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 prix Nobel parmi les utilisateurs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Une meilleure technique pour une meilleure science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: PLUS de 20 ans de succès et d’excellence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 programme ambitieux de modernisation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upgrade programme PHASE II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7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ESRF general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31887" b="5037"/>
          <a:stretch/>
        </p:blipFill>
        <p:spPr>
          <a:xfrm>
            <a:off x="189624" y="704198"/>
            <a:ext cx="3600400" cy="57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76275" y="126000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340777" y="2845849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i321447\AppData\Local\Microsoft\Windows\INetCache\Content.Word\SAP_Concur_horz_R_pos_blugl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1584000"/>
            <a:ext cx="428879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732" y="2819817"/>
            <a:ext cx="443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f</a:t>
            </a:r>
            <a:r>
              <a:rPr lang="en-US" sz="3200" dirty="0" smtClean="0">
                <a:solidFill>
                  <a:schemeClr val="accent1"/>
                </a:solidFill>
              </a:rPr>
              <a:t>or </a:t>
            </a:r>
            <a:r>
              <a:rPr lang="en-US" sz="3200" smtClean="0">
                <a:solidFill>
                  <a:schemeClr val="accent1"/>
                </a:solidFill>
              </a:rPr>
              <a:t>event </a:t>
            </a:r>
            <a:r>
              <a:rPr lang="en-US" sz="3200" smtClean="0">
                <a:solidFill>
                  <a:schemeClr val="accent1"/>
                </a:solidFill>
              </a:rPr>
              <a:t>participants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412" y="4491974"/>
            <a:ext cx="443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General presentation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CONTEXT: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657000" y="1854000"/>
            <a:ext cx="715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/>
                </a:solidFill>
              </a:rPr>
              <a:t>All offline </a:t>
            </a:r>
            <a:r>
              <a:rPr lang="fr-FR" dirty="0" err="1" smtClean="0">
                <a:solidFill>
                  <a:schemeClr val="accent1"/>
                </a:solidFill>
              </a:rPr>
              <a:t>processed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whereas</a:t>
            </a:r>
            <a:r>
              <a:rPr lang="fr-FR" dirty="0" smtClean="0">
                <a:solidFill>
                  <a:schemeClr val="accent1"/>
                </a:solidFill>
              </a:rPr>
              <a:t> online </a:t>
            </a:r>
            <a:r>
              <a:rPr lang="fr-FR" dirty="0" err="1" smtClean="0">
                <a:solidFill>
                  <a:schemeClr val="accent1"/>
                </a:solidFill>
              </a:rPr>
              <a:t>booking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is</a:t>
            </a:r>
            <a:r>
              <a:rPr lang="fr-FR" dirty="0" smtClean="0">
                <a:solidFill>
                  <a:schemeClr val="accent1"/>
                </a:solidFill>
              </a:rPr>
              <a:t> a </a:t>
            </a:r>
            <a:r>
              <a:rPr lang="fr-FR" dirty="0" err="1" smtClean="0">
                <a:solidFill>
                  <a:schemeClr val="accent1"/>
                </a:solidFill>
              </a:rPr>
              <a:t>common</a:t>
            </a:r>
            <a:r>
              <a:rPr lang="fr-FR" dirty="0" smtClean="0">
                <a:solidFill>
                  <a:schemeClr val="accent1"/>
                </a:solidFill>
              </a:rPr>
              <a:t> usage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000" y="1224000"/>
            <a:ext cx="9176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2577"/>
                </a:solidFill>
              </a:rPr>
              <a:t>ESRF travel management </a:t>
            </a:r>
            <a:r>
              <a:rPr lang="en-US" sz="2800" dirty="0" err="1" smtClean="0">
                <a:solidFill>
                  <a:srgbClr val="132577"/>
                </a:solidFill>
              </a:rPr>
              <a:t>organisation</a:t>
            </a:r>
            <a:r>
              <a:rPr lang="en-US" sz="2800" dirty="0" smtClean="0">
                <a:solidFill>
                  <a:srgbClr val="132577"/>
                </a:solidFill>
              </a:rPr>
              <a:t> was obsolete:</a:t>
            </a:r>
            <a:endParaRPr lang="en-GB" sz="2800" dirty="0">
              <a:solidFill>
                <a:srgbClr val="13257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415" y="3233261"/>
            <a:ext cx="847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2577"/>
                </a:solidFill>
              </a:rPr>
              <a:t>Replacement of the software for the management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rgbClr val="132577"/>
                </a:solidFill>
              </a:rPr>
              <a:t> </a:t>
            </a:r>
            <a:r>
              <a:rPr lang="en-US" sz="2800" dirty="0" smtClean="0">
                <a:solidFill>
                  <a:srgbClr val="132577"/>
                </a:solidFill>
              </a:rPr>
              <a:t>  of travel expenses at the ESRF</a:t>
            </a:r>
            <a:endParaRPr lang="en-GB" sz="2800" dirty="0">
              <a:solidFill>
                <a:srgbClr val="1325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000" y="2294668"/>
            <a:ext cx="848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chemeClr val="accent1"/>
                </a:solidFill>
              </a:rPr>
              <a:t>Delays</a:t>
            </a:r>
            <a:r>
              <a:rPr lang="fr-FR" dirty="0" smtClean="0">
                <a:solidFill>
                  <a:schemeClr val="accent1"/>
                </a:solidFill>
              </a:rPr>
              <a:t> in the </a:t>
            </a:r>
            <a:r>
              <a:rPr lang="fr-FR" dirty="0" err="1" smtClean="0">
                <a:solidFill>
                  <a:schemeClr val="accent1"/>
                </a:solidFill>
              </a:rPr>
              <a:t>processing</a:t>
            </a:r>
            <a:r>
              <a:rPr lang="fr-FR" dirty="0" smtClean="0">
                <a:solidFill>
                  <a:schemeClr val="accent1"/>
                </a:solidFill>
              </a:rPr>
              <a:t> of </a:t>
            </a:r>
            <a:r>
              <a:rPr lang="fr-FR" dirty="0" err="1" smtClean="0">
                <a:solidFill>
                  <a:schemeClr val="accent1"/>
                </a:solidFill>
              </a:rPr>
              <a:t>reimbursement</a:t>
            </a:r>
            <a:r>
              <a:rPr lang="fr-FR" dirty="0" smtClean="0">
                <a:solidFill>
                  <a:schemeClr val="accent1"/>
                </a:solidFill>
              </a:rPr>
              <a:t> claims (</a:t>
            </a:r>
            <a:r>
              <a:rPr lang="fr-FR" dirty="0" err="1" smtClean="0">
                <a:solidFill>
                  <a:schemeClr val="accent1"/>
                </a:solidFill>
              </a:rPr>
              <a:t>manual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approval</a:t>
            </a:r>
            <a:r>
              <a:rPr lang="fr-FR" dirty="0" smtClean="0">
                <a:solidFill>
                  <a:schemeClr val="accent1"/>
                </a:solidFill>
              </a:rPr>
              <a:t> workflow, </a:t>
            </a:r>
          </a:p>
          <a:p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    </a:t>
            </a:r>
            <a:r>
              <a:rPr lang="fr-FR" dirty="0" err="1" smtClean="0">
                <a:solidFill>
                  <a:schemeClr val="accent1"/>
                </a:solidFill>
              </a:rPr>
              <a:t>missing</a:t>
            </a:r>
            <a:r>
              <a:rPr lang="fr-FR" dirty="0" smtClean="0">
                <a:solidFill>
                  <a:schemeClr val="accent1"/>
                </a:solidFill>
              </a:rPr>
              <a:t> original </a:t>
            </a:r>
            <a:r>
              <a:rPr lang="fr-FR" dirty="0" err="1" smtClean="0">
                <a:solidFill>
                  <a:schemeClr val="accent1"/>
                </a:solidFill>
              </a:rPr>
              <a:t>receipts</a:t>
            </a:r>
            <a:r>
              <a:rPr lang="fr-FR" dirty="0" smtClean="0">
                <a:solidFill>
                  <a:schemeClr val="accent1"/>
                </a:solidFill>
              </a:rPr>
              <a:t>,…)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915" y="4388628"/>
            <a:ext cx="707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One </a:t>
            </a:r>
            <a:r>
              <a:rPr lang="fr-FR" dirty="0" err="1" smtClean="0">
                <a:solidFill>
                  <a:schemeClr val="accent1"/>
                </a:solidFill>
              </a:rPr>
              <a:t>common</a:t>
            </a:r>
            <a:r>
              <a:rPr lang="fr-FR" dirty="0" smtClean="0">
                <a:solidFill>
                  <a:schemeClr val="accent1"/>
                </a:solidFill>
              </a:rPr>
              <a:t> application for scientific </a:t>
            </a:r>
            <a:r>
              <a:rPr lang="fr-FR" dirty="0" err="1" smtClean="0">
                <a:solidFill>
                  <a:schemeClr val="accent1"/>
                </a:solidFill>
              </a:rPr>
              <a:t>users</a:t>
            </a:r>
            <a:r>
              <a:rPr lang="fr-FR" dirty="0" smtClean="0">
                <a:solidFill>
                  <a:schemeClr val="accent1"/>
                </a:solidFill>
              </a:rPr>
              <a:t>, workshop participants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and ESRF staff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388" y="4479631"/>
            <a:ext cx="675709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344800" cy="513000"/>
          </a:xfrm>
        </p:spPr>
        <p:txBody>
          <a:bodyPr/>
          <a:lstStyle/>
          <a:p>
            <a:r>
              <a:rPr lang="en-US" sz="1500" dirty="0" smtClean="0"/>
              <a:t>IMPLEMENTATION OF AN INTEGRATED BUSINESS TRAVEL MANAGEMENT APPLICATION</a:t>
            </a:r>
            <a:endParaRPr lang="en-GB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81983" y="2104739"/>
            <a:ext cx="9041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2577"/>
                </a:solidFill>
              </a:rPr>
              <a:t>Worldwide group,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 smtClean="0">
                <a:solidFill>
                  <a:srgbClr val="132577"/>
                </a:solidFill>
              </a:rPr>
              <a:t>   currently present in 150 countries, 45000 customers</a:t>
            </a:r>
            <a:endParaRPr lang="en-GB" sz="2800" dirty="0">
              <a:solidFill>
                <a:srgbClr val="132577"/>
              </a:solidFill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593071" y="6475610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Implementation SAP Concur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197" y="4047392"/>
            <a:ext cx="7981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2577"/>
                </a:solidFill>
              </a:rPr>
              <a:t>25 years of expertise in </a:t>
            </a:r>
            <a:r>
              <a:rPr lang="en-US" sz="2800" dirty="0">
                <a:solidFill>
                  <a:srgbClr val="132577"/>
                </a:solidFill>
              </a:rPr>
              <a:t>the </a:t>
            </a:r>
            <a:r>
              <a:rPr lang="en-US" sz="2800" dirty="0" smtClean="0">
                <a:solidFill>
                  <a:srgbClr val="132577"/>
                </a:solidFill>
              </a:rPr>
              <a:t>T&amp;E management  </a:t>
            </a:r>
          </a:p>
        </p:txBody>
      </p:sp>
      <p:pic>
        <p:nvPicPr>
          <p:cNvPr id="13" name="Picture 12" descr="C:\Users\i321447\AppData\Local\Microsoft\Windows\INetCache\Content.Word\SAP_Concur_horz_R_pos_blugl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1091196"/>
            <a:ext cx="4288790" cy="774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197" y="3297596"/>
            <a:ext cx="3424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2577"/>
                </a:solidFill>
              </a:rPr>
              <a:t>+ 7000 employees</a:t>
            </a:r>
            <a:endParaRPr lang="en-GB" sz="2800" dirty="0">
              <a:solidFill>
                <a:srgbClr val="13257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00" y="4824000"/>
            <a:ext cx="8356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2577"/>
                </a:solidFill>
              </a:rPr>
              <a:t>At the ESRF: a common application for both staff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rgbClr val="132577"/>
                </a:solidFill>
              </a:rPr>
              <a:t> </a:t>
            </a:r>
            <a:r>
              <a:rPr lang="en-US" sz="2800" dirty="0" smtClean="0">
                <a:solidFill>
                  <a:srgbClr val="132577"/>
                </a:solidFill>
              </a:rPr>
              <a:t>  and non-staff travelers </a:t>
            </a:r>
          </a:p>
        </p:txBody>
      </p:sp>
    </p:spTree>
    <p:extLst>
      <p:ext uri="{BB962C8B-B14F-4D97-AF65-F5344CB8AC3E}">
        <p14:creationId xmlns:p14="http://schemas.microsoft.com/office/powerpoint/2010/main" val="22315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513000"/>
          </a:xfrm>
        </p:spPr>
        <p:txBody>
          <a:bodyPr/>
          <a:lstStyle/>
          <a:p>
            <a:r>
              <a:rPr lang="en-US" sz="1400" dirty="0" smtClean="0"/>
              <a:t>IMPLEMENTATION OF AN INTEGRATED BUSINESS TRAVEL MANAGEMENT APPLICATION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57000" y="2406070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Look for the best travel schedules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593071" y="6475610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Implementation SAP Concur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70" y="1648865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3200" dirty="0" smtClean="0">
                <a:solidFill>
                  <a:srgbClr val="132577"/>
                </a:solidFill>
              </a:rPr>
              <a:t>you will be able to:</a:t>
            </a:r>
            <a:endParaRPr lang="en-GB" sz="3200" dirty="0">
              <a:solidFill>
                <a:srgbClr val="13257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000" y="3545336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Submit your travel request for approval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00" y="4092007"/>
            <a:ext cx="870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Take pictures of travel receipts from SAP Concur mobile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 smtClean="0">
                <a:solidFill>
                  <a:srgbClr val="132577"/>
                </a:solidFill>
              </a:rPr>
              <a:t>    application and get them certified (replacing paper receipts)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000" y="5023402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Add these receipts to your reimbursement claim, and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rgbClr val="132577"/>
                </a:solidFill>
              </a:rPr>
              <a:t> </a:t>
            </a:r>
            <a:r>
              <a:rPr lang="en-US" sz="2400" dirty="0" smtClean="0">
                <a:solidFill>
                  <a:srgbClr val="132577"/>
                </a:solidFill>
              </a:rPr>
              <a:t>  submit it electronically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2967186"/>
            <a:ext cx="705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Book for travel tickets, directly paid by the ESRF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550" y="9686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3200" dirty="0" smtClean="0">
                <a:solidFill>
                  <a:srgbClr val="132577"/>
                </a:solidFill>
              </a:rPr>
              <a:t>In </a:t>
            </a:r>
            <a:endParaRPr lang="en-GB" sz="3200" dirty="0">
              <a:solidFill>
                <a:srgbClr val="132577"/>
              </a:solidFill>
            </a:endParaRPr>
          </a:p>
        </p:txBody>
      </p:sp>
      <p:pic>
        <p:nvPicPr>
          <p:cNvPr id="17" name="Picture 16" descr="C:\Users\i321447\AppData\Local\Microsoft\Windows\INetCache\Content.Word\SAP_Concur_horz_R_pos_blugl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9" y="999488"/>
            <a:ext cx="3330000" cy="5558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12000" y="999225"/>
            <a:ext cx="401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3200" dirty="0" smtClean="0">
                <a:solidFill>
                  <a:srgbClr val="132577"/>
                </a:solidFill>
              </a:rPr>
              <a:t>, as subsidised user, </a:t>
            </a:r>
            <a:endParaRPr lang="en-GB" sz="3200" dirty="0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WORKFLOW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60050" y="1132905"/>
            <a:ext cx="20024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ESRF send invitation letter</a:t>
            </a:r>
          </a:p>
          <a:p>
            <a:pPr algn="ctr"/>
            <a:r>
              <a:rPr lang="en-US" sz="1200" dirty="0" smtClean="0"/>
              <a:t>to event participants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9067" y="1851150"/>
            <a:ext cx="262443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Participants submit their registration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4114" y="2388209"/>
            <a:ext cx="31951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Email confirmation of registration provides </a:t>
            </a:r>
          </a:p>
          <a:p>
            <a:pPr algn="ctr"/>
            <a:r>
              <a:rPr lang="en-US" sz="1200" dirty="0" smtClean="0"/>
              <a:t>the link to SAP Concur application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496" y="3071363"/>
            <a:ext cx="321434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Event participants submit their travel request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 rot="2641520">
            <a:off x="1674694" y="3847407"/>
            <a:ext cx="708510" cy="715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60373" y="396325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Compliant to </a:t>
            </a:r>
          </a:p>
          <a:p>
            <a:pPr algn="ctr"/>
            <a:r>
              <a:rPr lang="en-US" sz="800" dirty="0" smtClean="0"/>
              <a:t>ESRF travel </a:t>
            </a:r>
          </a:p>
          <a:p>
            <a:pPr algn="ctr"/>
            <a:r>
              <a:rPr lang="en-US" sz="800" dirty="0" smtClean="0"/>
              <a:t>regulations?</a:t>
            </a:r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539" y="5013709"/>
            <a:ext cx="1497526" cy="27699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Request is rejected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1603" y="5711686"/>
            <a:ext cx="12153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contribution</a:t>
            </a:r>
          </a:p>
          <a:p>
            <a:r>
              <a:rPr lang="en-US" sz="1200" dirty="0" smtClean="0"/>
              <a:t> for travel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0194" y="5027506"/>
            <a:ext cx="1590500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Request is approved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28946" y="5692508"/>
            <a:ext cx="18172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Tickets are booked and </a:t>
            </a:r>
          </a:p>
          <a:p>
            <a:pPr algn="ctr"/>
            <a:r>
              <a:rPr lang="en-US" sz="1200" dirty="0" smtClean="0"/>
              <a:t>prepaid by ESRF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5550" y="1134743"/>
            <a:ext cx="327365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Event participants create the Expense Report</a:t>
            </a:r>
          </a:p>
          <a:p>
            <a:pPr algn="ctr"/>
            <a:r>
              <a:rPr lang="en-US" sz="1200" dirty="0"/>
              <a:t>f</a:t>
            </a:r>
            <a:r>
              <a:rPr lang="en-US" sz="1200" dirty="0" smtClean="0"/>
              <a:t>rom the approved Request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086010" y="1890479"/>
            <a:ext cx="363272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Event participants take photos of their travel </a:t>
            </a:r>
          </a:p>
          <a:p>
            <a:pPr algn="ctr"/>
            <a:r>
              <a:rPr lang="en-US" sz="1200" dirty="0" smtClean="0"/>
              <a:t>receipts from Concur mobile, and get them certified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4933" y="2645909"/>
            <a:ext cx="307488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Expense Report is submitted electronically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 rot="2641520">
            <a:off x="6533895" y="3359002"/>
            <a:ext cx="753360" cy="756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513647" y="346891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Compliant to </a:t>
            </a:r>
          </a:p>
          <a:p>
            <a:pPr algn="ctr"/>
            <a:r>
              <a:rPr lang="en-US" sz="800" dirty="0" smtClean="0"/>
              <a:t>ESRF travel </a:t>
            </a:r>
          </a:p>
          <a:p>
            <a:pPr algn="ctr"/>
            <a:r>
              <a:rPr lang="en-US" sz="800" dirty="0" smtClean="0"/>
              <a:t>regulations?</a:t>
            </a:r>
            <a:endParaRPr lang="en-GB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79364" y="4859210"/>
            <a:ext cx="1284326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Expense Report</a:t>
            </a:r>
          </a:p>
          <a:p>
            <a:pPr algn="ctr"/>
            <a:r>
              <a:rPr lang="en-US" sz="1200" dirty="0" smtClean="0"/>
              <a:t>is rejected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848" y="4841267"/>
            <a:ext cx="128432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Expense Report</a:t>
            </a:r>
          </a:p>
          <a:p>
            <a:pPr algn="ctr"/>
            <a:r>
              <a:rPr lang="en-US" sz="1200" dirty="0" smtClean="0"/>
              <a:t>is approved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1138" y="5674360"/>
            <a:ext cx="12586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Refund paid by </a:t>
            </a:r>
          </a:p>
          <a:p>
            <a:r>
              <a:rPr lang="en-US" sz="1200" dirty="0" smtClean="0"/>
              <a:t>ESRF treasurer</a:t>
            </a:r>
          </a:p>
        </p:txBody>
      </p:sp>
      <p:cxnSp>
        <p:nvCxnSpPr>
          <p:cNvPr id="28" name="Straight Arrow Connector 27"/>
          <p:cNvCxnSpPr>
            <a:stCxn id="20" idx="2"/>
            <a:endCxn id="21" idx="0"/>
          </p:cNvCxnSpPr>
          <p:nvPr/>
        </p:nvCxnSpPr>
        <p:spPr>
          <a:xfrm flipH="1">
            <a:off x="6902373" y="1596408"/>
            <a:ext cx="4" cy="29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  <a:endCxn id="22" idx="0"/>
          </p:cNvCxnSpPr>
          <p:nvPr/>
        </p:nvCxnSpPr>
        <p:spPr>
          <a:xfrm>
            <a:off x="6902373" y="2352144"/>
            <a:ext cx="1" cy="293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909749" y="2947751"/>
            <a:ext cx="2" cy="32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25" idx="0"/>
          </p:cNvCxnSpPr>
          <p:nvPr/>
        </p:nvCxnSpPr>
        <p:spPr>
          <a:xfrm rot="5400000">
            <a:off x="5623877" y="4116698"/>
            <a:ext cx="1140163" cy="344861"/>
          </a:xfrm>
          <a:prstGeom prst="bentConnector3">
            <a:avLst>
              <a:gd name="adj1" fmla="val 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47734" y="5692293"/>
            <a:ext cx="17636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Expense Report </a:t>
            </a:r>
          </a:p>
          <a:p>
            <a:pPr algn="ctr"/>
            <a:r>
              <a:rPr lang="en-US" sz="1200" dirty="0" smtClean="0"/>
              <a:t>sent back to participant</a:t>
            </a:r>
          </a:p>
        </p:txBody>
      </p:sp>
      <p:cxnSp>
        <p:nvCxnSpPr>
          <p:cNvPr id="41" name="Elbow Connector 40"/>
          <p:cNvCxnSpPr>
            <a:endCxn id="26" idx="0"/>
          </p:cNvCxnSpPr>
          <p:nvPr/>
        </p:nvCxnSpPr>
        <p:spPr>
          <a:xfrm rot="16200000" flipH="1">
            <a:off x="7032530" y="4061786"/>
            <a:ext cx="1188808" cy="370154"/>
          </a:xfrm>
          <a:prstGeom prst="bentConnector3">
            <a:avLst>
              <a:gd name="adj1" fmla="val 25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6" idx="2"/>
            <a:endCxn id="27" idx="0"/>
          </p:cNvCxnSpPr>
          <p:nvPr/>
        </p:nvCxnSpPr>
        <p:spPr>
          <a:xfrm flipH="1">
            <a:off x="7810477" y="5302932"/>
            <a:ext cx="1534" cy="371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5" idx="2"/>
            <a:endCxn id="38" idx="0"/>
          </p:cNvCxnSpPr>
          <p:nvPr/>
        </p:nvCxnSpPr>
        <p:spPr>
          <a:xfrm>
            <a:off x="6021527" y="5320875"/>
            <a:ext cx="8019" cy="371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" idx="2"/>
            <a:endCxn id="9" idx="0"/>
          </p:cNvCxnSpPr>
          <p:nvPr/>
        </p:nvCxnSpPr>
        <p:spPr>
          <a:xfrm flipH="1">
            <a:off x="2061285" y="1594570"/>
            <a:ext cx="1" cy="256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2"/>
            <a:endCxn id="10" idx="0"/>
          </p:cNvCxnSpPr>
          <p:nvPr/>
        </p:nvCxnSpPr>
        <p:spPr>
          <a:xfrm flipH="1">
            <a:off x="2051667" y="2128149"/>
            <a:ext cx="9618" cy="26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2"/>
            <a:endCxn id="11" idx="0"/>
          </p:cNvCxnSpPr>
          <p:nvPr/>
        </p:nvCxnSpPr>
        <p:spPr>
          <a:xfrm>
            <a:off x="2051667" y="2849874"/>
            <a:ext cx="0" cy="221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2"/>
          </p:cNvCxnSpPr>
          <p:nvPr/>
        </p:nvCxnSpPr>
        <p:spPr>
          <a:xfrm flipH="1">
            <a:off x="2051666" y="3348362"/>
            <a:ext cx="1" cy="33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18" idx="0"/>
          </p:cNvCxnSpPr>
          <p:nvPr/>
        </p:nvCxnSpPr>
        <p:spPr>
          <a:xfrm rot="16200000" flipH="1">
            <a:off x="2402607" y="4374669"/>
            <a:ext cx="833422" cy="472251"/>
          </a:xfrm>
          <a:prstGeom prst="bentConnector3">
            <a:avLst>
              <a:gd name="adj1" fmla="val -8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" idx="2"/>
            <a:endCxn id="19" idx="0"/>
          </p:cNvCxnSpPr>
          <p:nvPr/>
        </p:nvCxnSpPr>
        <p:spPr>
          <a:xfrm flipH="1">
            <a:off x="3037561" y="5304505"/>
            <a:ext cx="17883" cy="388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  <a:endCxn id="17" idx="0"/>
          </p:cNvCxnSpPr>
          <p:nvPr/>
        </p:nvCxnSpPr>
        <p:spPr>
          <a:xfrm>
            <a:off x="969302" y="5290708"/>
            <a:ext cx="0" cy="42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5400000">
            <a:off x="819145" y="4373767"/>
            <a:ext cx="792146" cy="483033"/>
          </a:xfrm>
          <a:prstGeom prst="bentConnector3">
            <a:avLst>
              <a:gd name="adj1" fmla="val 10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43062" y="674446"/>
            <a:ext cx="223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TRAVEL REQUEST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97000" y="674668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EXPENSE REPORT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TRAVEL REQUEST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19855" y="4216802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Submit your travel requests as soon as possible</a:t>
            </a:r>
            <a:r>
              <a:rPr lang="en-US" dirty="0" smtClean="0">
                <a:solidFill>
                  <a:srgbClr val="132577"/>
                </a:solidFill>
              </a:rPr>
              <a:t>, in order to get a larger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smtClean="0">
                <a:solidFill>
                  <a:srgbClr val="132577"/>
                </a:solidFill>
              </a:rPr>
              <a:t>    choice of tickets and a higher flexibility if done &gt;3 weeks in advance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855" y="3144042"/>
            <a:ext cx="654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The ESRF takes care of the travel purchase: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821" y="4957390"/>
            <a:ext cx="821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No need to get a pre-paid ticket from your institute, no need to claim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132577"/>
                </a:solidFill>
              </a:rPr>
              <a:t>     reimbursement to the ESRF, no need to refund your institute afterwards, … 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821" y="3772071"/>
            <a:ext cx="727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Give preference to online booking suggested via SAP Concur</a:t>
            </a:r>
            <a:endParaRPr lang="en-GB" b="1" dirty="0">
              <a:solidFill>
                <a:srgbClr val="13257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291" y="777272"/>
            <a:ext cx="403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Travel request is required: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856" y="1393409"/>
            <a:ext cx="83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To get ESRF contribution </a:t>
            </a:r>
            <a:r>
              <a:rPr lang="en-US" dirty="0" smtClean="0">
                <a:solidFill>
                  <a:srgbClr val="132577"/>
                </a:solidFill>
              </a:rPr>
              <a:t>for travel costs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855" y="1886617"/>
            <a:ext cx="83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No matters </a:t>
            </a:r>
            <a:r>
              <a:rPr lang="en-US" b="1" dirty="0" smtClean="0">
                <a:solidFill>
                  <a:srgbClr val="132577"/>
                </a:solidFill>
              </a:rPr>
              <a:t>how you plan to travel </a:t>
            </a:r>
            <a:r>
              <a:rPr lang="en-US" dirty="0" smtClean="0">
                <a:solidFill>
                  <a:srgbClr val="132577"/>
                </a:solidFill>
              </a:rPr>
              <a:t>(plane, train, car,…), </a:t>
            </a:r>
            <a:r>
              <a:rPr lang="en-US" b="1" dirty="0" smtClean="0">
                <a:solidFill>
                  <a:srgbClr val="132577"/>
                </a:solidFill>
              </a:rPr>
              <a:t>neither if you purchase the tickets on your side or via ESRF travel application  </a:t>
            </a:r>
            <a:endParaRPr lang="en-GB" b="1" dirty="0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ONLINE BOOKINGS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3366" y="5409000"/>
            <a:ext cx="831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Low-cost flights </a:t>
            </a:r>
            <a:r>
              <a:rPr lang="en-US" dirty="0" smtClean="0">
                <a:solidFill>
                  <a:srgbClr val="132577"/>
                </a:solidFill>
              </a:rPr>
              <a:t>can be booked online, but </a:t>
            </a:r>
            <a:r>
              <a:rPr lang="en-US" b="1" dirty="0" smtClean="0">
                <a:solidFill>
                  <a:srgbClr val="132577"/>
                </a:solidFill>
              </a:rPr>
              <a:t>are charged to the ESRF,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rgbClr val="132577"/>
                </a:solidFill>
              </a:rPr>
              <a:t> </a:t>
            </a:r>
            <a:r>
              <a:rPr lang="en-US" b="1" dirty="0" smtClean="0">
                <a:solidFill>
                  <a:srgbClr val="132577"/>
                </a:solidFill>
              </a:rPr>
              <a:t>    as soon as selected.</a:t>
            </a:r>
            <a:r>
              <a:rPr lang="en-US" dirty="0" smtClean="0">
                <a:solidFill>
                  <a:srgbClr val="132577"/>
                </a:solidFill>
              </a:rPr>
              <a:t> As non-refundable, you must be sure of your choice…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32796" y="802952"/>
            <a:ext cx="83565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/>
                </a:solidFill>
              </a:rPr>
              <a:t>In SAP Concur, online booking must be done </a:t>
            </a:r>
            <a:r>
              <a:rPr lang="fr-FR" sz="2400" b="1" dirty="0" smtClean="0">
                <a:solidFill>
                  <a:schemeClr val="accent1"/>
                </a:solidFill>
              </a:rPr>
              <a:t>before the creation of the travel request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071" y="1644892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/>
                </a:solidFill>
              </a:rPr>
              <a:t>Several data </a:t>
            </a:r>
            <a:r>
              <a:rPr lang="fr-FR" dirty="0">
                <a:solidFill>
                  <a:schemeClr val="accent1"/>
                </a:solidFill>
              </a:rPr>
              <a:t>will </a:t>
            </a:r>
            <a:r>
              <a:rPr lang="fr-FR" dirty="0" smtClean="0">
                <a:solidFill>
                  <a:schemeClr val="accent1"/>
                </a:solidFill>
              </a:rPr>
              <a:t>then, automatically </a:t>
            </a:r>
            <a:r>
              <a:rPr lang="fr-FR" dirty="0">
                <a:solidFill>
                  <a:schemeClr val="accent1"/>
                </a:solidFill>
              </a:rPr>
              <a:t>populate the travel request header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796" y="2155610"/>
            <a:ext cx="7932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Online </a:t>
            </a:r>
            <a:r>
              <a:rPr lang="en-US" sz="2400" dirty="0">
                <a:solidFill>
                  <a:schemeClr val="accent1"/>
                </a:solidFill>
              </a:rPr>
              <a:t>booking takes into account </a:t>
            </a:r>
            <a:r>
              <a:rPr lang="en-US" sz="2400" dirty="0" smtClean="0">
                <a:solidFill>
                  <a:schemeClr val="accent1"/>
                </a:solidFill>
              </a:rPr>
              <a:t>ESRF </a:t>
            </a:r>
            <a:r>
              <a:rPr lang="en-US" sz="2400" dirty="0">
                <a:solidFill>
                  <a:schemeClr val="accent1"/>
                </a:solidFill>
              </a:rPr>
              <a:t>travel policy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006" y="3774140"/>
            <a:ext cx="800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he </a:t>
            </a:r>
            <a:r>
              <a:rPr lang="en-US" dirty="0">
                <a:solidFill>
                  <a:schemeClr val="accent1"/>
                </a:solidFill>
              </a:rPr>
              <a:t>most economical </a:t>
            </a:r>
            <a:r>
              <a:rPr lang="en-US" dirty="0" smtClean="0">
                <a:solidFill>
                  <a:schemeClr val="accent1"/>
                </a:solidFill>
              </a:rPr>
              <a:t>and available tickets are suggested, </a:t>
            </a:r>
            <a:r>
              <a:rPr lang="en-US" b="1" dirty="0">
                <a:solidFill>
                  <a:schemeClr val="accent1"/>
                </a:solidFill>
              </a:rPr>
              <a:t>with </a:t>
            </a:r>
            <a:r>
              <a:rPr lang="en-US" b="1" dirty="0" smtClean="0">
                <a:solidFill>
                  <a:schemeClr val="accent1"/>
                </a:solidFill>
              </a:rPr>
              <a:t>a higher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flexibility, if more </a:t>
            </a:r>
            <a:r>
              <a:rPr lang="en-US" b="1" dirty="0">
                <a:solidFill>
                  <a:schemeClr val="accent1"/>
                </a:solidFill>
              </a:rPr>
              <a:t>than 3 weeks in advance.</a:t>
            </a:r>
            <a:endParaRPr lang="en-GB" b="1" dirty="0">
              <a:solidFill>
                <a:srgbClr val="13257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522" y="2698607"/>
            <a:ext cx="813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It provides flights to either Lyon or Geneva airports (i.e the closest airports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132577"/>
                </a:solidFill>
              </a:rPr>
              <a:t>     to reach the ESRF)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006" y="3330899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When appropriate, travel alternatives by train can be suggested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795" y="4677335"/>
            <a:ext cx="7932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Low-cost flights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SAP CONCUR MOBILE APPLICATION AND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428878" y="3387951"/>
            <a:ext cx="458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Your expense report must be: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148" y="1565573"/>
            <a:ext cx="691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To take photos of your travel expenses and </a:t>
            </a:r>
            <a:r>
              <a:rPr lang="en-US" b="1" dirty="0" smtClean="0">
                <a:solidFill>
                  <a:srgbClr val="132577"/>
                </a:solidFill>
              </a:rPr>
              <a:t>get them certified</a:t>
            </a:r>
            <a:endParaRPr lang="en-GB" b="1" dirty="0">
              <a:solidFill>
                <a:srgbClr val="13257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672" y="3875915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Created </a:t>
            </a:r>
            <a:r>
              <a:rPr lang="en-US" b="1" dirty="0">
                <a:solidFill>
                  <a:srgbClr val="132577"/>
                </a:solidFill>
              </a:rPr>
              <a:t>f</a:t>
            </a:r>
            <a:r>
              <a:rPr lang="en-US" b="1" dirty="0" smtClean="0">
                <a:solidFill>
                  <a:srgbClr val="132577"/>
                </a:solidFill>
              </a:rPr>
              <a:t>rom the approved travel request</a:t>
            </a:r>
            <a:r>
              <a:rPr lang="en-US" dirty="0" smtClean="0">
                <a:solidFill>
                  <a:srgbClr val="132577"/>
                </a:solidFill>
              </a:rPr>
              <a:t>, as the application will populate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132577"/>
                </a:solidFill>
              </a:rPr>
              <a:t>     the expense </a:t>
            </a:r>
            <a:r>
              <a:rPr lang="en-US" dirty="0">
                <a:solidFill>
                  <a:srgbClr val="132577"/>
                </a:solidFill>
              </a:rPr>
              <a:t>report header on your behalf  </a:t>
            </a:r>
            <a:endParaRPr lang="en-US" dirty="0" smtClean="0">
              <a:solidFill>
                <a:srgbClr val="13257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672" y="4557651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Created upon your departure to the ESRF</a:t>
            </a:r>
            <a:r>
              <a:rPr lang="en-US" dirty="0" smtClean="0">
                <a:solidFill>
                  <a:srgbClr val="132577"/>
                </a:solidFill>
              </a:rPr>
              <a:t>, in order to add the certified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132577"/>
                </a:solidFill>
              </a:rPr>
              <a:t>     receipts of your travel expenses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153" y="810132"/>
            <a:ext cx="8732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The ESRF recommends that you download the SAP Concur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rgbClr val="132577"/>
                </a:solidFill>
              </a:rPr>
              <a:t> </a:t>
            </a:r>
            <a:r>
              <a:rPr lang="en-US" sz="2400" dirty="0" smtClean="0">
                <a:solidFill>
                  <a:srgbClr val="132577"/>
                </a:solidFill>
              </a:rPr>
              <a:t>   mobile application:</a:t>
            </a:r>
            <a:endParaRPr lang="en-GB" sz="2400" dirty="0">
              <a:solidFill>
                <a:srgbClr val="13257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496" y="2436745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132577"/>
                </a:solidFill>
              </a:rPr>
              <a:t>Paper receipts are no longer requested (*)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878" y="2002791"/>
            <a:ext cx="849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577"/>
                </a:solidFill>
              </a:rPr>
              <a:t>Thanks to certified receipts </a:t>
            </a:r>
            <a:r>
              <a:rPr lang="en-US" sz="1600" dirty="0" smtClean="0">
                <a:solidFill>
                  <a:srgbClr val="132577"/>
                </a:solidFill>
              </a:rPr>
              <a:t>(i.e, photo taken from the SAP Concur mobile):</a:t>
            </a:r>
            <a:endParaRPr lang="en-GB" sz="1600" dirty="0">
              <a:solidFill>
                <a:srgbClr val="13257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2472" y="2826119"/>
            <a:ext cx="80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Submit your claim electronically (no paper form, no sent by postal mail)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9672" y="5239387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Submitted </a:t>
            </a:r>
            <a:r>
              <a:rPr lang="en-US" b="1" dirty="0" smtClean="0">
                <a:solidFill>
                  <a:srgbClr val="132577"/>
                </a:solidFill>
              </a:rPr>
              <a:t>not later than 1 month </a:t>
            </a:r>
            <a:r>
              <a:rPr lang="en-US" dirty="0" smtClean="0">
                <a:solidFill>
                  <a:srgbClr val="132577"/>
                </a:solidFill>
              </a:rPr>
              <a:t>after the end of your trip (take care of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132577"/>
                </a:solidFill>
              </a:rPr>
              <a:t>     email reminders)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7338" y="6220306"/>
            <a:ext cx="731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200" dirty="0" smtClean="0">
                <a:solidFill>
                  <a:srgbClr val="132577"/>
                </a:solidFill>
              </a:rPr>
              <a:t>(*) if you attach “non-certified” receipts, paper receipts must be received by ESRF Travel office, not later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200" dirty="0">
                <a:solidFill>
                  <a:srgbClr val="132577"/>
                </a:solidFill>
              </a:rPr>
              <a:t> </a:t>
            </a:r>
            <a:r>
              <a:rPr lang="en-US" sz="1200" dirty="0" smtClean="0">
                <a:solidFill>
                  <a:srgbClr val="132577"/>
                </a:solidFill>
              </a:rPr>
              <a:t>    than 30 days after the end of your trip</a:t>
            </a:r>
          </a:p>
        </p:txBody>
      </p:sp>
    </p:spTree>
    <p:extLst>
      <p:ext uri="{BB962C8B-B14F-4D97-AF65-F5344CB8AC3E}">
        <p14:creationId xmlns:p14="http://schemas.microsoft.com/office/powerpoint/2010/main" val="30386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On-screen Show (4:3)</PresentationFormat>
  <Paragraphs>127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 </vt:lpstr>
      <vt:lpstr>GENERAL CONTEXT:</vt:lpstr>
      <vt:lpstr>IMPLEMENTATION OF AN INTEGRATED BUSINESS TRAVEL MANAGEMENT APPLICATION</vt:lpstr>
      <vt:lpstr>IMPLEMENTATION OF AN INTEGRATED BUSINESS TRAVEL MANAGEMENT APPLICATION</vt:lpstr>
      <vt:lpstr>GENERAL WORKFLOW</vt:lpstr>
      <vt:lpstr>TRAVEL REQUEST</vt:lpstr>
      <vt:lpstr>ONLINE BOOKINGS</vt:lpstr>
      <vt:lpstr>SAP CONCUR MOBILE APPLICATION AND EXPENSE REPORT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DEMESSIEUX Laura</dc:creator>
  <cp:lastModifiedBy>GRAYEL Jean-Francois</cp:lastModifiedBy>
  <cp:revision>623</cp:revision>
  <cp:lastPrinted>2015-06-19T07:30:01Z</cp:lastPrinted>
  <dcterms:created xsi:type="dcterms:W3CDTF">2015-04-08T05:55:09Z</dcterms:created>
  <dcterms:modified xsi:type="dcterms:W3CDTF">2021-09-14T13:02:22Z</dcterms:modified>
</cp:coreProperties>
</file>