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56" r:id="rId6"/>
    <p:sldId id="257" r:id="rId7"/>
    <p:sldId id="258" r:id="rId8"/>
    <p:sldId id="262" r:id="rId9"/>
    <p:sldId id="269" r:id="rId10"/>
    <p:sldId id="263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39DE9-81E8-5555-CA75-B0CC94D2A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FA86F7-4CB9-6999-68F4-21F914D6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38C45-0FF7-2FE9-3FFE-933CBB5E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2DFD95-050F-8A15-8996-617E42EF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01E38-A499-73AB-1429-3AC916C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5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E226A-57F5-B193-7EB5-A1142000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733E0F-50F2-1518-FBC1-207B9C69B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33439-95FA-18B9-5B91-AB43E96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E79FD-9A9F-2002-68B3-192C87FF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FE6E9-EDC9-0CA6-6907-36F76E7F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4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6DCE12-1FAF-F60E-48B7-0F5D50595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2242EE-B1ED-A296-3432-94823E68A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C2F71-ADBC-B9E5-8966-A4207540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3BA97-6958-6062-FD43-EAA08DAE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6FCD6-91CE-7CEB-F34D-CD64149A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75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2E636-82EA-E64C-7C88-11252E7C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D59D5-9134-0D9C-2265-067998F0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D880A-5F8B-850B-8A14-2C962E3A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0E19F-3821-1692-18DF-A47190C8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D08FB-AEDD-6710-2DDB-5AB78E31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4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46AC-5075-9A58-2A15-9E37EFBA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42B40-D036-3AEE-9E87-2F763DB4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BBB2D-BF5D-6645-F8F3-4B7A94A8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4A345B-E0AF-6E8E-268C-84047691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2B9B04-2C1C-A9E4-9AFF-C459D714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7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05A16-F198-0756-ECEC-CE7C7796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098A8-F586-B33B-CD81-2FA5C588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4FAECA-F911-ABD1-D5D1-51AFFE288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6A66BB-A8AB-1E6E-3110-A3490AA2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0B0DE4-3F37-9369-2AB7-12ECC985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A25AE0-5231-B8E9-477A-CC318FDF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3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05245-18CB-C19D-8211-1B4A4E4A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9D4831-A4BB-38DC-D275-A75A15D7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79F96D-D883-4E04-09B1-FB6C33E5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7E3254-807B-E924-2639-D4FDAA7AE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6B3107-EDCA-6E47-E834-77E7CB864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DF8D66-ABEE-0884-D4E5-636DFBEB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E090E3-B73B-F07E-6D12-E7B0FE7D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F818F-FDEF-C60C-E467-5C6C995D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68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F95FE-105C-E53D-25BA-865D0AC2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1205CC-E479-44E6-30AB-02DE7815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7E50F5-6D95-476C-63A0-BE6575B2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827250-1530-75BD-3DB8-D948FA8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5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16CDB7-9549-C109-CE0B-0FB8261B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33C703-257E-238F-BF9E-C671C96B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BCF96-DC99-9E96-D266-02D1B89B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0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D5214-AACE-A9F4-7D92-C8BF0500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F7425-3E23-6313-EED1-70DB9E4A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215429-29FD-D738-745C-05475C06B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402E10-0FB3-00CB-503E-1C920EA8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4FDF05-1B8A-4535-11CC-148233E3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E87231-60CC-699E-895B-85399852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7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6623E-3844-3439-A4FC-232E7B31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B0B130-FDFF-B243-FDD1-BB1D8613A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A11300-ED18-3CEC-E445-EA7455A5C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B3CFF4-C713-AFF1-C6D3-5E198C7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B5DF53-D8EC-AB8D-6B58-482B620C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0BB0A5-1CAA-4C1E-AC69-31974D49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4EE179-32A2-4E6F-1162-CE847290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54BC2A-456D-FC3B-1D1A-2D878296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492CB-1FE0-12CC-DCC0-50AD278D9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6F94-C28C-43E3-9869-82822A2A833A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A8D06C-9DB5-6B6C-4B09-D725B4F45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72754-4930-48C8-6397-A928E60D4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A58D-CCA8-4A07-B7D0-8E48B85EB4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09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ryst.ehu.es/cgi-bin/cryst/programs/nph-wp-list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BFE097-ED87-1DC8-CB56-C542CED5FBFC}"/>
              </a:ext>
            </a:extLst>
          </p:cNvPr>
          <p:cNvSpPr txBox="1"/>
          <p:nvPr/>
        </p:nvSpPr>
        <p:spPr>
          <a:xfrm>
            <a:off x="33143" y="55941"/>
            <a:ext cx="876640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PIGMENTS ESRF BAG 		training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with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FullProf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3C510A-EC28-4942-520B-C703AE4C5D85}"/>
              </a:ext>
            </a:extLst>
          </p:cNvPr>
          <p:cNvSpPr txBox="1"/>
          <p:nvPr/>
        </p:nvSpPr>
        <p:spPr>
          <a:xfrm>
            <a:off x="282222" y="93133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/>
              <a:t>program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C0DF96-A243-E996-867A-0D04721C1A9C}"/>
              </a:ext>
            </a:extLst>
          </p:cNvPr>
          <p:cNvSpPr txBox="1"/>
          <p:nvPr/>
        </p:nvSpPr>
        <p:spPr>
          <a:xfrm>
            <a:off x="1155832" y="1467526"/>
            <a:ext cx="1060719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1- </a:t>
            </a:r>
            <a:r>
              <a:rPr lang="fr-FR" sz="2000" dirty="0" err="1"/>
              <a:t>generalities</a:t>
            </a:r>
            <a:r>
              <a:rPr lang="fr-FR" sz="2000" dirty="0"/>
              <a:t> on X ray diffraction and </a:t>
            </a:r>
            <a:r>
              <a:rPr lang="fr-FR" sz="2000" dirty="0" err="1"/>
              <a:t>Rietveld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2- </a:t>
            </a:r>
            <a:r>
              <a:rPr lang="fr-FR" sz="2000" dirty="0" err="1"/>
              <a:t>preparing</a:t>
            </a:r>
            <a:r>
              <a:rPr lang="fr-FR" sz="2000" dirty="0"/>
              <a:t> the </a:t>
            </a:r>
            <a:r>
              <a:rPr lang="fr-FR" sz="2000" i="1" dirty="0" err="1"/>
              <a:t>pcr</a:t>
            </a:r>
            <a:r>
              <a:rPr lang="fr-FR" sz="2000" dirty="0"/>
              <a:t> command file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3- running </a:t>
            </a:r>
            <a:r>
              <a:rPr lang="fr-FR" sz="2000" i="1" dirty="0" err="1"/>
              <a:t>FullProf</a:t>
            </a:r>
            <a:r>
              <a:rPr lang="fr-FR" sz="2000" dirty="0"/>
              <a:t>: </a:t>
            </a:r>
            <a:r>
              <a:rPr lang="fr-FR" sz="2000" dirty="0" err="1"/>
              <a:t>analysis</a:t>
            </a:r>
            <a:r>
              <a:rPr lang="fr-FR" sz="2000" dirty="0"/>
              <a:t> of a ID22 SD pattern of hydrocerussite Pb</a:t>
            </a:r>
            <a:r>
              <a:rPr lang="fr-FR" sz="2000" baseline="-25000" dirty="0"/>
              <a:t>3</a:t>
            </a:r>
            <a:r>
              <a:rPr lang="fr-FR" sz="2000" dirty="0"/>
              <a:t>(CO</a:t>
            </a:r>
            <a:r>
              <a:rPr lang="fr-FR" sz="2000" baseline="-25000" dirty="0"/>
              <a:t>3</a:t>
            </a:r>
            <a:r>
              <a:rPr lang="fr-FR" sz="2000" dirty="0"/>
              <a:t>)</a:t>
            </a:r>
            <a:r>
              <a:rPr lang="fr-FR" sz="2000" baseline="-25000" dirty="0"/>
              <a:t>2</a:t>
            </a:r>
            <a:r>
              <a:rPr lang="fr-FR" sz="2000" dirty="0"/>
              <a:t>(OH)</a:t>
            </a:r>
            <a:r>
              <a:rPr lang="fr-FR" sz="2000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4- size / </a:t>
            </a:r>
            <a:r>
              <a:rPr lang="fr-FR" sz="2000" dirty="0" err="1"/>
              <a:t>strain</a:t>
            </a:r>
            <a:r>
              <a:rPr lang="fr-FR" sz="2000" dirty="0"/>
              <a:t> </a:t>
            </a:r>
            <a:r>
              <a:rPr lang="fr-FR" sz="2000" dirty="0" err="1"/>
              <a:t>determination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Williamson-Hall </a:t>
            </a:r>
            <a:r>
              <a:rPr lang="fr-FR" sz="2000" dirty="0" err="1"/>
              <a:t>method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5- semi-quantitative phase </a:t>
            </a:r>
            <a:r>
              <a:rPr lang="fr-FR" sz="2000" dirty="0" err="1"/>
              <a:t>analysis</a:t>
            </a:r>
            <a:r>
              <a:rPr lang="fr-FR" sz="2000" dirty="0"/>
              <a:t> on Renaissance masters’ </a:t>
            </a:r>
            <a:r>
              <a:rPr lang="fr-FR" sz="2000" dirty="0" err="1"/>
              <a:t>paintings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6- </a:t>
            </a:r>
            <a:r>
              <a:rPr lang="fr-FR" sz="2000" dirty="0" err="1"/>
              <a:t>preferred</a:t>
            </a:r>
            <a:r>
              <a:rPr lang="fr-FR" sz="2000" dirty="0"/>
              <a:t> orientation </a:t>
            </a:r>
            <a:r>
              <a:rPr lang="fr-FR" sz="2000" dirty="0" err="1"/>
              <a:t>effects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7129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>
            <a:extLst>
              <a:ext uri="{FF2B5EF4-FFF2-40B4-BE49-F238E27FC236}">
                <a16:creationId xmlns:a16="http://schemas.microsoft.com/office/drawing/2014/main" id="{4EACBC17-8427-34AF-1404-286394D974D4}"/>
              </a:ext>
            </a:extLst>
          </p:cNvPr>
          <p:cNvSpPr txBox="1"/>
          <p:nvPr/>
        </p:nvSpPr>
        <p:spPr>
          <a:xfrm>
            <a:off x="722801" y="4318157"/>
            <a:ext cx="7666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truncation</a:t>
            </a:r>
            <a:r>
              <a:rPr lang="fr-FR" sz="2000" dirty="0"/>
              <a:t> of the Fourier </a:t>
            </a:r>
            <a:r>
              <a:rPr lang="fr-FR" sz="2000" dirty="0" err="1"/>
              <a:t>transform</a:t>
            </a:r>
            <a:r>
              <a:rPr lang="fr-FR" sz="2000" dirty="0"/>
              <a:t> </a:t>
            </a:r>
            <a:r>
              <a:rPr lang="fr-FR" sz="2000" dirty="0" err="1"/>
              <a:t>becomes</a:t>
            </a:r>
            <a:r>
              <a:rPr lang="fr-FR" sz="2000" dirty="0"/>
              <a:t> visible </a:t>
            </a:r>
          </a:p>
          <a:p>
            <a:r>
              <a:rPr lang="fr-FR" sz="2000" dirty="0"/>
              <a:t>for </a:t>
            </a:r>
            <a:r>
              <a:rPr lang="fr-FR" sz="2000" i="1" dirty="0"/>
              <a:t>L</a:t>
            </a:r>
            <a:r>
              <a:rPr lang="fr-FR" sz="2000" dirty="0"/>
              <a:t> &lt; 1 </a:t>
            </a:r>
            <a:r>
              <a:rPr lang="el-GR" sz="2000" dirty="0"/>
              <a:t>μ</a:t>
            </a:r>
            <a:r>
              <a:rPr lang="fr-FR" sz="2000" dirty="0"/>
              <a:t>m</a:t>
            </a:r>
          </a:p>
          <a:p>
            <a:r>
              <a:rPr lang="fr-FR" sz="2000" dirty="0"/>
              <a:t> </a:t>
            </a:r>
            <a:r>
              <a:rPr lang="fr-FR" sz="2000" dirty="0">
                <a:sym typeface="Symbol" pitchFamily="18" charset="2"/>
              </a:rPr>
              <a:t></a:t>
            </a:r>
            <a:r>
              <a:rPr lang="fr-FR" sz="2000" dirty="0"/>
              <a:t>  the </a:t>
            </a:r>
            <a:r>
              <a:rPr lang="fr-FR" sz="2000" dirty="0" err="1"/>
              <a:t>reciprocal</a:t>
            </a:r>
            <a:r>
              <a:rPr lang="fr-FR" sz="2000" dirty="0"/>
              <a:t> </a:t>
            </a:r>
            <a:r>
              <a:rPr lang="fr-FR" sz="2000" dirty="0" err="1"/>
              <a:t>lattice</a:t>
            </a:r>
            <a:r>
              <a:rPr lang="fr-FR" sz="2000" dirty="0"/>
              <a:t> points spread</a:t>
            </a:r>
          </a:p>
          <a:p>
            <a:r>
              <a:rPr lang="fr-FR" sz="2000" dirty="0"/>
              <a:t> </a:t>
            </a:r>
            <a:r>
              <a:rPr lang="fr-FR" sz="2000" dirty="0">
                <a:sym typeface="Symbol" pitchFamily="18" charset="2"/>
              </a:rPr>
              <a:t></a:t>
            </a:r>
            <a:r>
              <a:rPr lang="fr-FR" sz="2000" dirty="0"/>
              <a:t>  the diffraction </a:t>
            </a:r>
            <a:r>
              <a:rPr lang="fr-FR" sz="2000" dirty="0" err="1"/>
              <a:t>peaks</a:t>
            </a:r>
            <a:r>
              <a:rPr lang="fr-FR" sz="2000" dirty="0"/>
              <a:t> </a:t>
            </a:r>
            <a:r>
              <a:rPr lang="fr-FR" sz="2000" dirty="0" err="1"/>
              <a:t>broaden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Scherrer formula	</a:t>
            </a:r>
            <a:r>
              <a:rPr lang="fr-FR" sz="2000" dirty="0">
                <a:sym typeface="Symbol" pitchFamily="18" charset="2"/>
              </a:rPr>
              <a:t></a:t>
            </a:r>
            <a:endParaRPr lang="fr-FR" sz="2000" dirty="0"/>
          </a:p>
          <a:p>
            <a:endParaRPr lang="fr-FR" sz="2000" dirty="0"/>
          </a:p>
          <a:p>
            <a:r>
              <a:rPr lang="fr-FR" sz="2000" i="1" dirty="0"/>
              <a:t>L</a:t>
            </a:r>
            <a:r>
              <a:rPr lang="fr-FR" sz="2000" dirty="0"/>
              <a:t> and </a:t>
            </a:r>
            <a:r>
              <a:rPr lang="fr-FR" sz="2000" i="1" dirty="0"/>
              <a:t>λ</a:t>
            </a:r>
            <a:r>
              <a:rPr lang="fr-FR" sz="2000" dirty="0"/>
              <a:t> in </a:t>
            </a:r>
            <a:r>
              <a:rPr lang="fr-FR" sz="2000" dirty="0" err="1"/>
              <a:t>same</a:t>
            </a:r>
            <a:r>
              <a:rPr lang="fr-FR" sz="2000" dirty="0"/>
              <a:t> unit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17B12A-1419-70DA-6E5B-7566CD914B39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4-	size /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strain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analysis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1CA8D1-27A7-0EFE-E3E1-88917A744AB0}"/>
              </a:ext>
            </a:extLst>
          </p:cNvPr>
          <p:cNvSpPr txBox="1"/>
          <p:nvPr/>
        </p:nvSpPr>
        <p:spPr>
          <a:xfrm>
            <a:off x="722802" y="1166307"/>
            <a:ext cx="11022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strain</a:t>
            </a:r>
            <a:r>
              <a:rPr lang="fr-FR" sz="2000" dirty="0"/>
              <a:t> of the </a:t>
            </a:r>
            <a:r>
              <a:rPr lang="fr-FR" sz="2000" dirty="0" err="1"/>
              <a:t>crystal</a:t>
            </a:r>
            <a:r>
              <a:rPr lang="fr-FR" sz="2000" dirty="0"/>
              <a:t> </a:t>
            </a:r>
            <a:r>
              <a:rPr lang="fr-FR" sz="2000" dirty="0" err="1"/>
              <a:t>cell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of </a:t>
            </a:r>
            <a:r>
              <a:rPr lang="fr-FR" sz="2000" dirty="0" err="1"/>
              <a:t>various</a:t>
            </a:r>
            <a:r>
              <a:rPr lang="fr-FR" sz="2000" dirty="0"/>
              <a:t> </a:t>
            </a:r>
            <a:r>
              <a:rPr lang="fr-FR" sz="2000" dirty="0" err="1"/>
              <a:t>origins</a:t>
            </a:r>
            <a:r>
              <a:rPr lang="fr-FR" sz="20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err="1"/>
              <a:t>external</a:t>
            </a:r>
            <a:r>
              <a:rPr lang="fr-FR" sz="2000" dirty="0"/>
              <a:t>: </a:t>
            </a:r>
            <a:r>
              <a:rPr lang="fr-FR" sz="2000" dirty="0" err="1"/>
              <a:t>mechanical</a:t>
            </a:r>
            <a:r>
              <a:rPr lang="fr-FR" sz="2000" dirty="0"/>
              <a:t> </a:t>
            </a:r>
            <a:r>
              <a:rPr lang="fr-FR" sz="2000" dirty="0" err="1"/>
              <a:t>strain</a:t>
            </a:r>
            <a:r>
              <a:rPr lang="fr-FR" sz="2000" dirty="0"/>
              <a:t>, </a:t>
            </a:r>
            <a:r>
              <a:rPr lang="fr-FR" sz="2000" dirty="0" err="1"/>
              <a:t>quenching</a:t>
            </a:r>
            <a:r>
              <a:rPr lang="fr-FR" sz="2000" dirty="0"/>
              <a:t>, </a:t>
            </a:r>
            <a:r>
              <a:rPr lang="fr-FR" sz="2000" dirty="0" err="1"/>
              <a:t>lamination</a:t>
            </a:r>
            <a:r>
              <a:rPr lang="fr-FR" sz="2000" dirty="0"/>
              <a:t>, </a:t>
            </a:r>
            <a:r>
              <a:rPr lang="fr-FR" sz="2000" dirty="0" err="1"/>
              <a:t>forging</a:t>
            </a:r>
            <a:r>
              <a:rPr lang="fr-FR" sz="2000" dirty="0"/>
              <a:t>, …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err="1"/>
              <a:t>internal</a:t>
            </a:r>
            <a:r>
              <a:rPr lang="fr-FR" sz="2000" dirty="0"/>
              <a:t>: </a:t>
            </a:r>
            <a:r>
              <a:rPr lang="fr-FR" sz="2000" dirty="0" err="1"/>
              <a:t>chemical</a:t>
            </a:r>
            <a:r>
              <a:rPr lang="fr-FR" sz="2000" dirty="0"/>
              <a:t> substitutions, </a:t>
            </a:r>
            <a:r>
              <a:rPr lang="fr-FR" sz="2000" dirty="0" err="1"/>
              <a:t>defects</a:t>
            </a:r>
            <a:r>
              <a:rPr lang="fr-FR" sz="2000" dirty="0"/>
              <a:t> (</a:t>
            </a:r>
            <a:r>
              <a:rPr lang="fr-FR" sz="2000" dirty="0" err="1"/>
              <a:t>vacancies</a:t>
            </a:r>
            <a:r>
              <a:rPr lang="fr-FR" sz="2000" dirty="0"/>
              <a:t>, </a:t>
            </a:r>
            <a:r>
              <a:rPr lang="fr-FR" sz="2000" dirty="0" err="1"/>
              <a:t>interstitials</a:t>
            </a:r>
            <a:r>
              <a:rPr lang="fr-FR" sz="2000" dirty="0"/>
              <a:t>, dislocations, …)</a:t>
            </a:r>
          </a:p>
          <a:p>
            <a:r>
              <a:rPr lang="fr-FR" sz="2000" i="1" dirty="0"/>
              <a:t>		ex.: (Ba</a:t>
            </a:r>
            <a:r>
              <a:rPr lang="fr-FR" sz="2000" i="1" baseline="-25000" dirty="0"/>
              <a:t>0.9</a:t>
            </a:r>
            <a:r>
              <a:rPr lang="fr-FR" sz="2000" i="1" dirty="0"/>
              <a:t>Eu</a:t>
            </a:r>
            <a:r>
              <a:rPr lang="fr-FR" sz="2000" i="1" baseline="-25000" dirty="0"/>
              <a:t>0.1</a:t>
            </a:r>
            <a:r>
              <a:rPr lang="fr-FR" sz="2000" i="1" dirty="0"/>
              <a:t>)MgAl</a:t>
            </a:r>
            <a:r>
              <a:rPr lang="fr-FR" sz="2000" i="1" baseline="-25000" dirty="0"/>
              <a:t>10</a:t>
            </a:r>
            <a:r>
              <a:rPr lang="fr-FR" sz="2000" i="1" dirty="0"/>
              <a:t>O</a:t>
            </a:r>
            <a:r>
              <a:rPr lang="fr-FR" sz="2000" i="1" baseline="-25000" dirty="0"/>
              <a:t>17</a:t>
            </a:r>
            <a:r>
              <a:rPr lang="fr-FR" sz="2000" i="1" dirty="0"/>
              <a:t> </a:t>
            </a:r>
            <a:r>
              <a:rPr lang="fr-FR" sz="2000" i="1" dirty="0" err="1"/>
              <a:t>solid</a:t>
            </a:r>
            <a:r>
              <a:rPr lang="fr-FR" sz="2000" i="1" dirty="0"/>
              <a:t> solution 	</a:t>
            </a:r>
          </a:p>
          <a:p>
            <a:r>
              <a:rPr lang="fr-FR" sz="2000" dirty="0"/>
              <a:t>			</a:t>
            </a:r>
            <a:r>
              <a:rPr lang="fr-FR" sz="2000" i="1" dirty="0"/>
              <a:t>r</a:t>
            </a:r>
            <a:r>
              <a:rPr lang="fr-FR" sz="2000" dirty="0"/>
              <a:t>Ba</a:t>
            </a:r>
            <a:r>
              <a:rPr lang="fr-FR" sz="2000" baseline="30000" dirty="0"/>
              <a:t>2+</a:t>
            </a:r>
            <a:r>
              <a:rPr lang="fr-FR" sz="2000" dirty="0"/>
              <a:t> = 1.61 Å    </a:t>
            </a:r>
            <a:r>
              <a:rPr lang="fr-FR" sz="2000" i="1" dirty="0"/>
              <a:t>r</a:t>
            </a:r>
            <a:r>
              <a:rPr lang="fr-FR" sz="2000" dirty="0"/>
              <a:t>Eu</a:t>
            </a:r>
            <a:r>
              <a:rPr lang="fr-FR" sz="2000" baseline="30000" dirty="0"/>
              <a:t>2+</a:t>
            </a:r>
            <a:r>
              <a:rPr lang="fr-FR" sz="2000" dirty="0"/>
              <a:t> = 1.44 Å  </a:t>
            </a:r>
            <a:r>
              <a:rPr lang="fr-FR" sz="2000" dirty="0">
                <a:sym typeface="Symbol" pitchFamily="18" charset="2"/>
              </a:rPr>
              <a:t></a:t>
            </a:r>
            <a:r>
              <a:rPr lang="fr-FR" sz="2000" dirty="0"/>
              <a:t>  variations in the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/>
              <a:t>parameters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Bragg’s</a:t>
            </a:r>
            <a:r>
              <a:rPr lang="fr-FR" sz="2000" dirty="0"/>
              <a:t> </a:t>
            </a:r>
            <a:r>
              <a:rPr lang="fr-FR" sz="2000" dirty="0" err="1"/>
              <a:t>law</a:t>
            </a:r>
            <a:r>
              <a:rPr lang="fr-FR" sz="2000" dirty="0"/>
              <a:t> (</a:t>
            </a:r>
            <a:r>
              <a:rPr lang="fr-FR" sz="2000" dirty="0" err="1"/>
              <a:t>dif</a:t>
            </a:r>
            <a:r>
              <a:rPr lang="fr-FR" sz="2000" dirty="0"/>
              <a:t>-log) 	</a:t>
            </a:r>
            <a:r>
              <a:rPr lang="fr-FR" sz="2000" dirty="0">
                <a:sym typeface="Symbol" pitchFamily="18" charset="2"/>
              </a:rPr>
              <a:t></a:t>
            </a:r>
            <a:r>
              <a:rPr lang="fr-FR" sz="2000" dirty="0"/>
              <a:t>  </a:t>
            </a:r>
            <a:r>
              <a:rPr lang="el-GR" sz="2000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</a:t>
            </a:r>
            <a:r>
              <a:rPr lang="fr-FR" sz="2000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d</a:t>
            </a:r>
            <a:r>
              <a:rPr lang="el-GR" sz="2000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 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= 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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(rad) = 4</a:t>
            </a:r>
            <a:r>
              <a:rPr lang="el-G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tan</a:t>
            </a:r>
            <a:r>
              <a:rPr lang="fr-FR" sz="2000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 </a:t>
            </a:r>
            <a:r>
              <a:rPr lang="fr-FR" sz="2000" i="1" dirty="0">
                <a:sym typeface="Symbol"/>
              </a:rPr>
              <a:t>		</a:t>
            </a:r>
            <a:r>
              <a:rPr lang="el-GR" sz="2000" i="1" dirty="0"/>
              <a:t>ε</a:t>
            </a:r>
            <a:r>
              <a:rPr lang="fr-FR" sz="2000" dirty="0"/>
              <a:t> = </a:t>
            </a:r>
            <a:r>
              <a:rPr lang="el-GR" sz="2000" dirty="0"/>
              <a:t>Δ</a:t>
            </a:r>
            <a:r>
              <a:rPr lang="fr-FR" sz="2000" i="1" dirty="0"/>
              <a:t>d</a:t>
            </a:r>
            <a:r>
              <a:rPr lang="fr-FR" sz="2000" dirty="0"/>
              <a:t>/</a:t>
            </a:r>
            <a:r>
              <a:rPr lang="fr-FR" sz="2000" i="1" dirty="0"/>
              <a:t>d</a:t>
            </a:r>
            <a:r>
              <a:rPr lang="fr-FR" sz="2000" dirty="0"/>
              <a:t>: </a:t>
            </a:r>
            <a:r>
              <a:rPr lang="fr-FR" sz="2000" dirty="0" err="1"/>
              <a:t>strain</a:t>
            </a:r>
            <a:r>
              <a:rPr lang="fr-FR" sz="2000" dirty="0"/>
              <a:t> coefficient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E8DD59-FEA6-DC6D-C704-B4D46DD6DB5A}"/>
              </a:ext>
            </a:extLst>
          </p:cNvPr>
          <p:cNvSpPr txBox="1"/>
          <p:nvPr/>
        </p:nvSpPr>
        <p:spPr>
          <a:xfrm>
            <a:off x="260384" y="631945"/>
            <a:ext cx="3439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strain-induced</a:t>
            </a:r>
            <a:r>
              <a:rPr lang="fr-FR" sz="2000" b="1" i="1" dirty="0"/>
              <a:t> </a:t>
            </a:r>
            <a:r>
              <a:rPr lang="fr-FR" sz="2000" b="1" i="1" dirty="0" err="1"/>
              <a:t>broadening</a:t>
            </a:r>
            <a:r>
              <a:rPr lang="fr-FR" sz="2000" b="1" i="1" dirty="0"/>
              <a:t> (</a:t>
            </a:r>
            <a:r>
              <a:rPr lang="el-GR" sz="2000" b="1" i="1" dirty="0">
                <a:sym typeface="Symbol"/>
              </a:rPr>
              <a:t></a:t>
            </a:r>
            <a:r>
              <a:rPr lang="fr-FR" sz="2000" b="1" i="1" baseline="-25000" dirty="0">
                <a:sym typeface="Symbol"/>
              </a:rPr>
              <a:t>d</a:t>
            </a:r>
            <a:r>
              <a:rPr lang="fr-FR" sz="2000" b="1" i="1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D8D7DC-0EE7-5924-39A7-A2FE5F3D980C}"/>
              </a:ext>
            </a:extLst>
          </p:cNvPr>
          <p:cNvSpPr txBox="1"/>
          <p:nvPr/>
        </p:nvSpPr>
        <p:spPr>
          <a:xfrm>
            <a:off x="252525" y="3800918"/>
            <a:ext cx="3212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size-</a:t>
            </a:r>
            <a:r>
              <a:rPr lang="fr-FR" sz="2000" b="1" i="1" dirty="0" err="1"/>
              <a:t>induced</a:t>
            </a:r>
            <a:r>
              <a:rPr lang="fr-FR" sz="2000" b="1" i="1" dirty="0"/>
              <a:t> </a:t>
            </a:r>
            <a:r>
              <a:rPr lang="fr-FR" sz="2000" b="1" i="1" dirty="0" err="1"/>
              <a:t>broadening</a:t>
            </a:r>
            <a:r>
              <a:rPr lang="fr-FR" sz="2000" b="1" i="1" dirty="0"/>
              <a:t> (</a:t>
            </a:r>
            <a:r>
              <a:rPr lang="el-GR" sz="2000" b="1" i="1" dirty="0">
                <a:sym typeface="Symbol"/>
              </a:rPr>
              <a:t></a:t>
            </a:r>
            <a:r>
              <a:rPr lang="fr-FR" sz="2000" b="1" i="1" baseline="-25000" dirty="0">
                <a:sym typeface="Symbol"/>
              </a:rPr>
              <a:t>L</a:t>
            </a:r>
            <a:r>
              <a:rPr lang="fr-FR" sz="2000" b="1" i="1" dirty="0"/>
              <a:t>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4992907-65F6-82B4-D8E9-CBE6DDD0F58D}"/>
              </a:ext>
            </a:extLst>
          </p:cNvPr>
          <p:cNvGrpSpPr/>
          <p:nvPr/>
        </p:nvGrpSpPr>
        <p:grpSpPr>
          <a:xfrm>
            <a:off x="8550666" y="3887662"/>
            <a:ext cx="3411624" cy="2809235"/>
            <a:chOff x="535577" y="3704188"/>
            <a:chExt cx="3491350" cy="2874882"/>
          </a:xfrm>
        </p:grpSpPr>
        <p:pic>
          <p:nvPicPr>
            <p:cNvPr id="18" name="Image 17" descr="Présentation1.gif">
              <a:extLst>
                <a:ext uri="{FF2B5EF4-FFF2-40B4-BE49-F238E27FC236}">
                  <a16:creationId xmlns:a16="http://schemas.microsoft.com/office/drawing/2014/main" id="{DE689603-1F8C-8223-0886-3BC5C573B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57" t="22095" r="10857" b="8381"/>
            <a:stretch>
              <a:fillRect/>
            </a:stretch>
          </p:blipFill>
          <p:spPr>
            <a:xfrm>
              <a:off x="696676" y="4443998"/>
              <a:ext cx="2844000" cy="1780542"/>
            </a:xfrm>
            <a:prstGeom prst="rect">
              <a:avLst/>
            </a:prstGeom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E375F90-5784-3B99-7CFA-C11415106E27}"/>
                </a:ext>
              </a:extLst>
            </p:cNvPr>
            <p:cNvCxnSpPr/>
            <p:nvPr/>
          </p:nvCxnSpPr>
          <p:spPr>
            <a:xfrm>
              <a:off x="670550" y="6177711"/>
              <a:ext cx="3124300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3620C91-F456-1B82-1857-D3145A6146CF}"/>
                </a:ext>
              </a:extLst>
            </p:cNvPr>
            <p:cNvSpPr txBox="1"/>
            <p:nvPr/>
          </p:nvSpPr>
          <p:spPr>
            <a:xfrm>
              <a:off x="3744477" y="627129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/>
                <a:t>K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2679EAC-A607-62D7-4ACF-CA999507286E}"/>
                </a:ext>
              </a:extLst>
            </p:cNvPr>
            <p:cNvSpPr txBox="1"/>
            <p:nvPr/>
          </p:nvSpPr>
          <p:spPr>
            <a:xfrm>
              <a:off x="535577" y="6269165"/>
              <a:ext cx="500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1 </a:t>
              </a:r>
              <a:r>
                <a:rPr lang="fr-FR" sz="1400" b="1" i="1"/>
                <a:t>a</a:t>
              </a:r>
              <a:r>
                <a:rPr lang="fr-FR" sz="1400" b="1"/>
                <a:t>*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741B475-EA58-8700-E2A5-F83881739E38}"/>
                </a:ext>
              </a:extLst>
            </p:cNvPr>
            <p:cNvSpPr txBox="1"/>
            <p:nvPr/>
          </p:nvSpPr>
          <p:spPr>
            <a:xfrm>
              <a:off x="1863648" y="6269165"/>
              <a:ext cx="500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2 </a:t>
              </a:r>
              <a:r>
                <a:rPr lang="fr-FR" sz="1400" b="1" i="1"/>
                <a:t>a</a:t>
              </a:r>
              <a:r>
                <a:rPr lang="fr-FR" sz="1400" b="1"/>
                <a:t>*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E299671-D8B0-8E07-01EA-0D37A6822FEA}"/>
                </a:ext>
              </a:extLst>
            </p:cNvPr>
            <p:cNvSpPr txBox="1"/>
            <p:nvPr/>
          </p:nvSpPr>
          <p:spPr>
            <a:xfrm>
              <a:off x="3191719" y="6269165"/>
              <a:ext cx="500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3 </a:t>
              </a:r>
              <a:r>
                <a:rPr lang="fr-FR" sz="1400" b="1" i="1"/>
                <a:t>a</a:t>
              </a:r>
              <a:r>
                <a:rPr lang="fr-FR" sz="1400" b="1"/>
                <a:t>*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93457A2-BCCA-0AE5-CDC8-001AC041CDF6}"/>
                </a:ext>
              </a:extLst>
            </p:cNvPr>
            <p:cNvSpPr txBox="1"/>
            <p:nvPr/>
          </p:nvSpPr>
          <p:spPr>
            <a:xfrm>
              <a:off x="2250315" y="5713404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>
                  <a:solidFill>
                    <a:srgbClr val="FF4747"/>
                  </a:solidFill>
                </a:rPr>
                <a:t>N</a:t>
              </a:r>
              <a:r>
                <a:rPr lang="fr-FR" sz="1400">
                  <a:solidFill>
                    <a:srgbClr val="FF4747"/>
                  </a:solidFill>
                </a:rPr>
                <a:t> = 5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9C2C7C7-5F90-AF67-AE0A-4E6D3DEE5227}"/>
                </a:ext>
              </a:extLst>
            </p:cNvPr>
            <p:cNvSpPr txBox="1"/>
            <p:nvPr/>
          </p:nvSpPr>
          <p:spPr>
            <a:xfrm>
              <a:off x="2250315" y="5372112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>
                  <a:solidFill>
                    <a:srgbClr val="B4DE86"/>
                  </a:solidFill>
                </a:rPr>
                <a:t>N</a:t>
              </a:r>
              <a:r>
                <a:rPr lang="fr-FR" sz="1400">
                  <a:solidFill>
                    <a:srgbClr val="B4DE86"/>
                  </a:solidFill>
                </a:rPr>
                <a:t> = 10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9E1C0B8-66BB-43B2-B57E-9D0918C149CA}"/>
                </a:ext>
              </a:extLst>
            </p:cNvPr>
            <p:cNvSpPr txBox="1"/>
            <p:nvPr/>
          </p:nvSpPr>
          <p:spPr>
            <a:xfrm>
              <a:off x="2250315" y="4808563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>
                  <a:solidFill>
                    <a:srgbClr val="80ABE0"/>
                  </a:solidFill>
                </a:rPr>
                <a:t>N</a:t>
              </a:r>
              <a:r>
                <a:rPr lang="fr-FR" sz="1400">
                  <a:solidFill>
                    <a:srgbClr val="80ABE0"/>
                  </a:solidFill>
                </a:rPr>
                <a:t> = 20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4C20E6F0-C6C9-10FF-3492-066130391AC1}"/>
                </a:ext>
              </a:extLst>
            </p:cNvPr>
            <p:cNvCxnSpPr/>
            <p:nvPr/>
          </p:nvCxnSpPr>
          <p:spPr>
            <a:xfrm rot="16200000">
              <a:off x="-458013" y="4982189"/>
              <a:ext cx="2556001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A32A341-0E12-EADD-0510-82A1F9527365}"/>
                </a:ext>
              </a:extLst>
            </p:cNvPr>
            <p:cNvCxnSpPr/>
            <p:nvPr/>
          </p:nvCxnSpPr>
          <p:spPr>
            <a:xfrm rot="16200000">
              <a:off x="842567" y="4982189"/>
              <a:ext cx="2556001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202A5B6-44CD-75BD-EB8C-D16B75A85493}"/>
                </a:ext>
              </a:extLst>
            </p:cNvPr>
            <p:cNvCxnSpPr/>
            <p:nvPr/>
          </p:nvCxnSpPr>
          <p:spPr>
            <a:xfrm rot="16200000">
              <a:off x="2134180" y="4982190"/>
              <a:ext cx="2556001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0BF56E3-938F-A37C-D796-50D6535E3BE8}"/>
                </a:ext>
              </a:extLst>
            </p:cNvPr>
            <p:cNvSpPr txBox="1"/>
            <p:nvPr/>
          </p:nvSpPr>
          <p:spPr>
            <a:xfrm>
              <a:off x="2245959" y="4072865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/>
                <a:t>N</a:t>
              </a:r>
              <a:r>
                <a:rPr lang="fr-FR" sz="1400"/>
                <a:t> = ∞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F825DA64-FC7F-803A-8215-8481D0807C0C}"/>
              </a:ext>
            </a:extLst>
          </p:cNvPr>
          <p:cNvSpPr txBox="1"/>
          <p:nvPr/>
        </p:nvSpPr>
        <p:spPr>
          <a:xfrm>
            <a:off x="7563559" y="3646607"/>
            <a:ext cx="48121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>
                <a:sym typeface="Symbol" charset="2"/>
              </a:rPr>
              <a:t>diffracted</a:t>
            </a:r>
            <a:r>
              <a:rPr lang="fr-FR" b="1" i="1" dirty="0">
                <a:sym typeface="Symbol" charset="2"/>
              </a:rPr>
              <a:t> </a:t>
            </a:r>
            <a:r>
              <a:rPr lang="fr-FR" b="1" i="1" dirty="0" err="1">
                <a:sym typeface="Symbol" charset="2"/>
              </a:rPr>
              <a:t>intensities</a:t>
            </a:r>
            <a:r>
              <a:rPr lang="fr-FR" b="1" i="1" dirty="0">
                <a:sym typeface="Symbol" charset="2"/>
              </a:rPr>
              <a:t> </a:t>
            </a:r>
            <a:r>
              <a:rPr lang="fr-FR" b="1" i="1" dirty="0" err="1">
                <a:sym typeface="Symbol" charset="2"/>
              </a:rPr>
              <a:t>around</a:t>
            </a:r>
            <a:r>
              <a:rPr lang="fr-FR" b="1" i="1" dirty="0">
                <a:sym typeface="Symbol" charset="2"/>
              </a:rPr>
              <a:t> </a:t>
            </a:r>
            <a:r>
              <a:rPr lang="fr-FR" b="1" i="1" dirty="0" err="1">
                <a:sym typeface="Symbol" charset="2"/>
              </a:rPr>
              <a:t>lattice</a:t>
            </a:r>
            <a:r>
              <a:rPr lang="fr-FR" b="1" i="1" dirty="0">
                <a:sym typeface="Symbol" charset="2"/>
              </a:rPr>
              <a:t> points h00</a:t>
            </a: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E2C2789F-F52D-B21F-C9F3-8463B8255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7806"/>
              </p:ext>
            </p:extLst>
          </p:nvPr>
        </p:nvGraphicFramePr>
        <p:xfrm>
          <a:off x="7609536" y="4137944"/>
          <a:ext cx="2197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Équation" r:id="rId4" imgW="2197100" imgH="520700" progId="Equation.3">
                  <p:embed/>
                </p:oleObj>
              </mc:Choice>
              <mc:Fallback>
                <p:oleObj name="Équation" r:id="rId4" imgW="2197100" imgH="520700" progId="Equation.3">
                  <p:embed/>
                  <p:pic>
                    <p:nvPicPr>
                      <p:cNvPr id="79" name="Obje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536" y="4137944"/>
                        <a:ext cx="2197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t 46">
                <a:extLst>
                  <a:ext uri="{FF2B5EF4-FFF2-40B4-BE49-F238E27FC236}">
                    <a16:creationId xmlns:a16="http://schemas.microsoft.com/office/drawing/2014/main" id="{78CFEA6B-66C4-2E40-0856-217C7204FD5D}"/>
                  </a:ext>
                </a:extLst>
              </p:cNvPr>
              <p:cNvSpPr txBox="1"/>
              <p:nvPr/>
            </p:nvSpPr>
            <p:spPr bwMode="auto">
              <a:xfrm>
                <a:off x="2964721" y="5667873"/>
                <a:ext cx="3481242" cy="496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Objet 46">
                <a:extLst>
                  <a:ext uri="{FF2B5EF4-FFF2-40B4-BE49-F238E27FC236}">
                    <a16:creationId xmlns:a16="http://schemas.microsoft.com/office/drawing/2014/main" id="{78CFEA6B-66C4-2E40-0856-217C7204F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4721" y="5667873"/>
                <a:ext cx="3481242" cy="496887"/>
              </a:xfrm>
              <a:prstGeom prst="rect">
                <a:avLst/>
              </a:prstGeom>
              <a:blipFill>
                <a:blip r:embed="rId6"/>
                <a:stretch>
                  <a:fillRect b="-27160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9A9D9ED7-5A02-5357-9CEC-622976CBBF96}"/>
              </a:ext>
            </a:extLst>
          </p:cNvPr>
          <p:cNvSpPr/>
          <p:nvPr/>
        </p:nvSpPr>
        <p:spPr>
          <a:xfrm>
            <a:off x="2941164" y="5690079"/>
            <a:ext cx="3076503" cy="70399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8D94E-BDA6-0338-B42C-6A25AB5C98D7}"/>
              </a:ext>
            </a:extLst>
          </p:cNvPr>
          <p:cNvSpPr/>
          <p:nvPr/>
        </p:nvSpPr>
        <p:spPr>
          <a:xfrm>
            <a:off x="3827999" y="2969634"/>
            <a:ext cx="2912165" cy="48408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51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43E5D0C-480D-B4AB-EBA4-9EFBE8A668AC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4-	size /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strain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analysis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48D8B7-F7B5-D08E-7D23-D3B7F99E3D3B}"/>
              </a:ext>
            </a:extLst>
          </p:cNvPr>
          <p:cNvSpPr txBox="1"/>
          <p:nvPr/>
        </p:nvSpPr>
        <p:spPr>
          <a:xfrm>
            <a:off x="460361" y="627178"/>
            <a:ext cx="3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the Williamson-Hall </a:t>
            </a:r>
            <a:r>
              <a:rPr lang="fr-FR" sz="2000" b="1" i="1" dirty="0" err="1"/>
              <a:t>analysis</a:t>
            </a:r>
            <a:endParaRPr lang="fr-FR" sz="20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3EADC-AC82-51E0-6D25-040D3CE800BB}"/>
              </a:ext>
            </a:extLst>
          </p:cNvPr>
          <p:cNvSpPr/>
          <p:nvPr/>
        </p:nvSpPr>
        <p:spPr>
          <a:xfrm>
            <a:off x="1140894" y="1666641"/>
            <a:ext cx="294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>
                <a:sym typeface="Symbol"/>
              </a:rPr>
              <a:t> </a:t>
            </a:r>
            <a:r>
              <a:rPr lang="fr-FR" sz="2000" dirty="0"/>
              <a:t>= 4 </a:t>
            </a:r>
            <a:r>
              <a:rPr lang="el-GR" sz="2000" i="1" dirty="0"/>
              <a:t>ε</a:t>
            </a:r>
            <a:r>
              <a:rPr lang="fr-FR" sz="2000" dirty="0"/>
              <a:t> tan</a:t>
            </a:r>
            <a:r>
              <a:rPr lang="fr-FR" sz="2000" i="1" dirty="0">
                <a:sym typeface="Symbol"/>
              </a:rPr>
              <a:t> </a:t>
            </a:r>
            <a:r>
              <a:rPr lang="fr-FR" sz="2000" dirty="0">
                <a:sym typeface="Symbol"/>
              </a:rPr>
              <a:t> + 0.9</a:t>
            </a:r>
            <a:r>
              <a:rPr lang="el-GR" sz="2000" i="1" dirty="0"/>
              <a:t> λ</a:t>
            </a:r>
            <a:r>
              <a:rPr lang="fr-FR" sz="2000" dirty="0">
                <a:sym typeface="Symbol"/>
              </a:rPr>
              <a:t>/</a:t>
            </a:r>
            <a:r>
              <a:rPr lang="fr-FR" sz="2000" i="1" dirty="0">
                <a:sym typeface="Symbol"/>
              </a:rPr>
              <a:t>L</a:t>
            </a:r>
            <a:r>
              <a:rPr lang="fr-FR" sz="2000" dirty="0">
                <a:sym typeface="Symbol"/>
              </a:rPr>
              <a:t> cos</a:t>
            </a:r>
            <a:r>
              <a:rPr lang="fr-FR" sz="2000" i="1" dirty="0">
                <a:sym typeface="Symbol"/>
              </a:rPr>
              <a:t>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0C3F-6A74-E616-2DD1-5E0C717D2938}"/>
              </a:ext>
            </a:extLst>
          </p:cNvPr>
          <p:cNvSpPr/>
          <p:nvPr/>
        </p:nvSpPr>
        <p:spPr>
          <a:xfrm>
            <a:off x="1131243" y="2200890"/>
            <a:ext cx="4001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ym typeface="Symbol" pitchFamily="18" charset="2"/>
              </a:rPr>
              <a:t></a:t>
            </a:r>
            <a:r>
              <a:rPr lang="fr-FR" sz="2000" i="1" dirty="0">
                <a:sym typeface="Symbol"/>
              </a:rPr>
              <a:t>  </a:t>
            </a:r>
            <a:r>
              <a:rPr lang="el-GR" sz="2000" i="1" dirty="0">
                <a:sym typeface="Symbol"/>
              </a:rPr>
              <a:t></a:t>
            </a:r>
            <a:r>
              <a:rPr lang="fr-FR" sz="2000" dirty="0">
                <a:sym typeface="Symbol"/>
              </a:rPr>
              <a:t> cos</a:t>
            </a:r>
            <a:r>
              <a:rPr lang="fr-FR" sz="2000" i="1" dirty="0">
                <a:sym typeface="Symbol"/>
              </a:rPr>
              <a:t> </a:t>
            </a:r>
            <a:r>
              <a:rPr lang="fr-FR" sz="2000" dirty="0"/>
              <a:t>= 4 </a:t>
            </a:r>
            <a:r>
              <a:rPr lang="el-GR" sz="2000" i="1" dirty="0">
                <a:solidFill>
                  <a:srgbClr val="FF0000"/>
                </a:solidFill>
              </a:rPr>
              <a:t>ε</a:t>
            </a:r>
            <a:r>
              <a:rPr lang="fr-FR" sz="2000" dirty="0"/>
              <a:t> sin</a:t>
            </a:r>
            <a:r>
              <a:rPr lang="fr-FR" sz="2000" i="1" dirty="0">
                <a:sym typeface="Symbol"/>
              </a:rPr>
              <a:t> </a:t>
            </a:r>
            <a:r>
              <a:rPr lang="fr-FR" sz="2000" dirty="0">
                <a:sym typeface="Symbol"/>
              </a:rPr>
              <a:t> + 0.9</a:t>
            </a:r>
            <a:r>
              <a:rPr lang="el-GR" sz="2000" i="1" dirty="0"/>
              <a:t> λ</a:t>
            </a:r>
            <a:r>
              <a:rPr lang="fr-FR" sz="2000" dirty="0">
                <a:sym typeface="Symbol"/>
              </a:rPr>
              <a:t>/</a:t>
            </a:r>
            <a:r>
              <a:rPr lang="fr-FR" sz="2000" i="1" dirty="0">
                <a:solidFill>
                  <a:srgbClr val="FF0000"/>
                </a:solidFill>
                <a:sym typeface="Symbol"/>
              </a:rPr>
              <a:t>L</a:t>
            </a:r>
            <a:endParaRPr lang="fr-FR" sz="2000" dirty="0">
              <a:solidFill>
                <a:srgbClr val="FF0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6094F01-597D-7FDC-9293-7D2D09E20C06}"/>
              </a:ext>
            </a:extLst>
          </p:cNvPr>
          <p:cNvGrpSpPr/>
          <p:nvPr/>
        </p:nvGrpSpPr>
        <p:grpSpPr>
          <a:xfrm>
            <a:off x="7125700" y="456051"/>
            <a:ext cx="4528273" cy="2337530"/>
            <a:chOff x="932309" y="1669186"/>
            <a:chExt cx="5076071" cy="2620309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66F81AE9-2F95-D4BB-5340-88CC645F39BE}"/>
                </a:ext>
              </a:extLst>
            </p:cNvPr>
            <p:cNvCxnSpPr/>
            <p:nvPr/>
          </p:nvCxnSpPr>
          <p:spPr>
            <a:xfrm>
              <a:off x="2034871" y="3829184"/>
              <a:ext cx="3924000" cy="2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FB36AC-E2E6-2F0D-6CD2-8E3456DBC264}"/>
                </a:ext>
              </a:extLst>
            </p:cNvPr>
            <p:cNvSpPr/>
            <p:nvPr/>
          </p:nvSpPr>
          <p:spPr>
            <a:xfrm>
              <a:off x="5370113" y="3875484"/>
              <a:ext cx="638267" cy="414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ym typeface="Symbol"/>
                </a:rPr>
                <a:t>sin</a:t>
              </a:r>
              <a:r>
                <a:rPr lang="fr-FR" i="1" dirty="0">
                  <a:sym typeface="Symbol"/>
                </a:rPr>
                <a:t></a:t>
              </a:r>
              <a:endParaRPr lang="fr-FR" dirty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0ECCE08-59A3-7D54-CF5C-DF88F3BD9593}"/>
                </a:ext>
              </a:extLst>
            </p:cNvPr>
            <p:cNvCxnSpPr/>
            <p:nvPr/>
          </p:nvCxnSpPr>
          <p:spPr>
            <a:xfrm rot="16200000">
              <a:off x="954870" y="2749185"/>
              <a:ext cx="2160000" cy="2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CAA6B0-A89C-E20F-AC7F-24E7F69EEFF5}"/>
                </a:ext>
              </a:extLst>
            </p:cNvPr>
            <p:cNvSpPr/>
            <p:nvPr/>
          </p:nvSpPr>
          <p:spPr>
            <a:xfrm>
              <a:off x="1147881" y="1692335"/>
              <a:ext cx="893071" cy="414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i="1" dirty="0">
                  <a:sym typeface="Symbol"/>
                </a:rPr>
                <a:t></a:t>
              </a:r>
              <a:r>
                <a:rPr lang="fr-FR" dirty="0">
                  <a:sym typeface="Symbol"/>
                </a:rPr>
                <a:t>.cos</a:t>
              </a:r>
              <a:r>
                <a:rPr lang="fr-FR" i="1" dirty="0">
                  <a:sym typeface="Symbol"/>
                </a:rPr>
                <a:t></a:t>
              </a:r>
              <a:endParaRPr lang="fr-FR" dirty="0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63F7E2E4-1A22-B9DD-E8AA-00DC6B5E131F}"/>
                </a:ext>
              </a:extLst>
            </p:cNvPr>
            <p:cNvCxnSpPr/>
            <p:nvPr/>
          </p:nvCxnSpPr>
          <p:spPr>
            <a:xfrm flipV="1">
              <a:off x="2034869" y="2000112"/>
              <a:ext cx="3819672" cy="14040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93B71B7-0152-58F3-3F3F-9ACDB0A6604A}"/>
                </a:ext>
              </a:extLst>
            </p:cNvPr>
            <p:cNvCxnSpPr/>
            <p:nvPr/>
          </p:nvCxnSpPr>
          <p:spPr>
            <a:xfrm>
              <a:off x="3792870" y="2764299"/>
              <a:ext cx="756000" cy="1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AFD7E5E-CF5F-A6B6-E690-5DABF16AFDB7}"/>
                </a:ext>
              </a:extLst>
            </p:cNvPr>
            <p:cNvSpPr/>
            <p:nvPr/>
          </p:nvSpPr>
          <p:spPr>
            <a:xfrm>
              <a:off x="3318295" y="2282660"/>
              <a:ext cx="972000" cy="972000"/>
            </a:xfrm>
            <a:prstGeom prst="arc">
              <a:avLst>
                <a:gd name="adj1" fmla="val 20259295"/>
                <a:gd name="adj2" fmla="val 0"/>
              </a:avLst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E4A7DA-CA0A-BA2F-76E7-1C517F7B0191}"/>
                </a:ext>
              </a:extLst>
            </p:cNvPr>
            <p:cNvSpPr/>
            <p:nvPr/>
          </p:nvSpPr>
          <p:spPr>
            <a:xfrm>
              <a:off x="932309" y="3242785"/>
              <a:ext cx="1451939" cy="414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sym typeface="Symbol"/>
                </a:rPr>
                <a:t>0.9.</a:t>
              </a:r>
              <a:r>
                <a:rPr lang="el-GR" i="1" dirty="0"/>
                <a:t> λ</a:t>
              </a:r>
              <a:r>
                <a:rPr lang="fr-FR" dirty="0">
                  <a:sym typeface="Symbol"/>
                </a:rPr>
                <a:t>/</a:t>
              </a:r>
              <a:r>
                <a:rPr lang="fr-FR" i="1" dirty="0">
                  <a:sym typeface="Symbol"/>
                </a:rPr>
                <a:t>L</a:t>
              </a:r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413C98-CE7E-EEE7-C5F9-A162713D4635}"/>
                </a:ext>
              </a:extLst>
            </p:cNvPr>
            <p:cNvSpPr/>
            <p:nvPr/>
          </p:nvSpPr>
          <p:spPr>
            <a:xfrm>
              <a:off x="4521328" y="2396754"/>
              <a:ext cx="944399" cy="414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4 </a:t>
              </a:r>
              <a:r>
                <a:rPr lang="el-GR" i="1" dirty="0"/>
                <a:t>ε</a:t>
              </a:r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9C5624-22F9-D0AA-1E06-E1B4F50C5AC1}"/>
                </a:ext>
              </a:extLst>
            </p:cNvPr>
            <p:cNvSpPr/>
            <p:nvPr/>
          </p:nvSpPr>
          <p:spPr>
            <a:xfrm>
              <a:off x="1836379" y="3753707"/>
              <a:ext cx="515736" cy="414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sym typeface="Symbol"/>
                </a:rPr>
                <a:t>0</a:t>
              </a:r>
              <a:endParaRPr lang="fr-FR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E49DEC2-989D-3381-8A64-E685FD673038}"/>
              </a:ext>
            </a:extLst>
          </p:cNvPr>
          <p:cNvSpPr txBox="1"/>
          <p:nvPr/>
        </p:nvSpPr>
        <p:spPr>
          <a:xfrm>
            <a:off x="788792" y="1170467"/>
            <a:ext cx="8361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linearization</a:t>
            </a:r>
            <a:r>
              <a:rPr lang="fr-FR" sz="2000" dirty="0"/>
              <a:t> </a:t>
            </a:r>
            <a:r>
              <a:rPr lang="fr-FR" sz="2000" dirty="0" err="1"/>
              <a:t>allows</a:t>
            </a:r>
            <a:r>
              <a:rPr lang="fr-FR" sz="2000" dirty="0"/>
              <a:t> to </a:t>
            </a:r>
            <a:r>
              <a:rPr lang="fr-FR" sz="2000" dirty="0" err="1"/>
              <a:t>discriminate</a:t>
            </a:r>
            <a:r>
              <a:rPr lang="fr-FR" sz="2000" dirty="0"/>
              <a:t> size and </a:t>
            </a:r>
            <a:r>
              <a:rPr lang="fr-FR" sz="2000" dirty="0" err="1"/>
              <a:t>strain</a:t>
            </a:r>
            <a:r>
              <a:rPr lang="fr-FR" sz="2000" dirty="0"/>
              <a:t> </a:t>
            </a:r>
            <a:r>
              <a:rPr lang="fr-FR" sz="2000" dirty="0" err="1"/>
              <a:t>effects</a:t>
            </a:r>
            <a:endParaRPr lang="fr-FR" sz="20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416CDDD-FE6A-D5EE-30A6-32DAB177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344" y="4244806"/>
            <a:ext cx="4001047" cy="25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CF640BA-A1EB-7E68-7CB1-CACDB9F39FD9}"/>
              </a:ext>
            </a:extLst>
          </p:cNvPr>
          <p:cNvSpPr txBox="1"/>
          <p:nvPr/>
        </p:nvSpPr>
        <p:spPr>
          <a:xfrm>
            <a:off x="7752584" y="3151066"/>
            <a:ext cx="4620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ex.: Williamson-Hall plot for hydrocerussite </a:t>
            </a:r>
            <a:r>
              <a:rPr lang="fr-FR" b="1" i="1" dirty="0" err="1"/>
              <a:t>sampled</a:t>
            </a:r>
            <a:r>
              <a:rPr lang="fr-FR" b="1" i="1" dirty="0"/>
              <a:t> on a Claude Monet painting</a:t>
            </a:r>
          </a:p>
          <a:p>
            <a:r>
              <a:rPr lang="fr-FR" sz="1400" i="1" dirty="0"/>
              <a:t>(La Cathédrale de Rouen, le Portail et la Tour Saint-Romain, 1893, Musée d’Orsay)</a:t>
            </a:r>
          </a:p>
        </p:txBody>
      </p:sp>
      <p:pic>
        <p:nvPicPr>
          <p:cNvPr id="20" name="Picture 167" descr="&#10;ESRF Logo.jpg                                                  00079D35Macintosh HD                   BB9CF357:">
            <a:extLst>
              <a:ext uri="{FF2B5EF4-FFF2-40B4-BE49-F238E27FC236}">
                <a16:creationId xmlns:a16="http://schemas.microsoft.com/office/drawing/2014/main" id="{CBA2D158-5A0F-C26C-41D1-12924573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658" y="4256556"/>
            <a:ext cx="594725" cy="7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72918DA-310E-5AFE-66F4-A3E90E9B4C3D}"/>
              </a:ext>
            </a:extLst>
          </p:cNvPr>
          <p:cNvSpPr txBox="1"/>
          <p:nvPr/>
        </p:nvSpPr>
        <p:spPr>
          <a:xfrm>
            <a:off x="8210682" y="4753855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ID22</a:t>
            </a:r>
          </a:p>
          <a:p>
            <a:r>
              <a:rPr lang="el-GR" sz="1400" i="1" dirty="0"/>
              <a:t>λ</a:t>
            </a:r>
            <a:r>
              <a:rPr lang="fr-FR" sz="1400" dirty="0"/>
              <a:t> = 0.3547 Å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834C4E-BB51-0EC6-7DF7-D850EC0287E1}"/>
              </a:ext>
            </a:extLst>
          </p:cNvPr>
          <p:cNvSpPr txBox="1"/>
          <p:nvPr/>
        </p:nvSpPr>
        <p:spPr>
          <a:xfrm>
            <a:off x="788792" y="4641570"/>
            <a:ext cx="687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the instrumental </a:t>
            </a:r>
            <a:r>
              <a:rPr lang="fr-FR" sz="2000" dirty="0" err="1"/>
              <a:t>function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required</a:t>
            </a:r>
            <a:r>
              <a:rPr lang="fr-FR" sz="2000" dirty="0"/>
              <a:t> (Si or LaB</a:t>
            </a:r>
            <a:r>
              <a:rPr lang="fr-FR" sz="2000" baseline="-25000" dirty="0"/>
              <a:t>6</a:t>
            </a:r>
            <a:r>
              <a:rPr lang="fr-FR" sz="2000" dirty="0"/>
              <a:t> pattern)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peaks</a:t>
            </a:r>
            <a:r>
              <a:rPr lang="fr-FR" sz="2000" dirty="0"/>
              <a:t> FWHM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collected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hkl</a:t>
            </a:r>
            <a:r>
              <a:rPr lang="fr-FR" sz="2000" dirty="0"/>
              <a:t> output file (if the fit </a:t>
            </a:r>
            <a:r>
              <a:rPr lang="fr-FR" sz="2000" dirty="0" err="1"/>
              <a:t>is</a:t>
            </a:r>
            <a:r>
              <a:rPr lang="fr-FR" sz="2000" dirty="0"/>
              <a:t> good), or </a:t>
            </a:r>
            <a:r>
              <a:rPr lang="fr-FR" sz="2000" dirty="0" err="1"/>
              <a:t>measured</a:t>
            </a:r>
            <a:r>
              <a:rPr lang="fr-FR" sz="2000" dirty="0"/>
              <a:t> one by one </a:t>
            </a:r>
            <a:r>
              <a:rPr lang="fr-FR" sz="2000" dirty="0" err="1"/>
              <a:t>using</a:t>
            </a:r>
            <a:r>
              <a:rPr lang="fr-FR" sz="2000" dirty="0"/>
              <a:t> Calculation / Profile </a:t>
            </a:r>
            <a:r>
              <a:rPr lang="fr-FR" sz="2000" dirty="0" err="1"/>
              <a:t>fitting</a:t>
            </a:r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otherwise</a:t>
            </a:r>
            <a:r>
              <a:rPr lang="fr-FR" sz="2000" dirty="0"/>
              <a:t>, the instrumental </a:t>
            </a:r>
            <a:r>
              <a:rPr lang="fr-FR" sz="2000" dirty="0" err="1"/>
              <a:t>function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directly</a:t>
            </a:r>
            <a:r>
              <a:rPr lang="fr-FR" sz="2000" dirty="0"/>
              <a:t> </a:t>
            </a:r>
            <a:r>
              <a:rPr lang="fr-FR" sz="2000" dirty="0" err="1"/>
              <a:t>implemented</a:t>
            </a:r>
            <a:r>
              <a:rPr lang="fr-FR" sz="2000" dirty="0"/>
              <a:t> in </a:t>
            </a:r>
            <a:r>
              <a:rPr lang="fr-FR" sz="2000" dirty="0" err="1"/>
              <a:t>FullProf</a:t>
            </a:r>
            <a:endParaRPr lang="fr-FR" sz="2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8788C0-3EC6-69A5-581A-2791EC7DE5B8}"/>
              </a:ext>
            </a:extLst>
          </p:cNvPr>
          <p:cNvSpPr txBox="1"/>
          <p:nvPr/>
        </p:nvSpPr>
        <p:spPr>
          <a:xfrm>
            <a:off x="454715" y="4098508"/>
            <a:ext cx="3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operating modes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022E4E-2F11-934A-0921-58C5DD9F0F61}"/>
              </a:ext>
            </a:extLst>
          </p:cNvPr>
          <p:cNvSpPr txBox="1"/>
          <p:nvPr/>
        </p:nvSpPr>
        <p:spPr>
          <a:xfrm>
            <a:off x="997640" y="2779351"/>
            <a:ext cx="6182098" cy="96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dirty="0">
                <a:sym typeface="Symbol"/>
              </a:rPr>
              <a:t></a:t>
            </a:r>
            <a:r>
              <a:rPr lang="fr-FR" sz="2000" dirty="0"/>
              <a:t> corresponds to the </a:t>
            </a:r>
            <a:r>
              <a:rPr lang="fr-FR" sz="2000" dirty="0" err="1"/>
              <a:t>broadening</a:t>
            </a:r>
            <a:r>
              <a:rPr lang="fr-FR" sz="2000" dirty="0"/>
              <a:t> </a:t>
            </a:r>
            <a:r>
              <a:rPr lang="fr-FR" sz="2000" dirty="0" err="1"/>
              <a:t>measured</a:t>
            </a:r>
            <a:r>
              <a:rPr lang="fr-FR" sz="2000" dirty="0"/>
              <a:t> on the </a:t>
            </a:r>
            <a:r>
              <a:rPr lang="fr-FR" sz="2000" dirty="0" err="1"/>
              <a:t>integral</a:t>
            </a:r>
            <a:r>
              <a:rPr lang="fr-FR" sz="2000" dirty="0"/>
              <a:t> </a:t>
            </a:r>
            <a:r>
              <a:rPr lang="fr-FR" sz="2000" dirty="0" err="1"/>
              <a:t>width</a:t>
            </a:r>
            <a:r>
              <a:rPr lang="fr-FR" sz="2000" dirty="0"/>
              <a:t>:	</a:t>
            </a:r>
            <a:r>
              <a:rPr lang="el-GR" sz="2000" b="1" i="1" dirty="0">
                <a:sym typeface="Symbol"/>
              </a:rPr>
              <a:t></a:t>
            </a:r>
            <a:r>
              <a:rPr lang="fr-FR" sz="2000" b="1" i="1" dirty="0">
                <a:sym typeface="Symbol"/>
              </a:rPr>
              <a:t> </a:t>
            </a:r>
            <a:r>
              <a:rPr lang="fr-FR" sz="2000" b="1" dirty="0">
                <a:sym typeface="Symbol"/>
              </a:rPr>
              <a:t>= √(</a:t>
            </a:r>
            <a:r>
              <a:rPr lang="el-GR" sz="2000" b="1" i="1" dirty="0">
                <a:sym typeface="Symbol"/>
              </a:rPr>
              <a:t></a:t>
            </a:r>
            <a:r>
              <a:rPr lang="fr-FR" sz="2000" b="1" baseline="-25000" dirty="0">
                <a:sym typeface="Symbol"/>
              </a:rPr>
              <a:t>exp</a:t>
            </a:r>
            <a:r>
              <a:rPr lang="fr-FR" sz="2000" b="1" baseline="30000" dirty="0">
                <a:sym typeface="Symbol"/>
              </a:rPr>
              <a:t>2</a:t>
            </a:r>
            <a:r>
              <a:rPr lang="fr-FR" sz="2000" b="1" dirty="0">
                <a:sym typeface="Symbol"/>
              </a:rPr>
              <a:t> - </a:t>
            </a:r>
            <a:r>
              <a:rPr lang="el-GR" sz="2000" b="1" i="1" dirty="0">
                <a:sym typeface="Symbol"/>
              </a:rPr>
              <a:t></a:t>
            </a:r>
            <a:r>
              <a:rPr lang="fr-FR" sz="2000" b="1" baseline="-25000" dirty="0">
                <a:sym typeface="Symbol"/>
              </a:rPr>
              <a:t>ins</a:t>
            </a:r>
            <a:r>
              <a:rPr lang="fr-FR" sz="2000" b="1" baseline="30000" dirty="0">
                <a:sym typeface="Symbol"/>
              </a:rPr>
              <a:t>2</a:t>
            </a:r>
            <a:r>
              <a:rPr lang="fr-FR" sz="2000" b="1" dirty="0">
                <a:sym typeface="Symbol"/>
              </a:rPr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4674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2DBFD6-E8AF-7451-F210-11571134FE6B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4-	size /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strain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analysis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C2D527-A897-7336-248A-DE790F0AE781}"/>
              </a:ext>
            </a:extLst>
          </p:cNvPr>
          <p:cNvSpPr txBox="1"/>
          <p:nvPr/>
        </p:nvSpPr>
        <p:spPr>
          <a:xfrm>
            <a:off x="460360" y="627178"/>
            <a:ext cx="1101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application to ultramarine</a:t>
            </a:r>
            <a:r>
              <a:rPr lang="fr-FR" sz="2000" dirty="0"/>
              <a:t>	(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Alessa</a:t>
            </a:r>
            <a:r>
              <a:rPr lang="fr-FR" sz="2000" dirty="0"/>
              <a:t> </a:t>
            </a:r>
            <a:r>
              <a:rPr lang="fr-FR" sz="2000" dirty="0" err="1"/>
              <a:t>Gambardella’s</a:t>
            </a:r>
            <a:r>
              <a:rPr lang="fr-FR" sz="2000" dirty="0"/>
              <a:t> post-doc </a:t>
            </a:r>
            <a:r>
              <a:rPr lang="fr-FR" sz="2000" dirty="0" err="1"/>
              <a:t>work</a:t>
            </a:r>
            <a:r>
              <a:rPr lang="fr-FR" sz="2000" dirty="0"/>
              <a:t> at the </a:t>
            </a:r>
            <a:r>
              <a:rPr lang="fr-FR" sz="2000" dirty="0" err="1"/>
              <a:t>Rijksmuseum</a:t>
            </a:r>
            <a:r>
              <a:rPr lang="fr-FR" sz="2000" dirty="0"/>
              <a:t>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6A7B1C-5C88-5E28-47E0-66DF8D605378}"/>
              </a:ext>
            </a:extLst>
          </p:cNvPr>
          <p:cNvSpPr txBox="1"/>
          <p:nvPr/>
        </p:nvSpPr>
        <p:spPr>
          <a:xfrm>
            <a:off x="788792" y="1170467"/>
            <a:ext cx="11019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Through</a:t>
            </a:r>
            <a:r>
              <a:rPr lang="fr-FR" sz="2000" dirty="0"/>
              <a:t> a Williamson-Hall </a:t>
            </a:r>
            <a:r>
              <a:rPr lang="fr-FR" sz="2000" dirty="0" err="1"/>
              <a:t>analysis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to </a:t>
            </a:r>
            <a:r>
              <a:rPr lang="fr-FR" sz="2000" dirty="0" err="1"/>
              <a:t>assess</a:t>
            </a:r>
            <a:r>
              <a:rPr lang="fr-FR" sz="2000" dirty="0"/>
              <a:t> the </a:t>
            </a:r>
            <a:r>
              <a:rPr lang="fr-FR" sz="2000" dirty="0" err="1"/>
              <a:t>effect</a:t>
            </a:r>
            <a:r>
              <a:rPr lang="fr-FR" sz="2000" dirty="0"/>
              <a:t> of the </a:t>
            </a:r>
            <a:r>
              <a:rPr lang="fr-FR" sz="2000" dirty="0" err="1"/>
              <a:t>heat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at 750 °C of an ultramarine </a:t>
            </a:r>
            <a:r>
              <a:rPr lang="fr-FR" sz="2000" dirty="0" err="1"/>
              <a:t>sample</a:t>
            </a:r>
            <a:r>
              <a:rPr lang="fr-FR" sz="2000" dirty="0"/>
              <a:t> (7 phases </a:t>
            </a:r>
            <a:r>
              <a:rPr lang="fr-FR" sz="2000" dirty="0" err="1"/>
              <a:t>identified</a:t>
            </a:r>
            <a:r>
              <a:rPr lang="fr-FR" sz="2000" dirty="0"/>
              <a:t>) on the microstructure of the main lazurite phase. </a:t>
            </a:r>
          </a:p>
          <a:p>
            <a:endParaRPr lang="fr-FR" sz="2000" dirty="0"/>
          </a:p>
          <a:p>
            <a:r>
              <a:rPr lang="fr-FR" sz="2000" dirty="0"/>
              <a:t>The </a:t>
            </a:r>
            <a:r>
              <a:rPr lang="fr-FR" sz="2000" dirty="0" err="1"/>
              <a:t>zeolitic</a:t>
            </a:r>
            <a:r>
              <a:rPr lang="fr-FR" sz="2000" dirty="0"/>
              <a:t> cages (</a:t>
            </a:r>
            <a:r>
              <a:rPr lang="fr-FR" sz="2000" dirty="0" err="1"/>
              <a:t>below</a:t>
            </a:r>
            <a:r>
              <a:rPr lang="fr-FR" sz="2000" dirty="0"/>
              <a:t>) </a:t>
            </a:r>
            <a:r>
              <a:rPr lang="fr-FR" sz="2000" dirty="0" err="1"/>
              <a:t>contain</a:t>
            </a:r>
            <a:r>
              <a:rPr lang="fr-FR" sz="2000" dirty="0"/>
              <a:t> </a:t>
            </a:r>
            <a:r>
              <a:rPr lang="fr-FR" sz="2000" dirty="0" err="1"/>
              <a:t>several</a:t>
            </a:r>
            <a:r>
              <a:rPr lang="fr-FR" sz="2000" dirty="0"/>
              <a:t> </a:t>
            </a:r>
            <a:r>
              <a:rPr lang="fr-FR" sz="2000" dirty="0" err="1"/>
              <a:t>species</a:t>
            </a:r>
            <a:r>
              <a:rPr lang="fr-FR" sz="2000" dirty="0"/>
              <a:t> (S</a:t>
            </a:r>
            <a:r>
              <a:rPr lang="fr-FR" sz="2000" baseline="30000" dirty="0"/>
              <a:t>2-</a:t>
            </a:r>
            <a:r>
              <a:rPr lang="fr-FR" sz="2000" dirty="0"/>
              <a:t>, S</a:t>
            </a:r>
            <a:r>
              <a:rPr lang="fr-FR" sz="2000" baseline="-25000" dirty="0"/>
              <a:t>2</a:t>
            </a:r>
            <a:r>
              <a:rPr lang="fr-FR" sz="2000" baseline="30000" dirty="0"/>
              <a:t>2-</a:t>
            </a:r>
            <a:r>
              <a:rPr lang="fr-FR" sz="2000" dirty="0"/>
              <a:t>, SO</a:t>
            </a:r>
            <a:r>
              <a:rPr lang="fr-FR" sz="2000" baseline="-25000" dirty="0"/>
              <a:t>4</a:t>
            </a:r>
            <a:r>
              <a:rPr lang="fr-FR" sz="2000" baseline="30000" dirty="0"/>
              <a:t>2-</a:t>
            </a:r>
            <a:r>
              <a:rPr lang="fr-FR" sz="2000" dirty="0"/>
              <a:t>, H</a:t>
            </a:r>
            <a:r>
              <a:rPr lang="fr-FR" sz="2000" baseline="-25000" dirty="0"/>
              <a:t>2</a:t>
            </a:r>
            <a:r>
              <a:rPr lang="fr-FR" sz="2000" dirty="0"/>
              <a:t>O, …).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become</a:t>
            </a:r>
            <a:r>
              <a:rPr lang="fr-FR" sz="2000" dirty="0"/>
              <a:t> of </a:t>
            </a:r>
            <a:r>
              <a:rPr lang="fr-FR" sz="2000" dirty="0" err="1"/>
              <a:t>them</a:t>
            </a:r>
            <a:r>
              <a:rPr lang="fr-FR" sz="2000" dirty="0"/>
              <a:t> at HT </a:t>
            </a:r>
            <a:r>
              <a:rPr lang="fr-FR" sz="2000" dirty="0" err="1"/>
              <a:t>is</a:t>
            </a:r>
            <a:r>
              <a:rPr lang="fr-FR" sz="2000" dirty="0"/>
              <a:t> hard to </a:t>
            </a:r>
            <a:r>
              <a:rPr lang="fr-FR" sz="2000" dirty="0" err="1"/>
              <a:t>measure</a:t>
            </a:r>
            <a:r>
              <a:rPr lang="fr-FR" sz="2000" dirty="0"/>
              <a:t> by XRD due to high </a:t>
            </a:r>
            <a:r>
              <a:rPr lang="fr-FR" sz="2000" dirty="0" err="1"/>
              <a:t>disorder</a:t>
            </a:r>
            <a:r>
              <a:rPr lang="fr-FR" sz="2000" dirty="0"/>
              <a:t>, but the </a:t>
            </a:r>
            <a:r>
              <a:rPr lang="fr-FR" sz="2000" dirty="0" err="1"/>
              <a:t>effect</a:t>
            </a:r>
            <a:r>
              <a:rPr lang="fr-FR" sz="2000" dirty="0"/>
              <a:t> of the </a:t>
            </a:r>
            <a:r>
              <a:rPr lang="fr-FR" sz="2000" dirty="0" err="1"/>
              <a:t>heat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on the microstructure can </a:t>
            </a:r>
            <a:r>
              <a:rPr lang="fr-FR" sz="2000" dirty="0" err="1"/>
              <a:t>give</a:t>
            </a:r>
            <a:r>
              <a:rPr lang="fr-FR" sz="2000" dirty="0"/>
              <a:t> </a:t>
            </a:r>
            <a:r>
              <a:rPr lang="fr-FR" sz="2000" dirty="0" err="1"/>
              <a:t>precious</a:t>
            </a:r>
            <a:r>
              <a:rPr lang="fr-FR" sz="2000" dirty="0"/>
              <a:t> information.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BC25EB-0C88-D671-8F9E-B2BE8B20C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37" y="3597347"/>
            <a:ext cx="6146377" cy="2811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4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F333A5A-0314-0189-D158-CEF262FF2330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5-	semi-quantitative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analysis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12A0AF-89C6-69A9-CA82-DA8F2C039131}"/>
              </a:ext>
            </a:extLst>
          </p:cNvPr>
          <p:cNvSpPr txBox="1"/>
          <p:nvPr/>
        </p:nvSpPr>
        <p:spPr>
          <a:xfrm>
            <a:off x="703950" y="1163718"/>
            <a:ext cx="1067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the </a:t>
            </a:r>
            <a:r>
              <a:rPr lang="fr-FR" sz="2000" dirty="0" err="1"/>
              <a:t>chemical</a:t>
            </a:r>
            <a:r>
              <a:rPr lang="fr-FR" sz="2000" dirty="0"/>
              <a:t> composition of the pigments </a:t>
            </a:r>
            <a:r>
              <a:rPr lang="fr-FR" sz="2000" dirty="0" err="1"/>
              <a:t>used</a:t>
            </a:r>
            <a:r>
              <a:rPr lang="fr-FR" sz="2000" dirty="0"/>
              <a:t> by </a:t>
            </a:r>
            <a:r>
              <a:rPr lang="fr-FR" sz="2000" dirty="0" err="1"/>
              <a:t>these</a:t>
            </a:r>
            <a:r>
              <a:rPr lang="fr-FR" sz="2000" dirty="0"/>
              <a:t> Renaissance masters? </a:t>
            </a:r>
            <a:r>
              <a:rPr lang="fr-FR" sz="2000" dirty="0" err="1"/>
              <a:t>Identify</a:t>
            </a:r>
            <a:r>
              <a:rPr lang="fr-FR" sz="2000" dirty="0"/>
              <a:t> all the visible phases and </a:t>
            </a:r>
            <a:r>
              <a:rPr lang="fr-FR" sz="2000" dirty="0" err="1"/>
              <a:t>determine</a:t>
            </a:r>
            <a:r>
              <a:rPr lang="fr-FR" sz="2000" dirty="0"/>
              <a:t> the pigments’ compositions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err="1"/>
              <a:t>Rietveld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. </a:t>
            </a:r>
          </a:p>
          <a:p>
            <a:r>
              <a:rPr lang="fr-FR" sz="2000" dirty="0"/>
              <a:t>The relative </a:t>
            </a:r>
            <a:r>
              <a:rPr lang="fr-FR" sz="2000" dirty="0" err="1"/>
              <a:t>amounts</a:t>
            </a:r>
            <a:r>
              <a:rPr lang="fr-FR" sz="2000" dirty="0"/>
              <a:t> of the </a:t>
            </a:r>
            <a:r>
              <a:rPr lang="fr-FR" sz="2000" i="1" dirty="0"/>
              <a:t>crystalline</a:t>
            </a:r>
            <a:r>
              <a:rPr lang="fr-FR" sz="2000" dirty="0"/>
              <a:t> phases, </a:t>
            </a:r>
            <a:r>
              <a:rPr lang="fr-FR" sz="2000" dirty="0" err="1"/>
              <a:t>computed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r>
              <a:rPr lang="fr-FR" sz="2000" dirty="0"/>
              <a:t> </a:t>
            </a:r>
            <a:r>
              <a:rPr lang="fr-FR" sz="2000" dirty="0" err="1"/>
              <a:t>factors</a:t>
            </a:r>
            <a:r>
              <a:rPr lang="fr-FR" sz="2000" dirty="0"/>
              <a:t>, are </a:t>
            </a:r>
            <a:r>
              <a:rPr lang="fr-FR" sz="2000" dirty="0" err="1"/>
              <a:t>reported</a:t>
            </a:r>
            <a:r>
              <a:rPr lang="fr-FR" sz="2000" dirty="0"/>
              <a:t> at the end of </a:t>
            </a:r>
            <a:r>
              <a:rPr lang="fr-FR" sz="2000" i="1" dirty="0" err="1"/>
              <a:t>sum</a:t>
            </a:r>
            <a:r>
              <a:rPr lang="fr-FR" sz="2000" dirty="0"/>
              <a:t> output file.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AC4A47-274A-5486-5678-A4173AB6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7" y="3003005"/>
            <a:ext cx="1675207" cy="24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B268575-0A1D-80C9-FE8C-97C67DE7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94" y="3526508"/>
            <a:ext cx="2240194" cy="13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4">
            <a:extLst>
              <a:ext uri="{FF2B5EF4-FFF2-40B4-BE49-F238E27FC236}">
                <a16:creationId xmlns:a16="http://schemas.microsoft.com/office/drawing/2014/main" id="{D17AF398-BF9F-3D3E-0324-0A8A125B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85" y="3016834"/>
            <a:ext cx="1592237" cy="23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5">
            <a:extLst>
              <a:ext uri="{FF2B5EF4-FFF2-40B4-BE49-F238E27FC236}">
                <a16:creationId xmlns:a16="http://schemas.microsoft.com/office/drawing/2014/main" id="{AAA5C9BF-B4F7-0652-C268-407D94A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43" y="2975348"/>
            <a:ext cx="1598163" cy="24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E39349-0CA8-E6EE-45CA-5523724B2B01}"/>
              </a:ext>
            </a:extLst>
          </p:cNvPr>
          <p:cNvSpPr txBox="1"/>
          <p:nvPr/>
        </p:nvSpPr>
        <p:spPr>
          <a:xfrm>
            <a:off x="361336" y="5506325"/>
            <a:ext cx="1990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The Holy Family</a:t>
            </a:r>
          </a:p>
          <a:p>
            <a:r>
              <a:rPr lang="fr-FR" sz="1400" dirty="0" err="1"/>
              <a:t>Raffaello</a:t>
            </a:r>
            <a:r>
              <a:rPr lang="fr-FR" sz="1400" dirty="0"/>
              <a:t> (1518)</a:t>
            </a:r>
          </a:p>
          <a:p>
            <a:r>
              <a:rPr lang="fr-FR" sz="1400" dirty="0"/>
              <a:t>Musée du Louvre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855A87-BE8B-B9FE-4C5C-55C44CE01584}"/>
              </a:ext>
            </a:extLst>
          </p:cNvPr>
          <p:cNvSpPr txBox="1"/>
          <p:nvPr/>
        </p:nvSpPr>
        <p:spPr>
          <a:xfrm>
            <a:off x="3084197" y="5506325"/>
            <a:ext cx="257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Portrait of the Marquise of Santa Cruz</a:t>
            </a:r>
          </a:p>
          <a:p>
            <a:r>
              <a:rPr lang="fr-FR" sz="1400" dirty="0"/>
              <a:t>Francisco de Goya (1798-1799)</a:t>
            </a:r>
          </a:p>
          <a:p>
            <a:r>
              <a:rPr lang="fr-FR" sz="1400" dirty="0"/>
              <a:t>Musée du Louvre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F369D2-AA4A-D290-02D5-5886ED233755}"/>
              </a:ext>
            </a:extLst>
          </p:cNvPr>
          <p:cNvSpPr txBox="1"/>
          <p:nvPr/>
        </p:nvSpPr>
        <p:spPr>
          <a:xfrm>
            <a:off x="293511" y="701431"/>
            <a:ext cx="10205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/>
              <a:t>application to lead white pigments		</a:t>
            </a:r>
            <a:r>
              <a:rPr lang="fr-FR" sz="2000" dirty="0"/>
              <a:t>(</a:t>
            </a:r>
            <a:r>
              <a:rPr lang="fr-FR" sz="2000" dirty="0" err="1"/>
              <a:t>from</a:t>
            </a:r>
            <a:r>
              <a:rPr lang="fr-FR" sz="2000" dirty="0"/>
              <a:t> Victor </a:t>
            </a:r>
            <a:r>
              <a:rPr lang="fr-FR" sz="2000" dirty="0" err="1"/>
              <a:t>Gonzalez’s</a:t>
            </a:r>
            <a:r>
              <a:rPr lang="fr-FR" sz="2000" dirty="0"/>
              <a:t> PhD </a:t>
            </a:r>
            <a:r>
              <a:rPr lang="fr-FR" sz="2000" dirty="0" err="1"/>
              <a:t>work</a:t>
            </a:r>
            <a:r>
              <a:rPr lang="fr-FR" sz="2000" dirty="0"/>
              <a:t> at the C2RMF)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088EC6-DE0D-C482-468A-7501E6CA300B}"/>
              </a:ext>
            </a:extLst>
          </p:cNvPr>
          <p:cNvSpPr txBox="1"/>
          <p:nvPr/>
        </p:nvSpPr>
        <p:spPr>
          <a:xfrm>
            <a:off x="9748131" y="5506325"/>
            <a:ext cx="2364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Mona Lisa</a:t>
            </a:r>
          </a:p>
          <a:p>
            <a:r>
              <a:rPr lang="fr-FR" sz="1400" dirty="0"/>
              <a:t>Leonardo da Vinci (1516?)</a:t>
            </a:r>
          </a:p>
          <a:p>
            <a:r>
              <a:rPr lang="fr-FR" sz="1400" dirty="0"/>
              <a:t>Musée du Louvre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E11614-4071-5F38-D9D2-84C668D60B37}"/>
              </a:ext>
            </a:extLst>
          </p:cNvPr>
          <p:cNvSpPr txBox="1"/>
          <p:nvPr/>
        </p:nvSpPr>
        <p:spPr>
          <a:xfrm>
            <a:off x="6412728" y="5506325"/>
            <a:ext cx="257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Portrait of </a:t>
            </a:r>
            <a:r>
              <a:rPr lang="fr-FR" sz="1400" i="1" dirty="0" err="1"/>
              <a:t>Maerten</a:t>
            </a:r>
            <a:r>
              <a:rPr lang="fr-FR" sz="1400" i="1" dirty="0"/>
              <a:t> </a:t>
            </a:r>
            <a:r>
              <a:rPr lang="fr-FR" sz="1400" i="1" dirty="0" err="1"/>
              <a:t>Soolmans</a:t>
            </a:r>
            <a:endParaRPr lang="fr-FR" sz="1400" i="1" dirty="0"/>
          </a:p>
          <a:p>
            <a:r>
              <a:rPr lang="fr-FR" sz="1400" dirty="0"/>
              <a:t>Rembrandt van Rijn (1634)</a:t>
            </a:r>
          </a:p>
          <a:p>
            <a:r>
              <a:rPr lang="fr-FR" sz="1400" dirty="0" err="1"/>
              <a:t>Rijksmuseum</a:t>
            </a:r>
            <a:r>
              <a:rPr lang="fr-FR" sz="1400" dirty="0"/>
              <a:t> &amp; Musée du Louvre</a:t>
            </a:r>
          </a:p>
        </p:txBody>
      </p:sp>
    </p:spTree>
    <p:extLst>
      <p:ext uri="{BB962C8B-B14F-4D97-AF65-F5344CB8AC3E}">
        <p14:creationId xmlns:p14="http://schemas.microsoft.com/office/powerpoint/2010/main" val="71711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01CF903-0810-D7E2-1A32-84976C7FD5EC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6-	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preferred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orientation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effects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37EC42-CE0B-B74B-8EEC-2D71BD786F02}"/>
              </a:ext>
            </a:extLst>
          </p:cNvPr>
          <p:cNvSpPr txBox="1"/>
          <p:nvPr/>
        </p:nvSpPr>
        <p:spPr>
          <a:xfrm>
            <a:off x="703950" y="610558"/>
            <a:ext cx="1067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XRD in </a:t>
            </a:r>
            <a:r>
              <a:rPr lang="fr-FR" sz="2000" dirty="0" err="1"/>
              <a:t>reflection</a:t>
            </a:r>
            <a:r>
              <a:rPr lang="fr-FR" sz="2000" dirty="0"/>
              <a:t> (Bragg-Brentano) </a:t>
            </a:r>
            <a:r>
              <a:rPr lang="fr-FR" sz="2000" dirty="0" err="1"/>
              <a:t>geometry</a:t>
            </a:r>
            <a:r>
              <a:rPr lang="fr-FR" sz="2000" dirty="0"/>
              <a:t> can </a:t>
            </a:r>
            <a:r>
              <a:rPr lang="fr-FR" sz="2000" dirty="0" err="1"/>
              <a:t>reflect</a:t>
            </a:r>
            <a:r>
              <a:rPr lang="fr-FR" sz="2000" dirty="0"/>
              <a:t> the </a:t>
            </a:r>
            <a:r>
              <a:rPr lang="fr-FR" sz="2000" dirty="0" err="1"/>
              <a:t>preferred</a:t>
            </a:r>
            <a:r>
              <a:rPr lang="fr-FR" sz="2000" dirty="0"/>
              <a:t> orientations of </a:t>
            </a:r>
            <a:r>
              <a:rPr lang="fr-FR" sz="2000" dirty="0" err="1"/>
              <a:t>crystallites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anisotropic</a:t>
            </a:r>
            <a:r>
              <a:rPr lang="fr-FR" sz="2000" dirty="0"/>
              <a:t> </a:t>
            </a:r>
            <a:r>
              <a:rPr lang="fr-FR" sz="2000" dirty="0" err="1"/>
              <a:t>shape</a:t>
            </a:r>
            <a:r>
              <a:rPr lang="fr-FR" sz="2000" dirty="0"/>
              <a:t>. </a:t>
            </a:r>
          </a:p>
          <a:p>
            <a:endParaRPr lang="fr-FR" sz="2000" dirty="0"/>
          </a:p>
        </p:txBody>
      </p:sp>
      <p:sp>
        <p:nvSpPr>
          <p:cNvPr id="8" name="ZoneTexte 25610">
            <a:extLst>
              <a:ext uri="{FF2B5EF4-FFF2-40B4-BE49-F238E27FC236}">
                <a16:creationId xmlns:a16="http://schemas.microsoft.com/office/drawing/2014/main" id="{0ECB4297-144D-B2D6-4856-B386F57F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818" y="1377742"/>
            <a:ext cx="20809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dirty="0" err="1"/>
              <a:t>Generally</a:t>
            </a:r>
            <a:r>
              <a:rPr lang="fr-FR" altLang="fr-FR" sz="2000" dirty="0"/>
              <a:t>: </a:t>
            </a:r>
          </a:p>
          <a:p>
            <a:pPr eaLnBrk="1" hangingPunct="1"/>
            <a:r>
              <a:rPr lang="fr-FR" altLang="fr-FR" sz="2000" b="1" i="1" dirty="0"/>
              <a:t>c</a:t>
            </a:r>
            <a:r>
              <a:rPr lang="fr-FR" altLang="fr-FR" sz="2000" dirty="0"/>
              <a:t> &gt;&gt; </a:t>
            </a:r>
            <a:r>
              <a:rPr lang="fr-FR" altLang="fr-FR" sz="2000" b="1" i="1" dirty="0"/>
              <a:t>a</a:t>
            </a:r>
            <a:r>
              <a:rPr lang="fr-FR" altLang="fr-FR" sz="2000" dirty="0"/>
              <a:t>, </a:t>
            </a:r>
            <a:r>
              <a:rPr lang="fr-FR" altLang="fr-FR" sz="2000" b="1" i="1" dirty="0"/>
              <a:t>b</a:t>
            </a:r>
            <a:r>
              <a:rPr lang="fr-FR" altLang="fr-FR" sz="2000" dirty="0"/>
              <a:t>: </a:t>
            </a:r>
            <a:r>
              <a:rPr lang="fr-FR" altLang="fr-FR" sz="2000" dirty="0" err="1"/>
              <a:t>platelets</a:t>
            </a:r>
            <a:endParaRPr lang="fr-FR" altLang="fr-FR" sz="2000" dirty="0"/>
          </a:p>
          <a:p>
            <a:pPr eaLnBrk="1" hangingPunct="1"/>
            <a:r>
              <a:rPr lang="fr-FR" altLang="fr-FR" sz="2000" b="1" i="1" dirty="0"/>
              <a:t>c</a:t>
            </a:r>
            <a:r>
              <a:rPr lang="fr-FR" altLang="fr-FR" sz="2000" dirty="0"/>
              <a:t> &lt;&lt; </a:t>
            </a:r>
            <a:r>
              <a:rPr lang="fr-FR" altLang="fr-FR" sz="2000" b="1" i="1" dirty="0"/>
              <a:t>a</a:t>
            </a:r>
            <a:r>
              <a:rPr lang="fr-FR" altLang="fr-FR" sz="2000" dirty="0"/>
              <a:t>, </a:t>
            </a:r>
            <a:r>
              <a:rPr lang="fr-FR" altLang="fr-FR" sz="2000" b="1" i="1" dirty="0"/>
              <a:t>b</a:t>
            </a:r>
            <a:r>
              <a:rPr lang="fr-FR" altLang="fr-FR" sz="2000" dirty="0"/>
              <a:t>: </a:t>
            </a:r>
            <a:r>
              <a:rPr lang="fr-FR" altLang="fr-FR" sz="2000" dirty="0" err="1"/>
              <a:t>needles</a:t>
            </a:r>
            <a:endParaRPr lang="fr-FR" altLang="fr-FR" sz="2000" dirty="0"/>
          </a:p>
        </p:txBody>
      </p:sp>
      <p:grpSp>
        <p:nvGrpSpPr>
          <p:cNvPr id="9" name="Grouper 8">
            <a:extLst>
              <a:ext uri="{FF2B5EF4-FFF2-40B4-BE49-F238E27FC236}">
                <a16:creationId xmlns:a16="http://schemas.microsoft.com/office/drawing/2014/main" id="{3D5AF814-85F9-45FE-79D3-339FE72B5CF8}"/>
              </a:ext>
            </a:extLst>
          </p:cNvPr>
          <p:cNvGrpSpPr>
            <a:grpSpLocks/>
          </p:cNvGrpSpPr>
          <p:nvPr/>
        </p:nvGrpSpPr>
        <p:grpSpPr bwMode="auto">
          <a:xfrm>
            <a:off x="6190365" y="1154646"/>
            <a:ext cx="865187" cy="1236663"/>
            <a:chOff x="6986613" y="5442357"/>
            <a:chExt cx="865251" cy="1236122"/>
          </a:xfrm>
        </p:grpSpPr>
        <p:sp>
          <p:nvSpPr>
            <p:cNvPr id="10" name="Rectangle à coins arrondis 113">
              <a:extLst>
                <a:ext uri="{FF2B5EF4-FFF2-40B4-BE49-F238E27FC236}">
                  <a16:creationId xmlns:a16="http://schemas.microsoft.com/office/drawing/2014/main" id="{C462C87B-F5E5-12BC-4071-21969C8356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6613" y="6421417"/>
              <a:ext cx="865251" cy="25706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1" name="Connecteur droit avec flèche 114">
              <a:extLst>
                <a:ext uri="{FF2B5EF4-FFF2-40B4-BE49-F238E27FC236}">
                  <a16:creationId xmlns:a16="http://schemas.microsoft.com/office/drawing/2014/main" id="{D7E4536E-5AD1-8D12-C5AB-8C65426E53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427971" y="5596278"/>
              <a:ext cx="0" cy="931454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2" name="ZoneTexte 120">
              <a:extLst>
                <a:ext uri="{FF2B5EF4-FFF2-40B4-BE49-F238E27FC236}">
                  <a16:creationId xmlns:a16="http://schemas.microsoft.com/office/drawing/2014/main" id="{92C8E80B-0F4E-93E1-CC83-45AB844D9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5706" y="5442357"/>
              <a:ext cx="396015" cy="35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 b="1" i="1">
                  <a:solidFill>
                    <a:srgbClr val="FF6600"/>
                  </a:solidFill>
                </a:rPr>
                <a:t>c</a:t>
              </a:r>
              <a:r>
                <a:rPr lang="fr-FR" altLang="fr-FR" sz="2000" b="1" baseline="30000">
                  <a:solidFill>
                    <a:srgbClr val="FF6600"/>
                  </a:solidFill>
                </a:rPr>
                <a:t>*</a:t>
              </a:r>
            </a:p>
          </p:txBody>
        </p:sp>
      </p:grpSp>
      <p:grpSp>
        <p:nvGrpSpPr>
          <p:cNvPr id="13" name="Grouper 25608">
            <a:extLst>
              <a:ext uri="{FF2B5EF4-FFF2-40B4-BE49-F238E27FC236}">
                <a16:creationId xmlns:a16="http://schemas.microsoft.com/office/drawing/2014/main" id="{50DAF9BB-D92E-B505-07D1-A21DA72F8C69}"/>
              </a:ext>
            </a:extLst>
          </p:cNvPr>
          <p:cNvGrpSpPr>
            <a:grpSpLocks/>
          </p:cNvGrpSpPr>
          <p:nvPr/>
        </p:nvGrpSpPr>
        <p:grpSpPr bwMode="auto">
          <a:xfrm>
            <a:off x="540981" y="2822316"/>
            <a:ext cx="4310062" cy="1627188"/>
            <a:chOff x="658752" y="1908546"/>
            <a:chExt cx="4309133" cy="1626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0F18D6-CEEF-B617-045B-25303346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752" y="3084199"/>
              <a:ext cx="2356929" cy="45058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FDFC4A-665C-664D-35F4-9ADDA3827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221" y="3093719"/>
              <a:ext cx="1137992" cy="249092"/>
            </a:xfrm>
            <a:prstGeom prst="rect">
              <a:avLst/>
            </a:prstGeom>
            <a:solidFill>
              <a:srgbClr val="3F80CD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" name="Connecteur droit 25600">
              <a:extLst>
                <a:ext uri="{FF2B5EF4-FFF2-40B4-BE49-F238E27FC236}">
                  <a16:creationId xmlns:a16="http://schemas.microsoft.com/office/drawing/2014/main" id="{1967176C-3635-3185-9889-D9B28D3C25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9276" y="2008501"/>
              <a:ext cx="0" cy="1077285"/>
            </a:xfrm>
            <a:prstGeom prst="line">
              <a:avLst/>
            </a:prstGeom>
            <a:noFill/>
            <a:ln w="12700">
              <a:solidFill>
                <a:srgbClr val="00960B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" name="Forme libre 25605">
              <a:extLst>
                <a:ext uri="{FF2B5EF4-FFF2-40B4-BE49-F238E27FC236}">
                  <a16:creationId xmlns:a16="http://schemas.microsoft.com/office/drawing/2014/main" id="{F7CB0A15-740A-D668-8620-4DF8A2474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95" y="2392452"/>
              <a:ext cx="2369626" cy="701267"/>
            </a:xfrm>
            <a:custGeom>
              <a:avLst/>
              <a:gdLst>
                <a:gd name="T0" fmla="*/ 0 w 2370337"/>
                <a:gd name="T1" fmla="*/ 0 h 700718"/>
                <a:gd name="T2" fmla="*/ 1182081 w 2370337"/>
                <a:gd name="T3" fmla="*/ 701816 h 700718"/>
                <a:gd name="T4" fmla="*/ 2369635 w 2370337"/>
                <a:gd name="T5" fmla="*/ 5482 h 700718"/>
                <a:gd name="T6" fmla="*/ 0 60000 65536"/>
                <a:gd name="T7" fmla="*/ 0 60000 65536"/>
                <a:gd name="T8" fmla="*/ 0 60000 65536"/>
                <a:gd name="T9" fmla="*/ 0 w 2370337"/>
                <a:gd name="T10" fmla="*/ 0 h 700718"/>
                <a:gd name="T11" fmla="*/ 2370337 w 2370337"/>
                <a:gd name="T12" fmla="*/ 700718 h 700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0337" h="700718">
                  <a:moveTo>
                    <a:pt x="0" y="0"/>
                  </a:moveTo>
                  <a:lnTo>
                    <a:pt x="1182431" y="700718"/>
                  </a:lnTo>
                  <a:lnTo>
                    <a:pt x="2370337" y="54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FR">
                <a:ea typeface="ＭＳ Ｐゴシック" charset="-128"/>
              </a:endParaRPr>
            </a:p>
          </p:txBody>
        </p:sp>
        <p:sp>
          <p:nvSpPr>
            <p:cNvPr id="18" name="ZoneTexte 25606">
              <a:extLst>
                <a:ext uri="{FF2B5EF4-FFF2-40B4-BE49-F238E27FC236}">
                  <a16:creationId xmlns:a16="http://schemas.microsoft.com/office/drawing/2014/main" id="{A101AC5A-9204-713B-2483-A882EA041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756" y="1908546"/>
              <a:ext cx="3089129" cy="369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 i="1">
                  <a:solidFill>
                    <a:srgbClr val="00960B"/>
                  </a:solidFill>
                </a:rPr>
                <a:t>K</a:t>
              </a:r>
              <a:r>
                <a:rPr lang="fr-FR" altLang="fr-FR">
                  <a:solidFill>
                    <a:srgbClr val="00960B"/>
                  </a:solidFill>
                </a:rPr>
                <a:t> = (</a:t>
              </a:r>
              <a:r>
                <a:rPr lang="fr-FR" altLang="fr-FR" b="1" i="1">
                  <a:solidFill>
                    <a:srgbClr val="00960B"/>
                  </a:solidFill>
                </a:rPr>
                <a:t>S</a:t>
              </a:r>
              <a:r>
                <a:rPr lang="fr-FR" altLang="fr-FR">
                  <a:solidFill>
                    <a:srgbClr val="00960B"/>
                  </a:solidFill>
                </a:rPr>
                <a:t> – </a:t>
              </a:r>
              <a:r>
                <a:rPr lang="fr-FR" altLang="fr-FR" b="1" i="1">
                  <a:solidFill>
                    <a:srgbClr val="00960B"/>
                  </a:solidFill>
                </a:rPr>
                <a:t>S</a:t>
              </a:r>
              <a:r>
                <a:rPr lang="fr-FR" altLang="fr-FR" b="1" i="1" baseline="-25000">
                  <a:solidFill>
                    <a:srgbClr val="00960B"/>
                  </a:solidFill>
                </a:rPr>
                <a:t>o</a:t>
              </a:r>
              <a:r>
                <a:rPr lang="fr-FR" altLang="fr-FR">
                  <a:solidFill>
                    <a:srgbClr val="00960B"/>
                  </a:solidFill>
                </a:rPr>
                <a:t>) / </a:t>
              </a:r>
              <a:r>
                <a:rPr lang="fr-FR" altLang="fr-FR" i="1">
                  <a:solidFill>
                    <a:srgbClr val="00960B"/>
                  </a:solidFill>
                </a:rPr>
                <a:t>λ</a:t>
              </a:r>
              <a:r>
                <a:rPr lang="fr-FR" altLang="fr-FR" b="1">
                  <a:solidFill>
                    <a:srgbClr val="00960B"/>
                  </a:solidFill>
                </a:rPr>
                <a:t> = </a:t>
              </a:r>
              <a:r>
                <a:rPr lang="fr-FR" altLang="fr-FR" i="1">
                  <a:solidFill>
                    <a:srgbClr val="00960B"/>
                  </a:solidFill>
                </a:rPr>
                <a:t>h</a:t>
              </a:r>
              <a:r>
                <a:rPr lang="fr-FR" altLang="fr-FR" b="1" i="1">
                  <a:solidFill>
                    <a:srgbClr val="00960B"/>
                  </a:solidFill>
                </a:rPr>
                <a:t>a</a:t>
              </a:r>
              <a:r>
                <a:rPr lang="fr-FR" altLang="fr-FR" b="1">
                  <a:solidFill>
                    <a:srgbClr val="00960B"/>
                  </a:solidFill>
                </a:rPr>
                <a:t>* + </a:t>
              </a:r>
              <a:r>
                <a:rPr lang="fr-FR" altLang="fr-FR" i="1">
                  <a:solidFill>
                    <a:srgbClr val="00960B"/>
                  </a:solidFill>
                </a:rPr>
                <a:t>k</a:t>
              </a:r>
              <a:r>
                <a:rPr lang="fr-FR" altLang="fr-FR" b="1" i="1">
                  <a:solidFill>
                    <a:srgbClr val="00960B"/>
                  </a:solidFill>
                </a:rPr>
                <a:t>b</a:t>
              </a:r>
              <a:r>
                <a:rPr lang="fr-FR" altLang="fr-FR" b="1">
                  <a:solidFill>
                    <a:srgbClr val="00960B"/>
                  </a:solidFill>
                </a:rPr>
                <a:t>* + </a:t>
              </a:r>
              <a:r>
                <a:rPr lang="fr-FR" altLang="fr-FR" i="1">
                  <a:solidFill>
                    <a:srgbClr val="00960B"/>
                  </a:solidFill>
                </a:rPr>
                <a:t>l</a:t>
              </a:r>
              <a:r>
                <a:rPr lang="fr-FR" altLang="fr-FR" b="1" i="1">
                  <a:solidFill>
                    <a:srgbClr val="00960B"/>
                  </a:solidFill>
                </a:rPr>
                <a:t>c</a:t>
              </a:r>
              <a:r>
                <a:rPr lang="fr-FR" altLang="fr-FR" b="1">
                  <a:solidFill>
                    <a:srgbClr val="00960B"/>
                  </a:solidFill>
                </a:rPr>
                <a:t>*</a:t>
              </a:r>
            </a:p>
          </p:txBody>
        </p:sp>
        <p:sp>
          <p:nvSpPr>
            <p:cNvPr id="19" name="ZoneTexte 96">
              <a:extLst>
                <a:ext uri="{FF2B5EF4-FFF2-40B4-BE49-F238E27FC236}">
                  <a16:creationId xmlns:a16="http://schemas.microsoft.com/office/drawing/2014/main" id="{FBB10719-CAE2-998D-CB59-EA8166BD1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430" y="2429196"/>
              <a:ext cx="4215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 i="1"/>
                <a:t>S</a:t>
              </a:r>
              <a:r>
                <a:rPr lang="fr-FR" altLang="fr-FR" b="1" i="1" baseline="-25000"/>
                <a:t>o</a:t>
              </a:r>
              <a:endParaRPr lang="fr-FR" altLang="fr-FR" b="1" i="1"/>
            </a:p>
          </p:txBody>
        </p:sp>
        <p:sp>
          <p:nvSpPr>
            <p:cNvPr id="20" name="ZoneTexte 97">
              <a:extLst>
                <a:ext uri="{FF2B5EF4-FFF2-40B4-BE49-F238E27FC236}">
                  <a16:creationId xmlns:a16="http://schemas.microsoft.com/office/drawing/2014/main" id="{1D1A0175-F012-5893-7ED9-B2956ED31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699" y="2429196"/>
              <a:ext cx="3485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 i="1"/>
                <a:t>S</a:t>
              </a:r>
            </a:p>
          </p:txBody>
        </p:sp>
      </p:grpSp>
      <p:grpSp>
        <p:nvGrpSpPr>
          <p:cNvPr id="21" name="Grouper 10">
            <a:extLst>
              <a:ext uri="{FF2B5EF4-FFF2-40B4-BE49-F238E27FC236}">
                <a16:creationId xmlns:a16="http://schemas.microsoft.com/office/drawing/2014/main" id="{77D90E29-72C9-AA61-3AA8-B8EE76C5F129}"/>
              </a:ext>
            </a:extLst>
          </p:cNvPr>
          <p:cNvGrpSpPr>
            <a:grpSpLocks/>
          </p:cNvGrpSpPr>
          <p:nvPr/>
        </p:nvGrpSpPr>
        <p:grpSpPr bwMode="auto">
          <a:xfrm>
            <a:off x="275816" y="2772716"/>
            <a:ext cx="7943368" cy="3807759"/>
            <a:chOff x="908168" y="2960870"/>
            <a:chExt cx="7943787" cy="3807410"/>
          </a:xfrm>
        </p:grpSpPr>
        <p:sp>
          <p:nvSpPr>
            <p:cNvPr id="22" name="ZoneTexte 103">
              <a:extLst>
                <a:ext uri="{FF2B5EF4-FFF2-40B4-BE49-F238E27FC236}">
                  <a16:creationId xmlns:a16="http://schemas.microsoft.com/office/drawing/2014/main" id="{32182854-F5C4-F403-E567-3B317067D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168" y="5548699"/>
              <a:ext cx="7039157" cy="121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sv-SE" altLang="fr-FR" b="1" i="1" dirty="0"/>
                <a:t>March-Dollase modified correction function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sv-SE" altLang="fr-FR" i="1" dirty="0"/>
                <a:t>		            P</a:t>
              </a:r>
              <a:r>
                <a:rPr lang="sv-SE" altLang="fr-FR" i="1" baseline="-25000" dirty="0"/>
                <a:t>hkl</a:t>
              </a:r>
              <a:r>
                <a:rPr lang="sv-SE" altLang="fr-FR" dirty="0"/>
                <a:t> = </a:t>
              </a:r>
              <a:r>
                <a:rPr lang="sv-SE" altLang="fr-FR" i="1" dirty="0"/>
                <a:t>G</a:t>
              </a:r>
              <a:r>
                <a:rPr lang="sv-SE" altLang="fr-FR" baseline="-25000" dirty="0"/>
                <a:t>2</a:t>
              </a:r>
              <a:r>
                <a:rPr lang="sv-SE" altLang="fr-FR" dirty="0"/>
                <a:t> + (1 - </a:t>
              </a:r>
              <a:r>
                <a:rPr lang="sv-SE" altLang="fr-FR" i="1" dirty="0"/>
                <a:t>G</a:t>
              </a:r>
              <a:r>
                <a:rPr lang="sv-SE" altLang="fr-FR" baseline="-25000" dirty="0"/>
                <a:t>2</a:t>
              </a:r>
              <a:r>
                <a:rPr lang="sv-SE" altLang="fr-FR" dirty="0"/>
                <a:t>) x [(</a:t>
              </a:r>
              <a:r>
                <a:rPr lang="sv-SE" altLang="fr-FR" i="1" dirty="0"/>
                <a:t>G</a:t>
              </a:r>
              <a:r>
                <a:rPr lang="sv-SE" altLang="fr-FR" baseline="-25000" dirty="0"/>
                <a:t>1</a:t>
              </a:r>
              <a:r>
                <a:rPr lang="sv-SE" altLang="fr-FR" dirty="0"/>
                <a:t> cos </a:t>
              </a:r>
              <a:r>
                <a:rPr lang="sv-SE" altLang="fr-FR" i="1" dirty="0"/>
                <a:t>δ</a:t>
              </a:r>
              <a:r>
                <a:rPr lang="sv-SE" altLang="fr-FR" dirty="0"/>
                <a:t>)</a:t>
              </a:r>
              <a:r>
                <a:rPr lang="sv-SE" altLang="fr-FR" baseline="30000" dirty="0"/>
                <a:t>2</a:t>
              </a:r>
              <a:r>
                <a:rPr lang="sv-SE" altLang="fr-FR" dirty="0"/>
                <a:t> + sin</a:t>
              </a:r>
              <a:r>
                <a:rPr lang="sv-SE" altLang="fr-FR" baseline="30000" dirty="0"/>
                <a:t>2</a:t>
              </a:r>
              <a:r>
                <a:rPr lang="sv-SE" altLang="fr-FR" dirty="0"/>
                <a:t> </a:t>
              </a:r>
              <a:r>
                <a:rPr lang="sv-SE" altLang="fr-FR" i="1" dirty="0"/>
                <a:t>δ</a:t>
              </a:r>
              <a:r>
                <a:rPr lang="sv-SE" altLang="fr-FR" dirty="0"/>
                <a:t> / </a:t>
              </a:r>
              <a:r>
                <a:rPr lang="sv-SE" altLang="fr-FR" i="1" dirty="0"/>
                <a:t>G</a:t>
              </a:r>
              <a:r>
                <a:rPr lang="sv-SE" altLang="fr-FR" baseline="-25000" dirty="0"/>
                <a:t>1</a:t>
              </a:r>
              <a:r>
                <a:rPr lang="sv-SE" altLang="fr-FR" dirty="0"/>
                <a:t>]</a:t>
              </a:r>
              <a:r>
                <a:rPr lang="sv-SE" altLang="fr-FR" baseline="30000" dirty="0"/>
                <a:t>-3/2</a:t>
              </a:r>
              <a:endParaRPr lang="sv-SE" altLang="fr-FR" i="1" dirty="0"/>
            </a:p>
            <a:p>
              <a:pPr eaLnBrk="1" hangingPunct="1">
                <a:lnSpc>
                  <a:spcPct val="140000"/>
                </a:lnSpc>
              </a:pPr>
              <a:r>
                <a:rPr lang="sv-SE" altLang="fr-FR" i="1" dirty="0"/>
                <a:t>or more simply (Nor = 1)    P</a:t>
              </a:r>
              <a:r>
                <a:rPr lang="sv-SE" altLang="fr-FR" i="1" baseline="-25000" dirty="0"/>
                <a:t>hkl</a:t>
              </a:r>
              <a:r>
                <a:rPr lang="sv-SE" altLang="fr-FR" dirty="0"/>
                <a:t> = [(</a:t>
              </a:r>
              <a:r>
                <a:rPr lang="sv-SE" altLang="fr-FR" i="1" dirty="0"/>
                <a:t>G</a:t>
              </a:r>
              <a:r>
                <a:rPr lang="sv-SE" altLang="fr-FR" baseline="-25000" dirty="0"/>
                <a:t>1</a:t>
              </a:r>
              <a:r>
                <a:rPr lang="sv-SE" altLang="fr-FR" dirty="0"/>
                <a:t> cos </a:t>
              </a:r>
              <a:r>
                <a:rPr lang="sv-SE" altLang="fr-FR" i="1" dirty="0"/>
                <a:t>δ</a:t>
              </a:r>
              <a:r>
                <a:rPr lang="sv-SE" altLang="fr-FR" dirty="0"/>
                <a:t>)</a:t>
              </a:r>
              <a:r>
                <a:rPr lang="sv-SE" altLang="fr-FR" baseline="30000" dirty="0"/>
                <a:t>2</a:t>
              </a:r>
              <a:r>
                <a:rPr lang="sv-SE" altLang="fr-FR" dirty="0"/>
                <a:t> + sin</a:t>
              </a:r>
              <a:r>
                <a:rPr lang="sv-SE" altLang="fr-FR" baseline="30000" dirty="0"/>
                <a:t>2</a:t>
              </a:r>
              <a:r>
                <a:rPr lang="sv-SE" altLang="fr-FR" dirty="0"/>
                <a:t> </a:t>
              </a:r>
              <a:r>
                <a:rPr lang="sv-SE" altLang="fr-FR" i="1" dirty="0"/>
                <a:t>δ</a:t>
              </a:r>
              <a:r>
                <a:rPr lang="sv-SE" altLang="fr-FR" dirty="0"/>
                <a:t> / </a:t>
              </a:r>
              <a:r>
                <a:rPr lang="sv-SE" altLang="fr-FR" i="1" dirty="0"/>
                <a:t>G</a:t>
              </a:r>
              <a:r>
                <a:rPr lang="sv-SE" altLang="fr-FR" baseline="-25000" dirty="0"/>
                <a:t>1</a:t>
              </a:r>
              <a:r>
                <a:rPr lang="sv-SE" altLang="fr-FR" dirty="0"/>
                <a:t>]</a:t>
              </a:r>
              <a:r>
                <a:rPr lang="sv-SE" altLang="fr-FR" baseline="30000" dirty="0"/>
                <a:t>-3/2</a:t>
              </a:r>
            </a:p>
          </p:txBody>
        </p:sp>
        <p:grpSp>
          <p:nvGrpSpPr>
            <p:cNvPr id="23" name="Grouper 9">
              <a:extLst>
                <a:ext uri="{FF2B5EF4-FFF2-40B4-BE49-F238E27FC236}">
                  <a16:creationId xmlns:a16="http://schemas.microsoft.com/office/drawing/2014/main" id="{642BB419-FF2B-22F1-CEEB-E2D04DB24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954" y="2960870"/>
              <a:ext cx="5077001" cy="2343679"/>
              <a:chOff x="3774954" y="2960870"/>
              <a:chExt cx="5077001" cy="2343679"/>
            </a:xfrm>
          </p:grpSpPr>
          <p:grpSp>
            <p:nvGrpSpPr>
              <p:cNvPr id="24" name="Grouper 25609">
                <a:extLst>
                  <a:ext uri="{FF2B5EF4-FFF2-40B4-BE49-F238E27FC236}">
                    <a16:creationId xmlns:a16="http://schemas.microsoft.com/office/drawing/2014/main" id="{30A165FD-BA25-BFEB-5A8F-980C11714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4954" y="2960870"/>
                <a:ext cx="3146425" cy="1963738"/>
                <a:chOff x="5635469" y="883295"/>
                <a:chExt cx="3146110" cy="1962743"/>
              </a:xfrm>
            </p:grpSpPr>
            <p:sp>
              <p:nvSpPr>
                <p:cNvPr id="33" name="ZoneTexte 3">
                  <a:extLst>
                    <a:ext uri="{FF2B5EF4-FFF2-40B4-BE49-F238E27FC236}">
                      <a16:creationId xmlns:a16="http://schemas.microsoft.com/office/drawing/2014/main" id="{E7E9CB4C-0209-B2AC-973E-CE4CF6D1A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50694" y="1510723"/>
                  <a:ext cx="347423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fr-FR" altLang="fr-FR" sz="4000" b="1"/>
                    <a:t>+</a:t>
                  </a:r>
                </a:p>
              </p:txBody>
            </p:sp>
            <p:grpSp>
              <p:nvGrpSpPr>
                <p:cNvPr id="34" name="Grouper 23">
                  <a:extLst>
                    <a:ext uri="{FF2B5EF4-FFF2-40B4-BE49-F238E27FC236}">
                      <a16:creationId xmlns:a16="http://schemas.microsoft.com/office/drawing/2014/main" id="{9A5C36CA-ED63-97C8-A914-145C5425EE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93867" y="1357440"/>
                  <a:ext cx="1014452" cy="1014452"/>
                  <a:chOff x="525003" y="2464024"/>
                  <a:chExt cx="1656000" cy="1656000"/>
                </a:xfrm>
              </p:grpSpPr>
              <p:sp>
                <p:nvSpPr>
                  <p:cNvPr id="71" name="Ellipse 70">
                    <a:extLst>
                      <a:ext uri="{FF2B5EF4-FFF2-40B4-BE49-F238E27FC236}">
                        <a16:creationId xmlns:a16="http://schemas.microsoft.com/office/drawing/2014/main" id="{19A790C5-9DCB-6E0F-A3C8-E22E51A7CF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4113" y="2465037"/>
                    <a:ext cx="1648083" cy="16549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2" name="Rectangle à coins arrondis 28">
                    <a:extLst>
                      <a:ext uri="{FF2B5EF4-FFF2-40B4-BE49-F238E27FC236}">
                        <a16:creationId xmlns:a16="http://schemas.microsoft.com/office/drawing/2014/main" id="{64881482-97E8-4AD2-9CE8-41ABD48EC0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020000">
                    <a:off x="915037" y="2623022"/>
                    <a:ext cx="355012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3" name="Rectangle à coins arrondis 29">
                    <a:extLst>
                      <a:ext uri="{FF2B5EF4-FFF2-40B4-BE49-F238E27FC236}">
                        <a16:creationId xmlns:a16="http://schemas.microsoft.com/office/drawing/2014/main" id="{E15B7E13-796F-C48E-6255-AFB19E1781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4260000">
                    <a:off x="1043409" y="2909175"/>
                    <a:ext cx="362586" cy="1062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4" name="Rectangle à coins arrondis 30">
                    <a:extLst>
                      <a:ext uri="{FF2B5EF4-FFF2-40B4-BE49-F238E27FC236}">
                        <a16:creationId xmlns:a16="http://schemas.microsoft.com/office/drawing/2014/main" id="{03A216E7-504B-125B-E934-B737893D6D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00000">
                    <a:off x="1638118" y="2806874"/>
                    <a:ext cx="362586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5" name="Rectangle à coins arrondis 31">
                    <a:extLst>
                      <a:ext uri="{FF2B5EF4-FFF2-40B4-BE49-F238E27FC236}">
                        <a16:creationId xmlns:a16="http://schemas.microsoft.com/office/drawing/2014/main" id="{8C215791-11C5-3871-A8A4-F27F78881F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9335295">
                    <a:off x="725871" y="3262726"/>
                    <a:ext cx="355011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6" name="Rectangle à coins arrondis 32">
                    <a:extLst>
                      <a:ext uri="{FF2B5EF4-FFF2-40B4-BE49-F238E27FC236}">
                        <a16:creationId xmlns:a16="http://schemas.microsoft.com/office/drawing/2014/main" id="{29CC6E5E-B269-5405-6770-C22514C9BB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9207359">
                    <a:off x="1340015" y="2861292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7" name="Rectangle à coins arrondis 33">
                    <a:extLst>
                      <a:ext uri="{FF2B5EF4-FFF2-40B4-BE49-F238E27FC236}">
                        <a16:creationId xmlns:a16="http://schemas.microsoft.com/office/drawing/2014/main" id="{5C1EB23C-09CC-AC55-416C-DB114D1DBB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6811919">
                    <a:off x="843876" y="2994644"/>
                    <a:ext cx="362586" cy="10106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8" name="Rectangle à coins arrondis 34">
                    <a:extLst>
                      <a:ext uri="{FF2B5EF4-FFF2-40B4-BE49-F238E27FC236}">
                        <a16:creationId xmlns:a16="http://schemas.microsoft.com/office/drawing/2014/main" id="{07F5ECAA-803C-A3C1-7C09-B22D8235B2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5157037">
                    <a:off x="657301" y="2896226"/>
                    <a:ext cx="365175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9" name="Rectangle à coins arrondis 35">
                    <a:extLst>
                      <a:ext uri="{FF2B5EF4-FFF2-40B4-BE49-F238E27FC236}">
                        <a16:creationId xmlns:a16="http://schemas.microsoft.com/office/drawing/2014/main" id="{F10BF123-B8B7-8935-15D5-5061E67C10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944449">
                    <a:off x="1398420" y="3214783"/>
                    <a:ext cx="362586" cy="10624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0" name="Rectangle à coins arrondis 36">
                    <a:extLst>
                      <a:ext uri="{FF2B5EF4-FFF2-40B4-BE49-F238E27FC236}">
                        <a16:creationId xmlns:a16="http://schemas.microsoft.com/office/drawing/2014/main" id="{6A4992A1-15CF-576B-3B55-3FB663D727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590274">
                    <a:off x="1570643" y="3050354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1" name="Rectangle à coins arrondis 37">
                    <a:extLst>
                      <a:ext uri="{FF2B5EF4-FFF2-40B4-BE49-F238E27FC236}">
                        <a16:creationId xmlns:a16="http://schemas.microsoft.com/office/drawing/2014/main" id="{BC566B41-0874-3166-FE7F-C94B1EAB62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26" y="3216108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2" name="Rectangle à coins arrondis 38">
                    <a:extLst>
                      <a:ext uri="{FF2B5EF4-FFF2-40B4-BE49-F238E27FC236}">
                        <a16:creationId xmlns:a16="http://schemas.microsoft.com/office/drawing/2014/main" id="{5FDB3438-0822-3670-A8F8-558B4726D3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156921">
                    <a:off x="940950" y="3444019"/>
                    <a:ext cx="355012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3" name="Rectangle à coins arrondis 39">
                    <a:extLst>
                      <a:ext uri="{FF2B5EF4-FFF2-40B4-BE49-F238E27FC236}">
                        <a16:creationId xmlns:a16="http://schemas.microsoft.com/office/drawing/2014/main" id="{4E1F4900-FA9D-A67D-CA06-1F3ABC36B1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053873">
                    <a:off x="1785723" y="3231647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4" name="Rectangle à coins arrondis 40">
                    <a:extLst>
                      <a:ext uri="{FF2B5EF4-FFF2-40B4-BE49-F238E27FC236}">
                        <a16:creationId xmlns:a16="http://schemas.microsoft.com/office/drawing/2014/main" id="{602AF8BF-DB2A-9F35-8686-3E56BDFAB8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3070170">
                    <a:off x="1241646" y="2628170"/>
                    <a:ext cx="362586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5" name="Rectangle à coins arrondis 41">
                    <a:extLst>
                      <a:ext uri="{FF2B5EF4-FFF2-40B4-BE49-F238E27FC236}">
                        <a16:creationId xmlns:a16="http://schemas.microsoft.com/office/drawing/2014/main" id="{752A286F-C0A1-CC77-D4AA-6424B8914A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944449">
                    <a:off x="609362" y="3506146"/>
                    <a:ext cx="362586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6" name="Rectangle à coins arrondis 42">
                    <a:extLst>
                      <a:ext uri="{FF2B5EF4-FFF2-40B4-BE49-F238E27FC236}">
                        <a16:creationId xmlns:a16="http://schemas.microsoft.com/office/drawing/2014/main" id="{1652403E-602F-127C-D633-C3FC8E05E6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823692">
                    <a:off x="1334832" y="3472509"/>
                    <a:ext cx="362786" cy="1061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7" name="Rectangle à coins arrondis 43">
                    <a:extLst>
                      <a:ext uri="{FF2B5EF4-FFF2-40B4-BE49-F238E27FC236}">
                        <a16:creationId xmlns:a16="http://schemas.microsoft.com/office/drawing/2014/main" id="{1E5BCB6D-B3FC-E184-ACA8-CFC5D45414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688211">
                    <a:off x="1215631" y="3666750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8" name="Rectangle à coins arrondis 44">
                    <a:extLst>
                      <a:ext uri="{FF2B5EF4-FFF2-40B4-BE49-F238E27FC236}">
                        <a16:creationId xmlns:a16="http://schemas.microsoft.com/office/drawing/2014/main" id="{2AC8C432-AA7F-1667-EB97-ADF61A3B2F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4615742">
                    <a:off x="977330" y="3744417"/>
                    <a:ext cx="362586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9" name="Rectangle à coins arrondis 45">
                    <a:extLst>
                      <a:ext uri="{FF2B5EF4-FFF2-40B4-BE49-F238E27FC236}">
                        <a16:creationId xmlns:a16="http://schemas.microsoft.com/office/drawing/2014/main" id="{D7C56F90-FC05-CA3C-64DD-9461CD8B72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0120237">
                    <a:off x="1609512" y="3677110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0" name="Rectangle à coins arrondis 46">
                    <a:extLst>
                      <a:ext uri="{FF2B5EF4-FFF2-40B4-BE49-F238E27FC236}">
                        <a16:creationId xmlns:a16="http://schemas.microsoft.com/office/drawing/2014/main" id="{B4AB983B-6571-9EA6-B8EA-E2E9818BFE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9421462">
                    <a:off x="1420346" y="3868762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1" name="Rectangle à coins arrondis 47">
                    <a:extLst>
                      <a:ext uri="{FF2B5EF4-FFF2-40B4-BE49-F238E27FC236}">
                        <a16:creationId xmlns:a16="http://schemas.microsoft.com/office/drawing/2014/main" id="{FF3ADFEB-5220-0203-AB8C-B96ABC7EE4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1906766" flipH="1">
                    <a:off x="1702800" y="3469918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35" name="Grouper 24">
                  <a:extLst>
                    <a:ext uri="{FF2B5EF4-FFF2-40B4-BE49-F238E27FC236}">
                      <a16:creationId xmlns:a16="http://schemas.microsoft.com/office/drawing/2014/main" id="{999722E6-4870-201A-7FBF-39EC013A2B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19785" y="883295"/>
                  <a:ext cx="761794" cy="1962743"/>
                  <a:chOff x="2701252" y="1887327"/>
                  <a:chExt cx="1243559" cy="3204000"/>
                </a:xfrm>
              </p:grpSpPr>
              <p:sp>
                <p:nvSpPr>
                  <p:cNvPr id="37" name="Ellipse 36">
                    <a:extLst>
                      <a:ext uri="{FF2B5EF4-FFF2-40B4-BE49-F238E27FC236}">
                        <a16:creationId xmlns:a16="http://schemas.microsoft.com/office/drawing/2014/main" id="{64159434-ADB2-B7B4-3623-B21E5AED04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01967" y="1887960"/>
                    <a:ext cx="1243836" cy="320370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8" name="Rectangle à coins arrondis 48">
                    <a:extLst>
                      <a:ext uri="{FF2B5EF4-FFF2-40B4-BE49-F238E27FC236}">
                        <a16:creationId xmlns:a16="http://schemas.microsoft.com/office/drawing/2014/main" id="{70EFF3F1-CC50-17FA-9A10-37BDF9AF99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80719">
                    <a:off x="2828943" y="2856582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9" name="Rectangle à coins arrondis 49">
                    <a:extLst>
                      <a:ext uri="{FF2B5EF4-FFF2-40B4-BE49-F238E27FC236}">
                        <a16:creationId xmlns:a16="http://schemas.microsoft.com/office/drawing/2014/main" id="{ED7C8D28-05BA-7E50-0D9F-737A5C5668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80719">
                    <a:off x="3531191" y="3501466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0" name="Rectangle à coins arrondis 50">
                    <a:extLst>
                      <a:ext uri="{FF2B5EF4-FFF2-40B4-BE49-F238E27FC236}">
                        <a16:creationId xmlns:a16="http://schemas.microsoft.com/office/drawing/2014/main" id="{61FC2547-B8D2-15E7-43E2-5D954DF6E1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4043">
                    <a:off x="3209867" y="2157310"/>
                    <a:ext cx="362786" cy="1061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1" name="Rectangle à coins arrondis 51">
                    <a:extLst>
                      <a:ext uri="{FF2B5EF4-FFF2-40B4-BE49-F238E27FC236}">
                        <a16:creationId xmlns:a16="http://schemas.microsoft.com/office/drawing/2014/main" id="{953D2B76-CFA4-B67D-2770-DDD504EF65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4043">
                    <a:off x="2831533" y="3990958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2" name="Rectangle à coins arrondis 52">
                    <a:extLst>
                      <a:ext uri="{FF2B5EF4-FFF2-40B4-BE49-F238E27FC236}">
                        <a16:creationId xmlns:a16="http://schemas.microsoft.com/office/drawing/2014/main" id="{EDFB4423-6716-1608-CDA5-93B0EE4CB9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465951">
                    <a:off x="3362756" y="2307524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3" name="Rectangle à coins arrondis 53">
                    <a:extLst>
                      <a:ext uri="{FF2B5EF4-FFF2-40B4-BE49-F238E27FC236}">
                        <a16:creationId xmlns:a16="http://schemas.microsoft.com/office/drawing/2014/main" id="{BA10736B-0D6B-6C36-5C6A-90E9791305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465951">
                    <a:off x="2999970" y="4400162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4" name="Rectangle à coins arrondis 54">
                    <a:extLst>
                      <a:ext uri="{FF2B5EF4-FFF2-40B4-BE49-F238E27FC236}">
                        <a16:creationId xmlns:a16="http://schemas.microsoft.com/office/drawing/2014/main" id="{B01E9C6B-D3E8-72BF-249D-D496A0E9BA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361055">
                    <a:off x="2725290" y="3320174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5" name="Rectangle à coins arrondis 55">
                    <a:extLst>
                      <a:ext uri="{FF2B5EF4-FFF2-40B4-BE49-F238E27FC236}">
                        <a16:creationId xmlns:a16="http://schemas.microsoft.com/office/drawing/2014/main" id="{50E46478-62D4-17E6-FB52-09F74ADDD7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361055">
                    <a:off x="3375712" y="3954700"/>
                    <a:ext cx="362786" cy="1061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6" name="Rectangle à coins arrondis 56">
                    <a:extLst>
                      <a:ext uri="{FF2B5EF4-FFF2-40B4-BE49-F238E27FC236}">
                        <a16:creationId xmlns:a16="http://schemas.microsoft.com/office/drawing/2014/main" id="{6B27C21B-F640-CE09-2304-A67F4C2AA8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361055">
                    <a:off x="3212459" y="4780877"/>
                    <a:ext cx="365376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7" name="Rectangle à coins arrondis 57">
                    <a:extLst>
                      <a:ext uri="{FF2B5EF4-FFF2-40B4-BE49-F238E27FC236}">
                        <a16:creationId xmlns:a16="http://schemas.microsoft.com/office/drawing/2014/main" id="{04885E20-7B08-EDAD-89BB-336C288212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410388">
                    <a:off x="2828943" y="3586934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8" name="Rectangle à coins arrondis 58">
                    <a:extLst>
                      <a:ext uri="{FF2B5EF4-FFF2-40B4-BE49-F238E27FC236}">
                        <a16:creationId xmlns:a16="http://schemas.microsoft.com/office/drawing/2014/main" id="{03C172FD-D2BD-DCD5-6004-3D0D702322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410388">
                    <a:off x="3295381" y="2708957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9" name="Rectangle à coins arrondis 59">
                    <a:extLst>
                      <a:ext uri="{FF2B5EF4-FFF2-40B4-BE49-F238E27FC236}">
                        <a16:creationId xmlns:a16="http://schemas.microsoft.com/office/drawing/2014/main" id="{3BC89717-9C4B-C571-A871-612D761A31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895933">
                    <a:off x="2984422" y="2297164"/>
                    <a:ext cx="365376" cy="1061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0" name="Rectangle à coins arrondis 60">
                    <a:extLst>
                      <a:ext uri="{FF2B5EF4-FFF2-40B4-BE49-F238E27FC236}">
                        <a16:creationId xmlns:a16="http://schemas.microsoft.com/office/drawing/2014/main" id="{AFE1A264-FF1C-EF06-2854-53A6CC1D4A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895933">
                    <a:off x="3064753" y="3511826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1" name="Rectangle à coins arrondis 61">
                    <a:extLst>
                      <a:ext uri="{FF2B5EF4-FFF2-40B4-BE49-F238E27FC236}">
                        <a16:creationId xmlns:a16="http://schemas.microsoft.com/office/drawing/2014/main" id="{0A204E2A-30FE-21F0-59AA-BEB24FA16C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953817">
                    <a:off x="3513053" y="3076723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2" name="Rectangle à coins arrondis 62">
                    <a:extLst>
                      <a:ext uri="{FF2B5EF4-FFF2-40B4-BE49-F238E27FC236}">
                        <a16:creationId xmlns:a16="http://schemas.microsoft.com/office/drawing/2014/main" id="{F2555165-0133-1919-3AD1-AF150E1F50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953817">
                    <a:off x="3209867" y="3781176"/>
                    <a:ext cx="362786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3" name="Rectangle à coins arrondis 63">
                    <a:extLst>
                      <a:ext uri="{FF2B5EF4-FFF2-40B4-BE49-F238E27FC236}">
                        <a16:creationId xmlns:a16="http://schemas.microsoft.com/office/drawing/2014/main" id="{F384B89A-A8C2-04FC-05D6-A2620981B2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453710">
                    <a:off x="2984422" y="4659152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4" name="Rectangle à coins arrondis 64">
                    <a:extLst>
                      <a:ext uri="{FF2B5EF4-FFF2-40B4-BE49-F238E27FC236}">
                        <a16:creationId xmlns:a16="http://schemas.microsoft.com/office/drawing/2014/main" id="{04C4ADF4-4B49-6085-D6DD-9A768FFAE8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453710">
                    <a:off x="3176180" y="4154121"/>
                    <a:ext cx="362786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5" name="Rectangle à coins arrondis 65">
                    <a:extLst>
                      <a:ext uri="{FF2B5EF4-FFF2-40B4-BE49-F238E27FC236}">
                        <a16:creationId xmlns:a16="http://schemas.microsoft.com/office/drawing/2014/main" id="{31074585-419F-44F6-C251-3ECFA52667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042708">
                    <a:off x="3323885" y="4537426"/>
                    <a:ext cx="362786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6" name="Rectangle à coins arrondis 66">
                    <a:extLst>
                      <a:ext uri="{FF2B5EF4-FFF2-40B4-BE49-F238E27FC236}">
                        <a16:creationId xmlns:a16="http://schemas.microsoft.com/office/drawing/2014/main" id="{A6471100-4828-A55D-7CD5-00CF22302A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042708">
                    <a:off x="2753793" y="3794126"/>
                    <a:ext cx="365378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7" name="Rectangle à coins arrondis 67">
                    <a:extLst>
                      <a:ext uri="{FF2B5EF4-FFF2-40B4-BE49-F238E27FC236}">
                        <a16:creationId xmlns:a16="http://schemas.microsoft.com/office/drawing/2014/main" id="{49F0DFCB-B0A2-DA2F-C4E0-795F02DC2F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333950">
                    <a:off x="2803029" y="3061184"/>
                    <a:ext cx="36537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8" name="Rectangle à coins arrondis 68">
                    <a:extLst>
                      <a:ext uri="{FF2B5EF4-FFF2-40B4-BE49-F238E27FC236}">
                        <a16:creationId xmlns:a16="http://schemas.microsoft.com/office/drawing/2014/main" id="{0AEB5879-164C-1441-D6DB-63CE38EF32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333950">
                    <a:off x="3386077" y="3314994"/>
                    <a:ext cx="365378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9" name="Rectangle à coins arrondis 69">
                    <a:extLst>
                      <a:ext uri="{FF2B5EF4-FFF2-40B4-BE49-F238E27FC236}">
                        <a16:creationId xmlns:a16="http://schemas.microsoft.com/office/drawing/2014/main" id="{79886156-C292-76BA-C009-6E442885B3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333950">
                    <a:off x="3437904" y="4348364"/>
                    <a:ext cx="365378" cy="1061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0" name="Rectangle à coins arrondis 70">
                    <a:extLst>
                      <a:ext uri="{FF2B5EF4-FFF2-40B4-BE49-F238E27FC236}">
                        <a16:creationId xmlns:a16="http://schemas.microsoft.com/office/drawing/2014/main" id="{0980D95D-CC7B-1788-D061-731002B13B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3950" flipV="1">
                    <a:off x="2826351" y="4231818"/>
                    <a:ext cx="362786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1" name="Rectangle à coins arrondis 71">
                    <a:extLst>
                      <a:ext uri="{FF2B5EF4-FFF2-40B4-BE49-F238E27FC236}">
                        <a16:creationId xmlns:a16="http://schemas.microsoft.com/office/drawing/2014/main" id="{163BED8D-AC4A-0671-CC41-72077E3835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3950" flipV="1">
                    <a:off x="3222824" y="2939459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2" name="Rectangle à coins arrondis 72">
                    <a:extLst>
                      <a:ext uri="{FF2B5EF4-FFF2-40B4-BE49-F238E27FC236}">
                        <a16:creationId xmlns:a16="http://schemas.microsoft.com/office/drawing/2014/main" id="{C471050A-1D29-CF99-895E-F8B3EC6A78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33950" flipV="1">
                    <a:off x="3002561" y="2752986"/>
                    <a:ext cx="365378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3" name="Rectangle à coins arrondis 73">
                    <a:extLst>
                      <a:ext uri="{FF2B5EF4-FFF2-40B4-BE49-F238E27FC236}">
                        <a16:creationId xmlns:a16="http://schemas.microsoft.com/office/drawing/2014/main" id="{72BC3756-FA39-D2D6-40B3-7E0A8FBFAC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333950" flipH="1" flipV="1">
                    <a:off x="2836716" y="2607952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4" name="Rectangle à coins arrondis 74">
                    <a:extLst>
                      <a:ext uri="{FF2B5EF4-FFF2-40B4-BE49-F238E27FC236}">
                        <a16:creationId xmlns:a16="http://schemas.microsoft.com/office/drawing/2014/main" id="{19C310C4-F631-DEE0-2096-A5CF8F94B1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88327" flipH="1" flipV="1">
                    <a:off x="2999970" y="2462918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5" name="Rectangle à coins arrondis 75">
                    <a:extLst>
                      <a:ext uri="{FF2B5EF4-FFF2-40B4-BE49-F238E27FC236}">
                        <a16:creationId xmlns:a16="http://schemas.microsoft.com/office/drawing/2014/main" id="{7F81C190-EDC3-B612-67E8-5294178848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500264">
                    <a:off x="3129537" y="3188089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6" name="Rectangle à coins arrondis 76">
                    <a:extLst>
                      <a:ext uri="{FF2B5EF4-FFF2-40B4-BE49-F238E27FC236}">
                        <a16:creationId xmlns:a16="http://schemas.microsoft.com/office/drawing/2014/main" id="{69DBCCCC-79B1-AEEB-DDC9-FA0D87AE06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3187061">
                    <a:off x="3553319" y="4075099"/>
                    <a:ext cx="365177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7" name="Rectangle à coins arrondis 77">
                    <a:extLst>
                      <a:ext uri="{FF2B5EF4-FFF2-40B4-BE49-F238E27FC236}">
                        <a16:creationId xmlns:a16="http://schemas.microsoft.com/office/drawing/2014/main" id="{A5ED4896-5B32-B9E6-B1DE-467EC36C53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951776">
                    <a:off x="3528601" y="3698299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8" name="Rectangle à coins arrondis 78">
                    <a:extLst>
                      <a:ext uri="{FF2B5EF4-FFF2-40B4-BE49-F238E27FC236}">
                        <a16:creationId xmlns:a16="http://schemas.microsoft.com/office/drawing/2014/main" id="{8DEFAD2E-9A7D-ED7D-A86A-B2CA2A36F7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3551045" flipH="1">
                    <a:off x="3562389" y="2765905"/>
                    <a:ext cx="362586" cy="1088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69" name="Rectangle à coins arrondis 79">
                    <a:extLst>
                      <a:ext uri="{FF2B5EF4-FFF2-40B4-BE49-F238E27FC236}">
                        <a16:creationId xmlns:a16="http://schemas.microsoft.com/office/drawing/2014/main" id="{592AA58B-8CA6-9733-2E5A-934CDCE012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953817">
                    <a:off x="3409400" y="2499176"/>
                    <a:ext cx="362786" cy="10877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70" name="Rectangle à coins arrondis 80">
                    <a:extLst>
                      <a:ext uri="{FF2B5EF4-FFF2-40B4-BE49-F238E27FC236}">
                        <a16:creationId xmlns:a16="http://schemas.microsoft.com/office/drawing/2014/main" id="{6A181FA6-F74E-C559-CACA-C7E786E92A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1361055">
                    <a:off x="3054387" y="2035583"/>
                    <a:ext cx="362786" cy="1061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36" name="ZoneTexte 94">
                  <a:extLst>
                    <a:ext uri="{FF2B5EF4-FFF2-40B4-BE49-F238E27FC236}">
                      <a16:creationId xmlns:a16="http://schemas.microsoft.com/office/drawing/2014/main" id="{0E5EB267-36F2-C259-C911-6518660A6A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35469" y="1513713"/>
                  <a:ext cx="347423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fr-FR" altLang="fr-FR" sz="4000" b="1"/>
                    <a:t>=</a:t>
                  </a:r>
                </a:p>
              </p:txBody>
            </p:sp>
          </p:grpSp>
          <p:cxnSp>
            <p:nvCxnSpPr>
              <p:cNvPr id="25" name="Connecteur droit avec flèche 99">
                <a:extLst>
                  <a:ext uri="{FF2B5EF4-FFF2-40B4-BE49-F238E27FC236}">
                    <a16:creationId xmlns:a16="http://schemas.microsoft.com/office/drawing/2014/main" id="{FA2784A3-4CB2-60FA-B30E-8A51475864F6}"/>
                  </a:ext>
                </a:extLst>
              </p:cNvPr>
              <p:cNvCxnSpPr>
                <a:cxnSpLocks noChangeShapeType="1"/>
                <a:endCxn id="71" idx="1"/>
              </p:cNvCxnSpPr>
              <p:nvPr/>
            </p:nvCxnSpPr>
            <p:spPr bwMode="auto">
              <a:xfrm flipH="1" flipV="1">
                <a:off x="4483458" y="3585088"/>
                <a:ext cx="374670" cy="371441"/>
              </a:xfrm>
              <a:prstGeom prst="straightConnector1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" name="Connecteur droit avec flèche 101">
                <a:extLst>
                  <a:ext uri="{FF2B5EF4-FFF2-40B4-BE49-F238E27FC236}">
                    <a16:creationId xmlns:a16="http://schemas.microsoft.com/office/drawing/2014/main" id="{CC7876F1-1E2D-C1B5-AE55-D3151D9197C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177411" y="3632709"/>
                <a:ext cx="376257" cy="371441"/>
              </a:xfrm>
              <a:prstGeom prst="straightConnector1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7" name="ZoneTexte 25612">
                <a:extLst>
                  <a:ext uri="{FF2B5EF4-FFF2-40B4-BE49-F238E27FC236}">
                    <a16:creationId xmlns:a16="http://schemas.microsoft.com/office/drawing/2014/main" id="{6A1D86C0-3487-CD22-5237-253B1F7D2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7229" y="3268845"/>
                <a:ext cx="4841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fr-FR" altLang="fr-FR" i="1">
                    <a:solidFill>
                      <a:srgbClr val="FF6600"/>
                    </a:solidFill>
                  </a:rPr>
                  <a:t>c</a:t>
                </a:r>
                <a:r>
                  <a:rPr lang="fr-FR" altLang="fr-FR">
                    <a:solidFill>
                      <a:srgbClr val="FF6600"/>
                    </a:solidFill>
                  </a:rPr>
                  <a:t>*</a:t>
                </a:r>
              </a:p>
            </p:txBody>
          </p:sp>
          <p:sp>
            <p:nvSpPr>
              <p:cNvPr id="28" name="ZoneTexte 4">
                <a:extLst>
                  <a:ext uri="{FF2B5EF4-FFF2-40B4-BE49-F238E27FC236}">
                    <a16:creationId xmlns:a16="http://schemas.microsoft.com/office/drawing/2014/main" id="{4F22F8FB-D719-3999-986A-65518403E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3452" y="4904439"/>
                <a:ext cx="4562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fr-FR" altLang="fr-FR" sz="2000" i="1" dirty="0"/>
                  <a:t>G</a:t>
                </a:r>
                <a:r>
                  <a:rPr lang="fr-FR" altLang="fr-FR" sz="2000" baseline="-25000" dirty="0"/>
                  <a:t>2</a:t>
                </a:r>
              </a:p>
            </p:txBody>
          </p:sp>
          <p:sp>
            <p:nvSpPr>
              <p:cNvPr id="29" name="ZoneTexte 97">
                <a:extLst>
                  <a:ext uri="{FF2B5EF4-FFF2-40B4-BE49-F238E27FC236}">
                    <a16:creationId xmlns:a16="http://schemas.microsoft.com/office/drawing/2014/main" id="{199F0690-DC94-D944-78B0-05D368322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5062" y="4904439"/>
                <a:ext cx="757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fr-FR" altLang="fr-FR" sz="2000"/>
                  <a:t>1 - </a:t>
                </a:r>
                <a:r>
                  <a:rPr lang="fr-FR" altLang="fr-FR" sz="2000" i="1"/>
                  <a:t>G</a:t>
                </a:r>
                <a:r>
                  <a:rPr lang="fr-FR" altLang="fr-FR" sz="2000" baseline="-25000"/>
                  <a:t>2</a:t>
                </a:r>
              </a:p>
            </p:txBody>
          </p:sp>
          <p:sp>
            <p:nvSpPr>
              <p:cNvPr id="30" name="ZoneTexte 110">
                <a:extLst>
                  <a:ext uri="{FF2B5EF4-FFF2-40B4-BE49-F238E27FC236}">
                    <a16:creationId xmlns:a16="http://schemas.microsoft.com/office/drawing/2014/main" id="{58715907-7A51-261A-1BC0-303487156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3397" y="3785101"/>
                <a:ext cx="1668558" cy="40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fr-FR" altLang="fr-FR" sz="2000" i="1" dirty="0"/>
                  <a:t>G</a:t>
                </a:r>
                <a:r>
                  <a:rPr lang="fr-FR" altLang="fr-FR" sz="2000" baseline="-25000" dirty="0"/>
                  <a:t>1</a:t>
                </a:r>
                <a:r>
                  <a:rPr lang="fr-FR" altLang="fr-FR" sz="2000" dirty="0"/>
                  <a:t>: </a:t>
                </a:r>
                <a:r>
                  <a:rPr lang="fr-FR" altLang="fr-FR" sz="2000" dirty="0" err="1"/>
                  <a:t>anisotropy</a:t>
                </a:r>
                <a:endParaRPr lang="fr-FR" altLang="fr-FR" sz="2000" dirty="0"/>
              </a:p>
            </p:txBody>
          </p:sp>
          <p:sp>
            <p:nvSpPr>
              <p:cNvPr id="31" name="ZoneTexte 5">
                <a:extLst>
                  <a:ext uri="{FF2B5EF4-FFF2-40B4-BE49-F238E27FC236}">
                    <a16:creationId xmlns:a16="http://schemas.microsoft.com/office/drawing/2014/main" id="{26F13C35-BA44-B3A7-9B0D-CED31A26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371" y="3244600"/>
                <a:ext cx="1523254" cy="369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sv-SE" altLang="fr-FR" i="1" dirty="0"/>
                  <a:t>δ</a:t>
                </a:r>
                <a:r>
                  <a:rPr lang="sv-SE" altLang="fr-FR" dirty="0"/>
                  <a:t> = (</a:t>
                </a:r>
                <a:r>
                  <a:rPr lang="sv-SE" altLang="fr-FR" dirty="0">
                    <a:solidFill>
                      <a:srgbClr val="00960B"/>
                    </a:solidFill>
                  </a:rPr>
                  <a:t>[</a:t>
                </a:r>
                <a:r>
                  <a:rPr lang="sv-SE" altLang="fr-FR" i="1" dirty="0">
                    <a:solidFill>
                      <a:srgbClr val="00960B"/>
                    </a:solidFill>
                  </a:rPr>
                  <a:t>hkl</a:t>
                </a:r>
                <a:r>
                  <a:rPr lang="sv-SE" altLang="fr-FR" dirty="0">
                    <a:solidFill>
                      <a:srgbClr val="00960B"/>
                    </a:solidFill>
                  </a:rPr>
                  <a:t>]*</a:t>
                </a:r>
                <a:r>
                  <a:rPr lang="sv-SE" altLang="fr-FR" dirty="0"/>
                  <a:t>, </a:t>
                </a:r>
                <a:r>
                  <a:rPr lang="sv-SE" altLang="fr-FR" b="1" i="1" dirty="0">
                    <a:solidFill>
                      <a:srgbClr val="FF6600"/>
                    </a:solidFill>
                  </a:rPr>
                  <a:t>c*</a:t>
                </a:r>
                <a:r>
                  <a:rPr lang="sv-SE" altLang="fr-FR" dirty="0"/>
                  <a:t>)</a:t>
                </a:r>
              </a:p>
            </p:txBody>
          </p:sp>
          <p:sp>
            <p:nvSpPr>
              <p:cNvPr id="32" name="ZoneTexte 25612">
                <a:extLst>
                  <a:ext uri="{FF2B5EF4-FFF2-40B4-BE49-F238E27FC236}">
                    <a16:creationId xmlns:a16="http://schemas.microsoft.com/office/drawing/2014/main" id="{09DE5C44-42A9-4030-DA78-59FF15341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7904" y="3330821"/>
                <a:ext cx="4841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fr-FR" altLang="fr-FR" i="1">
                    <a:solidFill>
                      <a:srgbClr val="FF6600"/>
                    </a:solidFill>
                  </a:rPr>
                  <a:t>c</a:t>
                </a:r>
                <a:r>
                  <a:rPr lang="fr-FR" altLang="fr-FR">
                    <a:solidFill>
                      <a:srgbClr val="FF6600"/>
                    </a:solidFill>
                  </a:rPr>
                  <a:t>*</a:t>
                </a:r>
              </a:p>
            </p:txBody>
          </p:sp>
        </p:grp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B83E237F-068B-F923-0F5E-DA42D6A585D6}"/>
              </a:ext>
            </a:extLst>
          </p:cNvPr>
          <p:cNvSpPr txBox="1"/>
          <p:nvPr/>
        </p:nvSpPr>
        <p:spPr>
          <a:xfrm>
            <a:off x="7543737" y="4294857"/>
            <a:ext cx="4535373" cy="224676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/>
              <a:t>how to…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measure</a:t>
            </a:r>
            <a:r>
              <a:rPr lang="fr-FR" sz="2000" dirty="0"/>
              <a:t> / correct the </a:t>
            </a:r>
            <a:r>
              <a:rPr lang="fr-FR" sz="2000" dirty="0" err="1"/>
              <a:t>effect</a:t>
            </a:r>
            <a:r>
              <a:rPr lang="fr-FR" sz="2000" dirty="0"/>
              <a:t>: use </a:t>
            </a:r>
            <a:r>
              <a:rPr lang="fr-FR" sz="2000" dirty="0" err="1"/>
              <a:t>Nor</a:t>
            </a:r>
            <a:r>
              <a:rPr lang="fr-FR" sz="2000" dirty="0"/>
              <a:t> = 1, </a:t>
            </a:r>
            <a:r>
              <a:rPr lang="fr-FR" sz="2000" dirty="0" err="1"/>
              <a:t>define</a:t>
            </a:r>
            <a:r>
              <a:rPr lang="fr-FR" sz="2000" dirty="0"/>
              <a:t> Pr1, Pr2, Pr3 (= </a:t>
            </a:r>
            <a:r>
              <a:rPr lang="fr-FR" sz="2000" b="1" i="1" dirty="0"/>
              <a:t>c*</a:t>
            </a:r>
            <a:r>
              <a:rPr lang="fr-FR" sz="2000" dirty="0"/>
              <a:t> </a:t>
            </a:r>
            <a:r>
              <a:rPr lang="fr-FR" sz="2000" dirty="0" err="1"/>
              <a:t>vector</a:t>
            </a:r>
            <a:r>
              <a:rPr lang="fr-FR" sz="2000" dirty="0"/>
              <a:t>), </a:t>
            </a:r>
            <a:r>
              <a:rPr lang="fr-FR" sz="2000" dirty="0" err="1"/>
              <a:t>then</a:t>
            </a:r>
            <a:r>
              <a:rPr lang="fr-FR" sz="2000" dirty="0"/>
              <a:t> </a:t>
            </a:r>
            <a:r>
              <a:rPr lang="fr-FR" sz="2000" dirty="0" err="1"/>
              <a:t>refine</a:t>
            </a:r>
            <a:r>
              <a:rPr lang="fr-FR" sz="2000" dirty="0"/>
              <a:t> Pref1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avoid</a:t>
            </a:r>
            <a:r>
              <a:rPr lang="fr-FR" sz="2000" dirty="0"/>
              <a:t> </a:t>
            </a:r>
            <a:r>
              <a:rPr lang="fr-FR" sz="2000" dirty="0" err="1"/>
              <a:t>preferred</a:t>
            </a:r>
            <a:r>
              <a:rPr lang="fr-FR" sz="2000" dirty="0"/>
              <a:t> orientation: mix </a:t>
            </a:r>
            <a:r>
              <a:rPr lang="fr-FR" sz="2000" dirty="0" err="1"/>
              <a:t>sample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amorphous</a:t>
            </a:r>
            <a:r>
              <a:rPr lang="fr-FR" sz="2000" dirty="0"/>
              <a:t>, X-ray transparent </a:t>
            </a:r>
            <a:r>
              <a:rPr lang="fr-FR" sz="2000" dirty="0" err="1"/>
              <a:t>powder</a:t>
            </a:r>
            <a:r>
              <a:rPr lang="fr-FR" sz="2000" dirty="0"/>
              <a:t> (Nescafé, …)</a:t>
            </a:r>
          </a:p>
        </p:txBody>
      </p:sp>
    </p:spTree>
    <p:extLst>
      <p:ext uri="{BB962C8B-B14F-4D97-AF65-F5344CB8AC3E}">
        <p14:creationId xmlns:p14="http://schemas.microsoft.com/office/powerpoint/2010/main" val="36116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113">
            <a:extLst>
              <a:ext uri="{FF2B5EF4-FFF2-40B4-BE49-F238E27FC236}">
                <a16:creationId xmlns:a16="http://schemas.microsoft.com/office/drawing/2014/main" id="{38BECD22-3674-8BCB-B6B5-E828E6B80E54}"/>
              </a:ext>
            </a:extLst>
          </p:cNvPr>
          <p:cNvGrpSpPr>
            <a:grpSpLocks/>
          </p:cNvGrpSpPr>
          <p:nvPr/>
        </p:nvGrpSpPr>
        <p:grpSpPr bwMode="auto">
          <a:xfrm>
            <a:off x="642689" y="838200"/>
            <a:ext cx="10206803" cy="5524500"/>
            <a:chOff x="-1386403" y="838142"/>
            <a:chExt cx="10208470" cy="5524558"/>
          </a:xfrm>
        </p:grpSpPr>
        <p:cxnSp>
          <p:nvCxnSpPr>
            <p:cNvPr id="7" name="Connecteur droit avec flèche 5">
              <a:extLst>
                <a:ext uri="{FF2B5EF4-FFF2-40B4-BE49-F238E27FC236}">
                  <a16:creationId xmlns:a16="http://schemas.microsoft.com/office/drawing/2014/main" id="{AE737BCD-FE2E-07AB-5772-83345E77D4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07766" y="1301697"/>
              <a:ext cx="93678" cy="1590692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4048A585-41C8-8EF3-002D-0EABE3F7C298}"/>
                </a:ext>
              </a:extLst>
            </p:cNvPr>
            <p:cNvCxnSpPr>
              <a:cxnSpLocks noChangeShapeType="1"/>
              <a:stCxn id="14" idx="3"/>
              <a:endCxn id="14" idx="27"/>
            </p:cNvCxnSpPr>
            <p:nvPr/>
          </p:nvCxnSpPr>
          <p:spPr bwMode="auto">
            <a:xfrm>
              <a:off x="6848817" y="2841588"/>
              <a:ext cx="1671911" cy="26988"/>
            </a:xfrm>
            <a:prstGeom prst="straightConnector1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9" name="Groupe 112">
              <a:extLst>
                <a:ext uri="{FF2B5EF4-FFF2-40B4-BE49-F238E27FC236}">
                  <a16:creationId xmlns:a16="http://schemas.microsoft.com/office/drawing/2014/main" id="{C817E51B-F00E-844C-3F91-7F9E651F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386403" y="838142"/>
              <a:ext cx="10208470" cy="5524558"/>
              <a:chOff x="-1386403" y="838142"/>
              <a:chExt cx="10208470" cy="5524558"/>
            </a:xfrm>
          </p:grpSpPr>
          <p:grpSp>
            <p:nvGrpSpPr>
              <p:cNvPr id="10" name="Groupe 111">
                <a:extLst>
                  <a:ext uri="{FF2B5EF4-FFF2-40B4-BE49-F238E27FC236}">
                    <a16:creationId xmlns:a16="http://schemas.microsoft.com/office/drawing/2014/main" id="{27B5B17E-FC04-6B0B-088A-F9B84EF0D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386403" y="838142"/>
                <a:ext cx="10208470" cy="5524558"/>
                <a:chOff x="-1386403" y="838142"/>
                <a:chExt cx="10208470" cy="5524558"/>
              </a:xfrm>
            </p:grpSpPr>
            <p:sp>
              <p:nvSpPr>
                <p:cNvPr id="13" name="Forme libre 105">
                  <a:extLst>
                    <a:ext uri="{FF2B5EF4-FFF2-40B4-BE49-F238E27FC236}">
                      <a16:creationId xmlns:a16="http://schemas.microsoft.com/office/drawing/2014/main" id="{F7C9B9A9-35AF-A7E7-7616-F2C2734FC59F}"/>
                    </a:ext>
                  </a:extLst>
                </p:cNvPr>
                <p:cNvSpPr/>
                <p:nvPr/>
              </p:nvSpPr>
              <p:spPr>
                <a:xfrm>
                  <a:off x="-1386403" y="3657572"/>
                  <a:ext cx="8464345" cy="2705128"/>
                </a:xfrm>
                <a:custGeom>
                  <a:avLst/>
                  <a:gdLst>
                    <a:gd name="connsiteX0" fmla="*/ 1905000 w 6159500"/>
                    <a:gd name="connsiteY0" fmla="*/ 25400 h 1968500"/>
                    <a:gd name="connsiteX1" fmla="*/ 0 w 6159500"/>
                    <a:gd name="connsiteY1" fmla="*/ 1968500 h 1968500"/>
                    <a:gd name="connsiteX2" fmla="*/ 4178300 w 6159500"/>
                    <a:gd name="connsiteY2" fmla="*/ 1968500 h 1968500"/>
                    <a:gd name="connsiteX3" fmla="*/ 6159500 w 6159500"/>
                    <a:gd name="connsiteY3" fmla="*/ 0 h 1968500"/>
                    <a:gd name="connsiteX4" fmla="*/ 1905000 w 6159500"/>
                    <a:gd name="connsiteY4" fmla="*/ 25400 h 196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9500" h="1968500">
                      <a:moveTo>
                        <a:pt x="1905000" y="25400"/>
                      </a:moveTo>
                      <a:lnTo>
                        <a:pt x="0" y="1968500"/>
                      </a:lnTo>
                      <a:lnTo>
                        <a:pt x="4178300" y="1968500"/>
                      </a:lnTo>
                      <a:lnTo>
                        <a:pt x="6159500" y="0"/>
                      </a:lnTo>
                      <a:lnTo>
                        <a:pt x="1905000" y="2540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165100" dir="4800000" algn="tr" rotWithShape="0">
                    <a:prstClr val="black">
                      <a:alpha val="67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" name="Forme libre 2">
                  <a:extLst>
                    <a:ext uri="{FF2B5EF4-FFF2-40B4-BE49-F238E27FC236}">
                      <a16:creationId xmlns:a16="http://schemas.microsoft.com/office/drawing/2014/main" id="{06696116-D921-3DDA-2CF6-7AF5DA962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2409" y="1266771"/>
                  <a:ext cx="2091080" cy="1625617"/>
                </a:xfrm>
                <a:custGeom>
                  <a:avLst/>
                  <a:gdLst>
                    <a:gd name="T0" fmla="*/ 0 w 3474370"/>
                    <a:gd name="T1" fmla="*/ 2617178 h 2702357"/>
                    <a:gd name="T2" fmla="*/ 106361 w 3474370"/>
                    <a:gd name="T3" fmla="*/ 2617178 h 2702357"/>
                    <a:gd name="T4" fmla="*/ 223921 w 3474370"/>
                    <a:gd name="T5" fmla="*/ 2594809 h 2702357"/>
                    <a:gd name="T6" fmla="*/ 341481 w 3474370"/>
                    <a:gd name="T7" fmla="*/ 2617178 h 2702357"/>
                    <a:gd name="T8" fmla="*/ 459037 w 3474370"/>
                    <a:gd name="T9" fmla="*/ 2522111 h 2702357"/>
                    <a:gd name="T10" fmla="*/ 570999 w 3474370"/>
                    <a:gd name="T11" fmla="*/ 2538887 h 2702357"/>
                    <a:gd name="T12" fmla="*/ 688556 w 3474370"/>
                    <a:gd name="T13" fmla="*/ 2482963 h 2702357"/>
                    <a:gd name="T14" fmla="*/ 800518 w 3474370"/>
                    <a:gd name="T15" fmla="*/ 2421449 h 2702357"/>
                    <a:gd name="T16" fmla="*/ 923673 w 3474370"/>
                    <a:gd name="T17" fmla="*/ 2304013 h 2702357"/>
                    <a:gd name="T18" fmla="*/ 1041232 w 3474370"/>
                    <a:gd name="T19" fmla="*/ 2242495 h 2702357"/>
                    <a:gd name="T20" fmla="*/ 1158790 w 3474370"/>
                    <a:gd name="T21" fmla="*/ 1974068 h 2702357"/>
                    <a:gd name="T22" fmla="*/ 1259556 w 3474370"/>
                    <a:gd name="T23" fmla="*/ 1683271 h 2702357"/>
                    <a:gd name="T24" fmla="*/ 1382710 w 3474370"/>
                    <a:gd name="T25" fmla="*/ 1275036 h 2702357"/>
                    <a:gd name="T26" fmla="*/ 1500270 w 3474370"/>
                    <a:gd name="T27" fmla="*/ 822064 h 2702357"/>
                    <a:gd name="T28" fmla="*/ 1617829 w 3474370"/>
                    <a:gd name="T29" fmla="*/ 369089 h 2702357"/>
                    <a:gd name="T30" fmla="*/ 1735387 w 3474370"/>
                    <a:gd name="T31" fmla="*/ 0 h 2702357"/>
                    <a:gd name="T32" fmla="*/ 1841749 w 3474370"/>
                    <a:gd name="T33" fmla="*/ 184544 h 2702357"/>
                    <a:gd name="T34" fmla="*/ 1959308 w 3474370"/>
                    <a:gd name="T35" fmla="*/ 945092 h 2702357"/>
                    <a:gd name="T36" fmla="*/ 2076865 w 3474370"/>
                    <a:gd name="T37" fmla="*/ 1744785 h 2702357"/>
                    <a:gd name="T38" fmla="*/ 2194424 w 3474370"/>
                    <a:gd name="T39" fmla="*/ 2304013 h 2702357"/>
                    <a:gd name="T40" fmla="*/ 2317582 w 3474370"/>
                    <a:gd name="T41" fmla="*/ 2477373 h 2702357"/>
                    <a:gd name="T42" fmla="*/ 2429541 w 3474370"/>
                    <a:gd name="T43" fmla="*/ 2544479 h 2702357"/>
                    <a:gd name="T44" fmla="*/ 2541502 w 3474370"/>
                    <a:gd name="T45" fmla="*/ 2583625 h 2702357"/>
                    <a:gd name="T46" fmla="*/ 2659059 w 3474370"/>
                    <a:gd name="T47" fmla="*/ 2628363 h 2702357"/>
                    <a:gd name="T48" fmla="*/ 2776618 w 3474370"/>
                    <a:gd name="T49" fmla="*/ 2639547 h 2702357"/>
                    <a:gd name="T50" fmla="*/ 2888578 w 3474370"/>
                    <a:gd name="T51" fmla="*/ 2628363 h 2702357"/>
                    <a:gd name="T52" fmla="*/ 3017334 w 3474370"/>
                    <a:gd name="T53" fmla="*/ 2611585 h 2702357"/>
                    <a:gd name="T54" fmla="*/ 3123696 w 3474370"/>
                    <a:gd name="T55" fmla="*/ 2661915 h 2702357"/>
                    <a:gd name="T56" fmla="*/ 3241254 w 3474370"/>
                    <a:gd name="T57" fmla="*/ 2673101 h 2702357"/>
                    <a:gd name="T58" fmla="*/ 3353216 w 3474370"/>
                    <a:gd name="T59" fmla="*/ 2701061 h 2702357"/>
                    <a:gd name="T60" fmla="*/ 3476370 w 3474370"/>
                    <a:gd name="T61" fmla="*/ 2645139 h 2702357"/>
                    <a:gd name="T62" fmla="*/ 3476370 w 3474370"/>
                    <a:gd name="T63" fmla="*/ 2645139 h 27023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74370"/>
                    <a:gd name="T97" fmla="*/ 0 h 2702357"/>
                    <a:gd name="T98" fmla="*/ 3474370 w 3474370"/>
                    <a:gd name="T99" fmla="*/ 2702357 h 27023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74370" h="2702357">
                      <a:moveTo>
                        <a:pt x="0" y="2618433"/>
                      </a:moveTo>
                      <a:lnTo>
                        <a:pt x="106301" y="2618433"/>
                      </a:lnTo>
                      <a:lnTo>
                        <a:pt x="223792" y="2596053"/>
                      </a:lnTo>
                      <a:lnTo>
                        <a:pt x="341283" y="2618433"/>
                      </a:lnTo>
                      <a:lnTo>
                        <a:pt x="458773" y="2523319"/>
                      </a:lnTo>
                      <a:lnTo>
                        <a:pt x="570669" y="2540104"/>
                      </a:lnTo>
                      <a:lnTo>
                        <a:pt x="688160" y="2484154"/>
                      </a:lnTo>
                      <a:lnTo>
                        <a:pt x="800056" y="2422610"/>
                      </a:lnTo>
                      <a:lnTo>
                        <a:pt x="923142" y="2305116"/>
                      </a:lnTo>
                      <a:lnTo>
                        <a:pt x="1040632" y="2243572"/>
                      </a:lnTo>
                      <a:lnTo>
                        <a:pt x="1158123" y="1975015"/>
                      </a:lnTo>
                      <a:lnTo>
                        <a:pt x="1258830" y="1684078"/>
                      </a:lnTo>
                      <a:lnTo>
                        <a:pt x="1381915" y="1275647"/>
                      </a:lnTo>
                      <a:lnTo>
                        <a:pt x="1499406" y="822457"/>
                      </a:lnTo>
                      <a:lnTo>
                        <a:pt x="1616897" y="369266"/>
                      </a:lnTo>
                      <a:lnTo>
                        <a:pt x="1734388" y="0"/>
                      </a:lnTo>
                      <a:lnTo>
                        <a:pt x="1840689" y="184633"/>
                      </a:lnTo>
                      <a:lnTo>
                        <a:pt x="1958180" y="945545"/>
                      </a:lnTo>
                      <a:lnTo>
                        <a:pt x="2075670" y="1745622"/>
                      </a:lnTo>
                      <a:lnTo>
                        <a:pt x="2193161" y="2305116"/>
                      </a:lnTo>
                      <a:lnTo>
                        <a:pt x="2316247" y="2478560"/>
                      </a:lnTo>
                      <a:lnTo>
                        <a:pt x="2428143" y="2545699"/>
                      </a:lnTo>
                      <a:lnTo>
                        <a:pt x="2540039" y="2584863"/>
                      </a:lnTo>
                      <a:lnTo>
                        <a:pt x="2657529" y="2629623"/>
                      </a:lnTo>
                      <a:lnTo>
                        <a:pt x="2775020" y="2640813"/>
                      </a:lnTo>
                      <a:lnTo>
                        <a:pt x="2886916" y="2629623"/>
                      </a:lnTo>
                      <a:lnTo>
                        <a:pt x="3015597" y="2612838"/>
                      </a:lnTo>
                      <a:lnTo>
                        <a:pt x="3121898" y="2663193"/>
                      </a:lnTo>
                      <a:lnTo>
                        <a:pt x="3239389" y="2674382"/>
                      </a:lnTo>
                      <a:lnTo>
                        <a:pt x="3351285" y="2702357"/>
                      </a:lnTo>
                      <a:lnTo>
                        <a:pt x="3474370" y="2646408"/>
                      </a:lnTo>
                    </a:path>
                  </a:pathLst>
                </a:cu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fr-FR">
                    <a:ea typeface="ＭＳ Ｐゴシック" charset="-128"/>
                  </a:endParaRPr>
                </a:p>
              </p:txBody>
            </p:sp>
            <p:sp>
              <p:nvSpPr>
                <p:cNvPr id="15" name="ZoneTexte 1">
                  <a:extLst>
                    <a:ext uri="{FF2B5EF4-FFF2-40B4-BE49-F238E27FC236}">
                      <a16:creationId xmlns:a16="http://schemas.microsoft.com/office/drawing/2014/main" id="{EECE8EFA-5DF7-0116-F7AB-0E9CB02629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89601" y="838142"/>
                  <a:ext cx="967089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fr-FR" altLang="fr-FR" sz="2000" b="1" dirty="0">
                      <a:latin typeface="Geneva" charset="0"/>
                    </a:rPr>
                    <a:t>profile</a:t>
                  </a:r>
                </a:p>
              </p:txBody>
            </p:sp>
            <p:sp>
              <p:nvSpPr>
                <p:cNvPr id="16" name="ZoneTexte 1">
                  <a:extLst>
                    <a:ext uri="{FF2B5EF4-FFF2-40B4-BE49-F238E27FC236}">
                      <a16:creationId xmlns:a16="http://schemas.microsoft.com/office/drawing/2014/main" id="{C7C805AE-74B1-BD73-D0C2-C0380818A4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02201" y="3084643"/>
                  <a:ext cx="231986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fr-FR" altLang="fr-FR" sz="2000" b="1" i="1" dirty="0">
                      <a:latin typeface="Geneva" charset="0"/>
                    </a:rPr>
                    <a:t>→ microstructure</a:t>
                  </a:r>
                </a:p>
              </p:txBody>
            </p:sp>
          </p:grpSp>
          <p:cxnSp>
            <p:nvCxnSpPr>
              <p:cNvPr id="11" name="Connecteur droit avec flèche 11">
                <a:extLst>
                  <a:ext uri="{FF2B5EF4-FFF2-40B4-BE49-F238E27FC236}">
                    <a16:creationId xmlns:a16="http://schemas.microsoft.com/office/drawing/2014/main" id="{9CBD4CA4-3897-2CF8-AD08-918C520132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47403" y="2133556"/>
                <a:ext cx="411229" cy="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2" name="Forme libre 7">
                <a:extLst>
                  <a:ext uri="{FF2B5EF4-FFF2-40B4-BE49-F238E27FC236}">
                    <a16:creationId xmlns:a16="http://schemas.microsoft.com/office/drawing/2014/main" id="{87B59318-6807-0E26-49B6-CFA5DD35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693" y="1301697"/>
                <a:ext cx="446161" cy="1574817"/>
              </a:xfrm>
              <a:custGeom>
                <a:avLst/>
                <a:gdLst>
                  <a:gd name="T0" fmla="*/ 0 w 3474370"/>
                  <a:gd name="T1" fmla="*/ 2384550 h 2702357"/>
                  <a:gd name="T2" fmla="*/ 1039 w 3474370"/>
                  <a:gd name="T3" fmla="*/ 2384550 h 2702357"/>
                  <a:gd name="T4" fmla="*/ 2188 w 3474370"/>
                  <a:gd name="T5" fmla="*/ 2364168 h 2702357"/>
                  <a:gd name="T6" fmla="*/ 3337 w 3474370"/>
                  <a:gd name="T7" fmla="*/ 2384550 h 2702357"/>
                  <a:gd name="T8" fmla="*/ 4486 w 3474370"/>
                  <a:gd name="T9" fmla="*/ 2297931 h 2702357"/>
                  <a:gd name="T10" fmla="*/ 5580 w 3474370"/>
                  <a:gd name="T11" fmla="*/ 2313217 h 2702357"/>
                  <a:gd name="T12" fmla="*/ 6729 w 3474370"/>
                  <a:gd name="T13" fmla="*/ 2262265 h 2702357"/>
                  <a:gd name="T14" fmla="*/ 7823 w 3474370"/>
                  <a:gd name="T15" fmla="*/ 2206219 h 2702357"/>
                  <a:gd name="T16" fmla="*/ 9027 w 3474370"/>
                  <a:gd name="T17" fmla="*/ 2099220 h 2702357"/>
                  <a:gd name="T18" fmla="*/ 10175 w 3474370"/>
                  <a:gd name="T19" fmla="*/ 2043173 h 2702357"/>
                  <a:gd name="T20" fmla="*/ 11324 w 3474370"/>
                  <a:gd name="T21" fmla="*/ 1798603 h 2702357"/>
                  <a:gd name="T22" fmla="*/ 12309 w 3474370"/>
                  <a:gd name="T23" fmla="*/ 1533654 h 2702357"/>
                  <a:gd name="T24" fmla="*/ 13512 w 3474370"/>
                  <a:gd name="T25" fmla="*/ 1161704 h 2702357"/>
                  <a:gd name="T26" fmla="*/ 14661 w 3474370"/>
                  <a:gd name="T27" fmla="*/ 748994 h 2702357"/>
                  <a:gd name="T28" fmla="*/ 15810 w 3474370"/>
                  <a:gd name="T29" fmla="*/ 336283 h 2702357"/>
                  <a:gd name="T30" fmla="*/ 16959 w 3474370"/>
                  <a:gd name="T31" fmla="*/ 0 h 2702357"/>
                  <a:gd name="T32" fmla="*/ 17998 w 3474370"/>
                  <a:gd name="T33" fmla="*/ 168141 h 2702357"/>
                  <a:gd name="T34" fmla="*/ 19147 w 3474370"/>
                  <a:gd name="T35" fmla="*/ 861088 h 2702357"/>
                  <a:gd name="T36" fmla="*/ 20296 w 3474370"/>
                  <a:gd name="T37" fmla="*/ 1589700 h 2702357"/>
                  <a:gd name="T38" fmla="*/ 21445 w 3474370"/>
                  <a:gd name="T39" fmla="*/ 2099220 h 2702357"/>
                  <a:gd name="T40" fmla="*/ 22648 w 3474370"/>
                  <a:gd name="T41" fmla="*/ 2257171 h 2702357"/>
                  <a:gd name="T42" fmla="*/ 23742 w 3474370"/>
                  <a:gd name="T43" fmla="*/ 2318314 h 2702357"/>
                  <a:gd name="T44" fmla="*/ 24837 w 3474370"/>
                  <a:gd name="T45" fmla="*/ 2353978 h 2702357"/>
                  <a:gd name="T46" fmla="*/ 25985 w 3474370"/>
                  <a:gd name="T47" fmla="*/ 2394740 h 2702357"/>
                  <a:gd name="T48" fmla="*/ 27134 w 3474370"/>
                  <a:gd name="T49" fmla="*/ 2404931 h 2702357"/>
                  <a:gd name="T50" fmla="*/ 28228 w 3474370"/>
                  <a:gd name="T51" fmla="*/ 2394740 h 2702357"/>
                  <a:gd name="T52" fmla="*/ 29486 w 3474370"/>
                  <a:gd name="T53" fmla="*/ 2379455 h 2702357"/>
                  <a:gd name="T54" fmla="*/ 30526 w 3474370"/>
                  <a:gd name="T55" fmla="*/ 2425313 h 2702357"/>
                  <a:gd name="T56" fmla="*/ 31675 w 3474370"/>
                  <a:gd name="T57" fmla="*/ 2435501 h 2702357"/>
                  <a:gd name="T58" fmla="*/ 32769 w 3474370"/>
                  <a:gd name="T59" fmla="*/ 2460977 h 2702357"/>
                  <a:gd name="T60" fmla="*/ 33972 w 3474370"/>
                  <a:gd name="T61" fmla="*/ 2410026 h 2702357"/>
                  <a:gd name="T62" fmla="*/ 33972 w 3474370"/>
                  <a:gd name="T63" fmla="*/ 2410026 h 27023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74370"/>
                  <a:gd name="T97" fmla="*/ 0 h 2702357"/>
                  <a:gd name="T98" fmla="*/ 3474370 w 3474370"/>
                  <a:gd name="T99" fmla="*/ 2702357 h 27023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74370" h="2702357">
                    <a:moveTo>
                      <a:pt x="0" y="2618433"/>
                    </a:moveTo>
                    <a:lnTo>
                      <a:pt x="106301" y="2618433"/>
                    </a:lnTo>
                    <a:lnTo>
                      <a:pt x="223792" y="2596053"/>
                    </a:lnTo>
                    <a:lnTo>
                      <a:pt x="341283" y="2618433"/>
                    </a:lnTo>
                    <a:lnTo>
                      <a:pt x="458773" y="2523319"/>
                    </a:lnTo>
                    <a:lnTo>
                      <a:pt x="570669" y="2540104"/>
                    </a:lnTo>
                    <a:lnTo>
                      <a:pt x="688160" y="2484154"/>
                    </a:lnTo>
                    <a:lnTo>
                      <a:pt x="800056" y="2422610"/>
                    </a:lnTo>
                    <a:lnTo>
                      <a:pt x="923142" y="2305116"/>
                    </a:lnTo>
                    <a:lnTo>
                      <a:pt x="1040632" y="2243572"/>
                    </a:lnTo>
                    <a:lnTo>
                      <a:pt x="1158123" y="1975015"/>
                    </a:lnTo>
                    <a:lnTo>
                      <a:pt x="1258830" y="1684078"/>
                    </a:lnTo>
                    <a:lnTo>
                      <a:pt x="1381915" y="1275647"/>
                    </a:lnTo>
                    <a:lnTo>
                      <a:pt x="1499406" y="822457"/>
                    </a:lnTo>
                    <a:lnTo>
                      <a:pt x="1616897" y="369266"/>
                    </a:lnTo>
                    <a:lnTo>
                      <a:pt x="1734388" y="0"/>
                    </a:lnTo>
                    <a:lnTo>
                      <a:pt x="1840689" y="184633"/>
                    </a:lnTo>
                    <a:lnTo>
                      <a:pt x="1958180" y="945545"/>
                    </a:lnTo>
                    <a:lnTo>
                      <a:pt x="2075670" y="1745622"/>
                    </a:lnTo>
                    <a:lnTo>
                      <a:pt x="2193161" y="2305116"/>
                    </a:lnTo>
                    <a:lnTo>
                      <a:pt x="2316247" y="2478560"/>
                    </a:lnTo>
                    <a:lnTo>
                      <a:pt x="2428143" y="2545699"/>
                    </a:lnTo>
                    <a:lnTo>
                      <a:pt x="2540039" y="2584863"/>
                    </a:lnTo>
                    <a:lnTo>
                      <a:pt x="2657529" y="2629623"/>
                    </a:lnTo>
                    <a:lnTo>
                      <a:pt x="2775020" y="2640813"/>
                    </a:lnTo>
                    <a:lnTo>
                      <a:pt x="2886916" y="2629623"/>
                    </a:lnTo>
                    <a:lnTo>
                      <a:pt x="3015597" y="2612838"/>
                    </a:lnTo>
                    <a:lnTo>
                      <a:pt x="3121898" y="2663193"/>
                    </a:lnTo>
                    <a:lnTo>
                      <a:pt x="3239389" y="2674382"/>
                    </a:lnTo>
                    <a:lnTo>
                      <a:pt x="3351285" y="2702357"/>
                    </a:lnTo>
                    <a:lnTo>
                      <a:pt x="3474370" y="2646408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fr-FR">
                  <a:ln>
                    <a:solidFill>
                      <a:srgbClr val="FF0000"/>
                    </a:solidFill>
                  </a:ln>
                  <a:ea typeface="ＭＳ Ｐゴシック" charset="-128"/>
                </a:endParaRPr>
              </a:p>
            </p:txBody>
          </p:sp>
        </p:grpSp>
      </p:grpSp>
      <p:grpSp>
        <p:nvGrpSpPr>
          <p:cNvPr id="17" name="Groupe 109">
            <a:extLst>
              <a:ext uri="{FF2B5EF4-FFF2-40B4-BE49-F238E27FC236}">
                <a16:creationId xmlns:a16="http://schemas.microsoft.com/office/drawing/2014/main" id="{1D122B20-9C07-75FE-CDCF-9B0CB45928AF}"/>
              </a:ext>
            </a:extLst>
          </p:cNvPr>
          <p:cNvGrpSpPr>
            <a:grpSpLocks/>
          </p:cNvGrpSpPr>
          <p:nvPr/>
        </p:nvGrpSpPr>
        <p:grpSpPr bwMode="auto">
          <a:xfrm>
            <a:off x="1371014" y="838200"/>
            <a:ext cx="6163262" cy="5219700"/>
            <a:chOff x="1371559" y="838142"/>
            <a:chExt cx="6162672" cy="5220227"/>
          </a:xfrm>
        </p:grpSpPr>
        <p:grpSp>
          <p:nvGrpSpPr>
            <p:cNvPr id="18" name="Grouper 1">
              <a:extLst>
                <a:ext uri="{FF2B5EF4-FFF2-40B4-BE49-F238E27FC236}">
                  <a16:creationId xmlns:a16="http://schemas.microsoft.com/office/drawing/2014/main" id="{59466694-7C0D-FED7-0949-9BCD981AC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556" y="1277924"/>
              <a:ext cx="2090536" cy="1844856"/>
              <a:chOff x="7242743" y="1426985"/>
              <a:chExt cx="3475354" cy="3068471"/>
            </a:xfrm>
          </p:grpSpPr>
          <p:sp>
            <p:nvSpPr>
              <p:cNvPr id="30" name="Forme libre 16">
                <a:extLst>
                  <a:ext uri="{FF2B5EF4-FFF2-40B4-BE49-F238E27FC236}">
                    <a16:creationId xmlns:a16="http://schemas.microsoft.com/office/drawing/2014/main" id="{79D629C1-94DF-1703-A248-7FE154223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2743" y="1426985"/>
                <a:ext cx="3475354" cy="2701421"/>
              </a:xfrm>
              <a:custGeom>
                <a:avLst/>
                <a:gdLst>
                  <a:gd name="T0" fmla="*/ 0 w 3474370"/>
                  <a:gd name="T1" fmla="*/ 2619605 h 2702357"/>
                  <a:gd name="T2" fmla="*/ 106301 w 3474370"/>
                  <a:gd name="T3" fmla="*/ 2619605 h 2702357"/>
                  <a:gd name="T4" fmla="*/ 223792 w 3474370"/>
                  <a:gd name="T5" fmla="*/ 2597215 h 2702357"/>
                  <a:gd name="T6" fmla="*/ 341283 w 3474370"/>
                  <a:gd name="T7" fmla="*/ 2619605 h 2702357"/>
                  <a:gd name="T8" fmla="*/ 458773 w 3474370"/>
                  <a:gd name="T9" fmla="*/ 2524447 h 2702357"/>
                  <a:gd name="T10" fmla="*/ 570669 w 3474370"/>
                  <a:gd name="T11" fmla="*/ 2541241 h 2702357"/>
                  <a:gd name="T12" fmla="*/ 688160 w 3474370"/>
                  <a:gd name="T13" fmla="*/ 2485267 h 2702357"/>
                  <a:gd name="T14" fmla="*/ 800056 w 3474370"/>
                  <a:gd name="T15" fmla="*/ 2423693 h 2702357"/>
                  <a:gd name="T16" fmla="*/ 923142 w 3474370"/>
                  <a:gd name="T17" fmla="*/ 2306149 h 2702357"/>
                  <a:gd name="T18" fmla="*/ 1040632 w 3474370"/>
                  <a:gd name="T19" fmla="*/ 2244577 h 2702357"/>
                  <a:gd name="T20" fmla="*/ 1158123 w 3474370"/>
                  <a:gd name="T21" fmla="*/ 1975900 h 2702357"/>
                  <a:gd name="T22" fmla="*/ 1258830 w 3474370"/>
                  <a:gd name="T23" fmla="*/ 1684832 h 2702357"/>
                  <a:gd name="T24" fmla="*/ 1381915 w 3474370"/>
                  <a:gd name="T25" fmla="*/ 1276218 h 2702357"/>
                  <a:gd name="T26" fmla="*/ 1499406 w 3474370"/>
                  <a:gd name="T27" fmla="*/ 822826 h 2702357"/>
                  <a:gd name="T28" fmla="*/ 1616897 w 3474370"/>
                  <a:gd name="T29" fmla="*/ 369431 h 2702357"/>
                  <a:gd name="T30" fmla="*/ 1734388 w 3474370"/>
                  <a:gd name="T31" fmla="*/ 0 h 2702357"/>
                  <a:gd name="T32" fmla="*/ 1840689 w 3474370"/>
                  <a:gd name="T33" fmla="*/ 184717 h 2702357"/>
                  <a:gd name="T34" fmla="*/ 1958180 w 3474370"/>
                  <a:gd name="T35" fmla="*/ 945968 h 2702357"/>
                  <a:gd name="T36" fmla="*/ 2075670 w 3474370"/>
                  <a:gd name="T37" fmla="*/ 1746403 h 2702357"/>
                  <a:gd name="T38" fmla="*/ 2193160 w 3474370"/>
                  <a:gd name="T39" fmla="*/ 2306149 h 2702357"/>
                  <a:gd name="T40" fmla="*/ 2316246 w 3474370"/>
                  <a:gd name="T41" fmla="*/ 2479671 h 2702357"/>
                  <a:gd name="T42" fmla="*/ 2428142 w 3474370"/>
                  <a:gd name="T43" fmla="*/ 2546839 h 2702357"/>
                  <a:gd name="T44" fmla="*/ 2540038 w 3474370"/>
                  <a:gd name="T45" fmla="*/ 2586021 h 2702357"/>
                  <a:gd name="T46" fmla="*/ 2657528 w 3474370"/>
                  <a:gd name="T47" fmla="*/ 2630799 h 2702357"/>
                  <a:gd name="T48" fmla="*/ 2775020 w 3474370"/>
                  <a:gd name="T49" fmla="*/ 2641995 h 2702357"/>
                  <a:gd name="T50" fmla="*/ 2886916 w 3474370"/>
                  <a:gd name="T51" fmla="*/ 2630799 h 2702357"/>
                  <a:gd name="T52" fmla="*/ 3015596 w 3474370"/>
                  <a:gd name="T53" fmla="*/ 2614009 h 2702357"/>
                  <a:gd name="T54" fmla="*/ 3121898 w 3474370"/>
                  <a:gd name="T55" fmla="*/ 2664385 h 2702357"/>
                  <a:gd name="T56" fmla="*/ 3239388 w 3474370"/>
                  <a:gd name="T57" fmla="*/ 2675579 h 2702357"/>
                  <a:gd name="T58" fmla="*/ 3351284 w 3474370"/>
                  <a:gd name="T59" fmla="*/ 2703567 h 2702357"/>
                  <a:gd name="T60" fmla="*/ 3474370 w 3474370"/>
                  <a:gd name="T61" fmla="*/ 2647593 h 2702357"/>
                  <a:gd name="T62" fmla="*/ 3474370 w 3474370"/>
                  <a:gd name="T63" fmla="*/ 2647593 h 27023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74370"/>
                  <a:gd name="T97" fmla="*/ 0 h 2702357"/>
                  <a:gd name="T98" fmla="*/ 3474370 w 3474370"/>
                  <a:gd name="T99" fmla="*/ 2702357 h 27023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74370" h="2702357">
                    <a:moveTo>
                      <a:pt x="0" y="2618433"/>
                    </a:moveTo>
                    <a:lnTo>
                      <a:pt x="106301" y="2618433"/>
                    </a:lnTo>
                    <a:lnTo>
                      <a:pt x="223792" y="2596053"/>
                    </a:lnTo>
                    <a:lnTo>
                      <a:pt x="341283" y="2618433"/>
                    </a:lnTo>
                    <a:lnTo>
                      <a:pt x="458773" y="2523319"/>
                    </a:lnTo>
                    <a:lnTo>
                      <a:pt x="570669" y="2540104"/>
                    </a:lnTo>
                    <a:lnTo>
                      <a:pt x="688160" y="2484154"/>
                    </a:lnTo>
                    <a:lnTo>
                      <a:pt x="800056" y="2422610"/>
                    </a:lnTo>
                    <a:lnTo>
                      <a:pt x="923142" y="2305116"/>
                    </a:lnTo>
                    <a:lnTo>
                      <a:pt x="1040632" y="2243572"/>
                    </a:lnTo>
                    <a:lnTo>
                      <a:pt x="1158123" y="1975015"/>
                    </a:lnTo>
                    <a:lnTo>
                      <a:pt x="1258830" y="1684078"/>
                    </a:lnTo>
                    <a:lnTo>
                      <a:pt x="1381915" y="1275647"/>
                    </a:lnTo>
                    <a:lnTo>
                      <a:pt x="1499406" y="822457"/>
                    </a:lnTo>
                    <a:lnTo>
                      <a:pt x="1616897" y="369266"/>
                    </a:lnTo>
                    <a:lnTo>
                      <a:pt x="1734388" y="0"/>
                    </a:lnTo>
                    <a:lnTo>
                      <a:pt x="1840689" y="184633"/>
                    </a:lnTo>
                    <a:lnTo>
                      <a:pt x="1958180" y="945545"/>
                    </a:lnTo>
                    <a:lnTo>
                      <a:pt x="2075670" y="1745622"/>
                    </a:lnTo>
                    <a:lnTo>
                      <a:pt x="2193161" y="2305116"/>
                    </a:lnTo>
                    <a:lnTo>
                      <a:pt x="2316247" y="2478560"/>
                    </a:lnTo>
                    <a:lnTo>
                      <a:pt x="2428143" y="2545699"/>
                    </a:lnTo>
                    <a:lnTo>
                      <a:pt x="2540039" y="2584863"/>
                    </a:lnTo>
                    <a:lnTo>
                      <a:pt x="2657529" y="2629623"/>
                    </a:lnTo>
                    <a:lnTo>
                      <a:pt x="2775020" y="2640813"/>
                    </a:lnTo>
                    <a:lnTo>
                      <a:pt x="2886916" y="2629623"/>
                    </a:lnTo>
                    <a:lnTo>
                      <a:pt x="3015597" y="2612838"/>
                    </a:lnTo>
                    <a:lnTo>
                      <a:pt x="3121898" y="2663193"/>
                    </a:lnTo>
                    <a:lnTo>
                      <a:pt x="3239389" y="2674382"/>
                    </a:lnTo>
                    <a:lnTo>
                      <a:pt x="3351285" y="2702357"/>
                    </a:lnTo>
                    <a:lnTo>
                      <a:pt x="3474370" y="2646408"/>
                    </a:lnTo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cxnSp>
            <p:nvCxnSpPr>
              <p:cNvPr id="31" name="Connecteur droit avec flèche 5">
                <a:extLst>
                  <a:ext uri="{FF2B5EF4-FFF2-40B4-BE49-F238E27FC236}">
                    <a16:creationId xmlns:a16="http://schemas.microsoft.com/office/drawing/2014/main" id="{7A2CC5BB-1465-9AEB-06C8-CE9DBE3958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818006" y="4315889"/>
                <a:ext cx="359134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19" name="ZoneTexte 1">
              <a:extLst>
                <a:ext uri="{FF2B5EF4-FFF2-40B4-BE49-F238E27FC236}">
                  <a16:creationId xmlns:a16="http://schemas.microsoft.com/office/drawing/2014/main" id="{780FDFFB-E7F2-2846-E7ED-CC8780629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768" y="838142"/>
              <a:ext cx="1667284" cy="4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 b="1" dirty="0">
                  <a:latin typeface="Geneva" charset="0"/>
                </a:rPr>
                <a:t>Bragg angle</a:t>
              </a:r>
            </a:p>
          </p:txBody>
        </p:sp>
        <p:grpSp>
          <p:nvGrpSpPr>
            <p:cNvPr id="20" name="Groupe 35">
              <a:extLst>
                <a:ext uri="{FF2B5EF4-FFF2-40B4-BE49-F238E27FC236}">
                  <a16:creationId xmlns:a16="http://schemas.microsoft.com/office/drawing/2014/main" id="{DC999FAC-2316-28F9-FAF7-CFFEC048E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559" y="4103382"/>
              <a:ext cx="6162672" cy="1954987"/>
              <a:chOff x="1371559" y="4103382"/>
              <a:chExt cx="6162672" cy="1954987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2CC0AE93-CEF3-AF7B-93EE-6B1FB2C7756E}"/>
                  </a:ext>
                </a:extLst>
              </p:cNvPr>
              <p:cNvCxnSpPr/>
              <p:nvPr/>
            </p:nvCxnSpPr>
            <p:spPr>
              <a:xfrm rot="10800000">
                <a:off x="3321411" y="4108723"/>
                <a:ext cx="4187423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663C5253-F312-D1E7-F23A-6C33CCFCA90F}"/>
                  </a:ext>
                </a:extLst>
              </p:cNvPr>
              <p:cNvCxnSpPr/>
              <p:nvPr/>
            </p:nvCxnSpPr>
            <p:spPr>
              <a:xfrm rot="10800000">
                <a:off x="2672186" y="4758076"/>
                <a:ext cx="4187423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044C08F-15F4-D542-97C5-F1BB2C216ADD}"/>
                  </a:ext>
                </a:extLst>
              </p:cNvPr>
              <p:cNvCxnSpPr/>
              <p:nvPr/>
            </p:nvCxnSpPr>
            <p:spPr>
              <a:xfrm rot="10800000">
                <a:off x="2021374" y="5407428"/>
                <a:ext cx="418901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0EC7A150-2EEC-B5F1-5A19-D3683F61DEBA}"/>
                  </a:ext>
                </a:extLst>
              </p:cNvPr>
              <p:cNvCxnSpPr/>
              <p:nvPr/>
            </p:nvCxnSpPr>
            <p:spPr>
              <a:xfrm rot="10800000">
                <a:off x="1372148" y="6056782"/>
                <a:ext cx="4189011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A21640C7-4875-039B-AA5B-A817ED341CD4}"/>
                  </a:ext>
                </a:extLst>
              </p:cNvPr>
              <p:cNvCxnSpPr/>
              <p:nvPr/>
            </p:nvCxnSpPr>
            <p:spPr>
              <a:xfrm rot="10800000" flipV="1">
                <a:off x="1372148" y="4110311"/>
                <a:ext cx="1949263" cy="1948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4F403E9B-379E-0444-2B4B-22AA2B736EDE}"/>
                  </a:ext>
                </a:extLst>
              </p:cNvPr>
              <p:cNvCxnSpPr/>
              <p:nvPr/>
            </p:nvCxnSpPr>
            <p:spPr>
              <a:xfrm rot="10800000" flipV="1">
                <a:off x="2776951" y="4108723"/>
                <a:ext cx="1947675" cy="1948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40C2E637-EE08-6837-893A-F5AEA276DB0C}"/>
                  </a:ext>
                </a:extLst>
              </p:cNvPr>
              <p:cNvCxnSpPr/>
              <p:nvPr/>
            </p:nvCxnSpPr>
            <p:spPr>
              <a:xfrm rot="10800000" flipV="1">
                <a:off x="4181753" y="4105547"/>
                <a:ext cx="1947676" cy="1948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F5FB5F95-CBD7-0744-2BF7-5920DFFC2B18}"/>
                  </a:ext>
                </a:extLst>
              </p:cNvPr>
              <p:cNvCxnSpPr/>
              <p:nvPr/>
            </p:nvCxnSpPr>
            <p:spPr>
              <a:xfrm rot="10800000" flipV="1">
                <a:off x="5584968" y="4103960"/>
                <a:ext cx="1949263" cy="19480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1">
              <a:extLst>
                <a:ext uri="{FF2B5EF4-FFF2-40B4-BE49-F238E27FC236}">
                  <a16:creationId xmlns:a16="http://schemas.microsoft.com/office/drawing/2014/main" id="{BDCB49F9-286D-F844-FAE6-CD76BAF43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977" y="3084645"/>
              <a:ext cx="1250543" cy="4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 b="1" i="1" dirty="0">
                  <a:latin typeface="Geneva" charset="0"/>
                </a:rPr>
                <a:t>→ </a:t>
              </a:r>
              <a:r>
                <a:rPr lang="fr-FR" altLang="fr-FR" sz="2000" b="1" i="1" dirty="0" err="1">
                  <a:latin typeface="Geneva" charset="0"/>
                </a:rPr>
                <a:t>lattice</a:t>
              </a:r>
              <a:endParaRPr lang="fr-FR" altLang="fr-FR" sz="2000" b="1" i="1" dirty="0">
                <a:latin typeface="Geneva" charset="0"/>
              </a:endParaRPr>
            </a:p>
          </p:txBody>
        </p:sp>
      </p:grpSp>
      <p:grpSp>
        <p:nvGrpSpPr>
          <p:cNvPr id="32" name="Groupe 110">
            <a:extLst>
              <a:ext uri="{FF2B5EF4-FFF2-40B4-BE49-F238E27FC236}">
                <a16:creationId xmlns:a16="http://schemas.microsoft.com/office/drawing/2014/main" id="{87633858-E964-9018-212C-F03624E77A28}"/>
              </a:ext>
            </a:extLst>
          </p:cNvPr>
          <p:cNvGrpSpPr>
            <a:grpSpLocks/>
          </p:cNvGrpSpPr>
          <p:nvPr/>
        </p:nvGrpSpPr>
        <p:grpSpPr bwMode="auto">
          <a:xfrm>
            <a:off x="1289050" y="838200"/>
            <a:ext cx="7116765" cy="5481638"/>
            <a:chOff x="1288606" y="838142"/>
            <a:chExt cx="7117275" cy="5481390"/>
          </a:xfrm>
        </p:grpSpPr>
        <p:grpSp>
          <p:nvGrpSpPr>
            <p:cNvPr id="33" name="Grouper 35">
              <a:extLst>
                <a:ext uri="{FF2B5EF4-FFF2-40B4-BE49-F238E27FC236}">
                  <a16:creationId xmlns:a16="http://schemas.microsoft.com/office/drawing/2014/main" id="{83F150CD-A31E-B207-5187-7FD7837ABD94}"/>
                </a:ext>
              </a:extLst>
            </p:cNvPr>
            <p:cNvGrpSpPr/>
            <p:nvPr/>
          </p:nvGrpSpPr>
          <p:grpSpPr>
            <a:xfrm>
              <a:off x="5086114" y="1276884"/>
              <a:ext cx="2089539" cy="1625241"/>
              <a:chOff x="6855563" y="2668787"/>
              <a:chExt cx="3474369" cy="2702357"/>
            </a:xfrm>
            <a:pattFill prst="wdDnDiag">
              <a:fgClr>
                <a:schemeClr val="tx2">
                  <a:lumMod val="60000"/>
                  <a:lumOff val="40000"/>
                </a:schemeClr>
              </a:fgClr>
              <a:bgClr>
                <a:schemeClr val="tx1"/>
              </a:bgClr>
            </a:pattFill>
          </p:grpSpPr>
          <p:sp>
            <p:nvSpPr>
              <p:cNvPr id="105" name="Forme libre 12">
                <a:extLst>
                  <a:ext uri="{FF2B5EF4-FFF2-40B4-BE49-F238E27FC236}">
                    <a16:creationId xmlns:a16="http://schemas.microsoft.com/office/drawing/2014/main" id="{F7572638-1EF5-9A46-5BE5-CD8F880ED4C4}"/>
                  </a:ext>
                </a:extLst>
              </p:cNvPr>
              <p:cNvSpPr/>
              <p:nvPr/>
            </p:nvSpPr>
            <p:spPr>
              <a:xfrm>
                <a:off x="6855563" y="2668787"/>
                <a:ext cx="3474369" cy="2702357"/>
              </a:xfrm>
              <a:custGeom>
                <a:avLst/>
                <a:gdLst>
                  <a:gd name="connsiteX0" fmla="*/ 0 w 3474370"/>
                  <a:gd name="connsiteY0" fmla="*/ 2618433 h 2702357"/>
                  <a:gd name="connsiteX1" fmla="*/ 106301 w 3474370"/>
                  <a:gd name="connsiteY1" fmla="*/ 2618433 h 2702357"/>
                  <a:gd name="connsiteX2" fmla="*/ 223792 w 3474370"/>
                  <a:gd name="connsiteY2" fmla="*/ 2596053 h 2702357"/>
                  <a:gd name="connsiteX3" fmla="*/ 341283 w 3474370"/>
                  <a:gd name="connsiteY3" fmla="*/ 2618433 h 2702357"/>
                  <a:gd name="connsiteX4" fmla="*/ 458773 w 3474370"/>
                  <a:gd name="connsiteY4" fmla="*/ 2523319 h 2702357"/>
                  <a:gd name="connsiteX5" fmla="*/ 570669 w 3474370"/>
                  <a:gd name="connsiteY5" fmla="*/ 2540104 h 2702357"/>
                  <a:gd name="connsiteX6" fmla="*/ 688160 w 3474370"/>
                  <a:gd name="connsiteY6" fmla="*/ 2484154 h 2702357"/>
                  <a:gd name="connsiteX7" fmla="*/ 800056 w 3474370"/>
                  <a:gd name="connsiteY7" fmla="*/ 2422610 h 2702357"/>
                  <a:gd name="connsiteX8" fmla="*/ 923142 w 3474370"/>
                  <a:gd name="connsiteY8" fmla="*/ 2305116 h 2702357"/>
                  <a:gd name="connsiteX9" fmla="*/ 1040632 w 3474370"/>
                  <a:gd name="connsiteY9" fmla="*/ 2243572 h 2702357"/>
                  <a:gd name="connsiteX10" fmla="*/ 1158123 w 3474370"/>
                  <a:gd name="connsiteY10" fmla="*/ 1975015 h 2702357"/>
                  <a:gd name="connsiteX11" fmla="*/ 1258830 w 3474370"/>
                  <a:gd name="connsiteY11" fmla="*/ 1684078 h 2702357"/>
                  <a:gd name="connsiteX12" fmla="*/ 1381915 w 3474370"/>
                  <a:gd name="connsiteY12" fmla="*/ 1275647 h 2702357"/>
                  <a:gd name="connsiteX13" fmla="*/ 1499406 w 3474370"/>
                  <a:gd name="connsiteY13" fmla="*/ 822457 h 2702357"/>
                  <a:gd name="connsiteX14" fmla="*/ 1616897 w 3474370"/>
                  <a:gd name="connsiteY14" fmla="*/ 369266 h 2702357"/>
                  <a:gd name="connsiteX15" fmla="*/ 1734388 w 3474370"/>
                  <a:gd name="connsiteY15" fmla="*/ 0 h 2702357"/>
                  <a:gd name="connsiteX16" fmla="*/ 1840689 w 3474370"/>
                  <a:gd name="connsiteY16" fmla="*/ 184633 h 2702357"/>
                  <a:gd name="connsiteX17" fmla="*/ 1958180 w 3474370"/>
                  <a:gd name="connsiteY17" fmla="*/ 945545 h 2702357"/>
                  <a:gd name="connsiteX18" fmla="*/ 2075670 w 3474370"/>
                  <a:gd name="connsiteY18" fmla="*/ 1745622 h 2702357"/>
                  <a:gd name="connsiteX19" fmla="*/ 2193161 w 3474370"/>
                  <a:gd name="connsiteY19" fmla="*/ 2305116 h 2702357"/>
                  <a:gd name="connsiteX20" fmla="*/ 2316247 w 3474370"/>
                  <a:gd name="connsiteY20" fmla="*/ 2478560 h 2702357"/>
                  <a:gd name="connsiteX21" fmla="*/ 2428143 w 3474370"/>
                  <a:gd name="connsiteY21" fmla="*/ 2545699 h 2702357"/>
                  <a:gd name="connsiteX22" fmla="*/ 2540039 w 3474370"/>
                  <a:gd name="connsiteY22" fmla="*/ 2584863 h 2702357"/>
                  <a:gd name="connsiteX23" fmla="*/ 2657529 w 3474370"/>
                  <a:gd name="connsiteY23" fmla="*/ 2629623 h 2702357"/>
                  <a:gd name="connsiteX24" fmla="*/ 2775020 w 3474370"/>
                  <a:gd name="connsiteY24" fmla="*/ 2640813 h 2702357"/>
                  <a:gd name="connsiteX25" fmla="*/ 2886916 w 3474370"/>
                  <a:gd name="connsiteY25" fmla="*/ 2629623 h 2702357"/>
                  <a:gd name="connsiteX26" fmla="*/ 3015597 w 3474370"/>
                  <a:gd name="connsiteY26" fmla="*/ 2612838 h 2702357"/>
                  <a:gd name="connsiteX27" fmla="*/ 3121898 w 3474370"/>
                  <a:gd name="connsiteY27" fmla="*/ 2663193 h 2702357"/>
                  <a:gd name="connsiteX28" fmla="*/ 3239389 w 3474370"/>
                  <a:gd name="connsiteY28" fmla="*/ 2674382 h 2702357"/>
                  <a:gd name="connsiteX29" fmla="*/ 3351285 w 3474370"/>
                  <a:gd name="connsiteY29" fmla="*/ 2702357 h 2702357"/>
                  <a:gd name="connsiteX30" fmla="*/ 3474370 w 3474370"/>
                  <a:gd name="connsiteY30" fmla="*/ 2646408 h 2702357"/>
                  <a:gd name="connsiteX31" fmla="*/ 3474370 w 3474370"/>
                  <a:gd name="connsiteY31" fmla="*/ 2646408 h 270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74370" h="2702357">
                    <a:moveTo>
                      <a:pt x="0" y="2618433"/>
                    </a:moveTo>
                    <a:lnTo>
                      <a:pt x="106301" y="2618433"/>
                    </a:lnTo>
                    <a:lnTo>
                      <a:pt x="223792" y="2596053"/>
                    </a:lnTo>
                    <a:lnTo>
                      <a:pt x="341283" y="2618433"/>
                    </a:lnTo>
                    <a:lnTo>
                      <a:pt x="458773" y="2523319"/>
                    </a:lnTo>
                    <a:lnTo>
                      <a:pt x="570669" y="2540104"/>
                    </a:lnTo>
                    <a:lnTo>
                      <a:pt x="688160" y="2484154"/>
                    </a:lnTo>
                    <a:lnTo>
                      <a:pt x="800056" y="2422610"/>
                    </a:lnTo>
                    <a:lnTo>
                      <a:pt x="923142" y="2305116"/>
                    </a:lnTo>
                    <a:lnTo>
                      <a:pt x="1040632" y="2243572"/>
                    </a:lnTo>
                    <a:lnTo>
                      <a:pt x="1158123" y="1975015"/>
                    </a:lnTo>
                    <a:lnTo>
                      <a:pt x="1258830" y="1684078"/>
                    </a:lnTo>
                    <a:lnTo>
                      <a:pt x="1381915" y="1275647"/>
                    </a:lnTo>
                    <a:lnTo>
                      <a:pt x="1499406" y="822457"/>
                    </a:lnTo>
                    <a:lnTo>
                      <a:pt x="1616897" y="369266"/>
                    </a:lnTo>
                    <a:lnTo>
                      <a:pt x="1734388" y="0"/>
                    </a:lnTo>
                    <a:lnTo>
                      <a:pt x="1840689" y="184633"/>
                    </a:lnTo>
                    <a:lnTo>
                      <a:pt x="1958180" y="945545"/>
                    </a:lnTo>
                    <a:lnTo>
                      <a:pt x="2075670" y="1745622"/>
                    </a:lnTo>
                    <a:lnTo>
                      <a:pt x="2193161" y="2305116"/>
                    </a:lnTo>
                    <a:lnTo>
                      <a:pt x="2316247" y="2478560"/>
                    </a:lnTo>
                    <a:lnTo>
                      <a:pt x="2428143" y="2545699"/>
                    </a:lnTo>
                    <a:lnTo>
                      <a:pt x="2540039" y="2584863"/>
                    </a:lnTo>
                    <a:lnTo>
                      <a:pt x="2657529" y="2629623"/>
                    </a:lnTo>
                    <a:lnTo>
                      <a:pt x="2775020" y="2640813"/>
                    </a:lnTo>
                    <a:lnTo>
                      <a:pt x="2886916" y="2629623"/>
                    </a:lnTo>
                    <a:lnTo>
                      <a:pt x="3015597" y="2612838"/>
                    </a:lnTo>
                    <a:lnTo>
                      <a:pt x="3121898" y="2663193"/>
                    </a:lnTo>
                    <a:lnTo>
                      <a:pt x="3239389" y="2674382"/>
                    </a:lnTo>
                    <a:lnTo>
                      <a:pt x="3351285" y="2702357"/>
                    </a:lnTo>
                    <a:lnTo>
                      <a:pt x="3474370" y="2646408"/>
                    </a:lnTo>
                    <a:lnTo>
                      <a:pt x="3474370" y="2646408"/>
                    </a:lnTo>
                  </a:path>
                </a:pathLst>
              </a:cu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06" name="Connecteur droit avec flèche 105">
                <a:extLst>
                  <a:ext uri="{FF2B5EF4-FFF2-40B4-BE49-F238E27FC236}">
                    <a16:creationId xmlns:a16="http://schemas.microsoft.com/office/drawing/2014/main" id="{ADCF8641-A895-0C6D-80C7-EE5E0FE7BCC5}"/>
                  </a:ext>
                </a:extLst>
              </p:cNvPr>
              <p:cNvCxnSpPr/>
              <p:nvPr/>
            </p:nvCxnSpPr>
            <p:spPr>
              <a:xfrm>
                <a:off x="7157865" y="5287219"/>
                <a:ext cx="2780616" cy="44761"/>
              </a:xfrm>
              <a:prstGeom prst="straightConnector1">
                <a:avLst/>
              </a:prstGeom>
              <a:grpFill/>
              <a:ln w="12700" cmpd="sng">
                <a:prstDash val="dash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ZoneTexte 1">
              <a:extLst>
                <a:ext uri="{FF2B5EF4-FFF2-40B4-BE49-F238E27FC236}">
                  <a16:creationId xmlns:a16="http://schemas.microsoft.com/office/drawing/2014/main" id="{6B89FCAF-BF64-8E7C-521B-78E67572A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997" y="838142"/>
              <a:ext cx="12378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 b="1" dirty="0" err="1">
                  <a:latin typeface="Geneva" charset="0"/>
                </a:rPr>
                <a:t>intensity</a:t>
              </a:r>
              <a:endParaRPr lang="fr-FR" altLang="fr-FR" sz="2000" b="1" dirty="0">
                <a:latin typeface="Geneva" charset="0"/>
              </a:endParaRPr>
            </a:p>
          </p:txBody>
        </p:sp>
        <p:grpSp>
          <p:nvGrpSpPr>
            <p:cNvPr id="35" name="Groupe 104">
              <a:extLst>
                <a:ext uri="{FF2B5EF4-FFF2-40B4-BE49-F238E27FC236}">
                  <a16:creationId xmlns:a16="http://schemas.microsoft.com/office/drawing/2014/main" id="{6E1B7A3F-4F6C-26E1-5AD6-FB985791E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8606" y="3741432"/>
              <a:ext cx="7117275" cy="2578100"/>
              <a:chOff x="1288606" y="3741432"/>
              <a:chExt cx="7117275" cy="2578100"/>
            </a:xfrm>
          </p:grpSpPr>
          <p:grpSp>
            <p:nvGrpSpPr>
              <p:cNvPr id="37" name="Groupe 52">
                <a:extLst>
                  <a:ext uri="{FF2B5EF4-FFF2-40B4-BE49-F238E27FC236}">
                    <a16:creationId xmlns:a16="http://schemas.microsoft.com/office/drawing/2014/main" id="{D60316CF-E821-102E-4470-0C7388BB62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0906" y="3741432"/>
                <a:ext cx="5224975" cy="635000"/>
                <a:chOff x="3180906" y="3741432"/>
                <a:chExt cx="5224975" cy="635000"/>
              </a:xfrm>
            </p:grpSpPr>
            <p:grpSp>
              <p:nvGrpSpPr>
                <p:cNvPr id="89" name="Groupe 39">
                  <a:extLst>
                    <a:ext uri="{FF2B5EF4-FFF2-40B4-BE49-F238E27FC236}">
                      <a16:creationId xmlns:a16="http://schemas.microsoft.com/office/drawing/2014/main" id="{1D0E861A-13D9-892A-9DB3-9A0AA5E24F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09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102" name="Ellipse 101">
                    <a:extLst>
                      <a:ext uri="{FF2B5EF4-FFF2-40B4-BE49-F238E27FC236}">
                        <a16:creationId xmlns:a16="http://schemas.microsoft.com/office/drawing/2014/main" id="{AB23D240-7288-F099-3592-7F19663F77B8}"/>
                      </a:ext>
                    </a:extLst>
                  </p:cNvPr>
                  <p:cNvSpPr/>
                  <p:nvPr/>
                </p:nvSpPr>
                <p:spPr>
                  <a:xfrm>
                    <a:off x="2021693" y="3670405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03" name="Ellipse 102">
                    <a:extLst>
                      <a:ext uri="{FF2B5EF4-FFF2-40B4-BE49-F238E27FC236}">
                        <a16:creationId xmlns:a16="http://schemas.microsoft.com/office/drawing/2014/main" id="{E30F6EDF-4FE8-9CCF-1C7B-A50B8ACBE458}"/>
                      </a:ext>
                    </a:extLst>
                  </p:cNvPr>
                  <p:cNvSpPr/>
                  <p:nvPr/>
                </p:nvSpPr>
                <p:spPr>
                  <a:xfrm>
                    <a:off x="2775811" y="3416417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04" name="Ellipse 103">
                    <a:extLst>
                      <a:ext uri="{FF2B5EF4-FFF2-40B4-BE49-F238E27FC236}">
                        <a16:creationId xmlns:a16="http://schemas.microsoft.com/office/drawing/2014/main" id="{957236DB-A914-E7C7-8948-1CFE2E7A6CAB}"/>
                      </a:ext>
                    </a:extLst>
                  </p:cNvPr>
                  <p:cNvSpPr/>
                  <p:nvPr/>
                </p:nvSpPr>
                <p:spPr>
                  <a:xfrm>
                    <a:off x="2521792" y="3797400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0" name="Groupe 40">
                  <a:extLst>
                    <a:ext uri="{FF2B5EF4-FFF2-40B4-BE49-F238E27FC236}">
                      <a16:creationId xmlns:a16="http://schemas.microsoft.com/office/drawing/2014/main" id="{E2F11F90-7713-89AF-7423-EA4F1A531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86373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99" name="Ellipse 98">
                    <a:extLst>
                      <a:ext uri="{FF2B5EF4-FFF2-40B4-BE49-F238E27FC236}">
                        <a16:creationId xmlns:a16="http://schemas.microsoft.com/office/drawing/2014/main" id="{1E5688CA-9B33-C30E-0701-039C190EF42F}"/>
                      </a:ext>
                    </a:extLst>
                  </p:cNvPr>
                  <p:cNvSpPr/>
                  <p:nvPr/>
                </p:nvSpPr>
                <p:spPr>
                  <a:xfrm>
                    <a:off x="2021265" y="3670405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00" name="Ellipse 99">
                    <a:extLst>
                      <a:ext uri="{FF2B5EF4-FFF2-40B4-BE49-F238E27FC236}">
                        <a16:creationId xmlns:a16="http://schemas.microsoft.com/office/drawing/2014/main" id="{3C0B17A7-DE96-B51C-6132-911030C9C766}"/>
                      </a:ext>
                    </a:extLst>
                  </p:cNvPr>
                  <p:cNvSpPr/>
                  <p:nvPr/>
                </p:nvSpPr>
                <p:spPr>
                  <a:xfrm>
                    <a:off x="2776970" y="3416417"/>
                    <a:ext cx="255606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101" name="Ellipse 100">
                    <a:extLst>
                      <a:ext uri="{FF2B5EF4-FFF2-40B4-BE49-F238E27FC236}">
                        <a16:creationId xmlns:a16="http://schemas.microsoft.com/office/drawing/2014/main" id="{2546C47B-7E0C-964C-5944-5A019320B332}"/>
                      </a:ext>
                    </a:extLst>
                  </p:cNvPr>
                  <p:cNvSpPr/>
                  <p:nvPr/>
                </p:nvSpPr>
                <p:spPr>
                  <a:xfrm>
                    <a:off x="2522951" y="3797400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e 44">
                  <a:extLst>
                    <a:ext uri="{FF2B5EF4-FFF2-40B4-BE49-F238E27FC236}">
                      <a16:creationId xmlns:a16="http://schemas.microsoft.com/office/drawing/2014/main" id="{3BFD42BE-73C8-659F-1C71-53B3BC593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91840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96" name="Ellipse 95">
                    <a:extLst>
                      <a:ext uri="{FF2B5EF4-FFF2-40B4-BE49-F238E27FC236}">
                        <a16:creationId xmlns:a16="http://schemas.microsoft.com/office/drawing/2014/main" id="{3A5D7419-2AD9-0847-1B6B-A8BBAAACD39A}"/>
                      </a:ext>
                    </a:extLst>
                  </p:cNvPr>
                  <p:cNvSpPr/>
                  <p:nvPr/>
                </p:nvSpPr>
                <p:spPr>
                  <a:xfrm>
                    <a:off x="2020836" y="3670405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97" name="Ellipse 96">
                    <a:extLst>
                      <a:ext uri="{FF2B5EF4-FFF2-40B4-BE49-F238E27FC236}">
                        <a16:creationId xmlns:a16="http://schemas.microsoft.com/office/drawing/2014/main" id="{67BD94EE-1ED2-44A1-B1A1-3A45F2EB4DEC}"/>
                      </a:ext>
                    </a:extLst>
                  </p:cNvPr>
                  <p:cNvSpPr/>
                  <p:nvPr/>
                </p:nvSpPr>
                <p:spPr>
                  <a:xfrm>
                    <a:off x="2776541" y="3416417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98" name="Ellipse 97">
                    <a:extLst>
                      <a:ext uri="{FF2B5EF4-FFF2-40B4-BE49-F238E27FC236}">
                        <a16:creationId xmlns:a16="http://schemas.microsoft.com/office/drawing/2014/main" id="{6E85B256-BB40-1320-4E15-54DF008BE2BF}"/>
                      </a:ext>
                    </a:extLst>
                  </p:cNvPr>
                  <p:cNvSpPr/>
                  <p:nvPr/>
                </p:nvSpPr>
                <p:spPr>
                  <a:xfrm>
                    <a:off x="2522522" y="3797400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2" name="Groupe 48">
                  <a:extLst>
                    <a:ext uri="{FF2B5EF4-FFF2-40B4-BE49-F238E27FC236}">
                      <a16:creationId xmlns:a16="http://schemas.microsoft.com/office/drawing/2014/main" id="{D3816C38-3876-CD51-E7F1-DD2A97D9BD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973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93" name="Ellipse 92">
                    <a:extLst>
                      <a:ext uri="{FF2B5EF4-FFF2-40B4-BE49-F238E27FC236}">
                        <a16:creationId xmlns:a16="http://schemas.microsoft.com/office/drawing/2014/main" id="{4157365F-DE6B-8E82-96BE-3A2CB1E6FFD9}"/>
                      </a:ext>
                    </a:extLst>
                  </p:cNvPr>
                  <p:cNvSpPr/>
                  <p:nvPr/>
                </p:nvSpPr>
                <p:spPr>
                  <a:xfrm>
                    <a:off x="2021996" y="3670405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94" name="Ellipse 93">
                    <a:extLst>
                      <a:ext uri="{FF2B5EF4-FFF2-40B4-BE49-F238E27FC236}">
                        <a16:creationId xmlns:a16="http://schemas.microsoft.com/office/drawing/2014/main" id="{24CA85E5-A381-EDB8-CC45-4C5F6DB2658D}"/>
                      </a:ext>
                    </a:extLst>
                  </p:cNvPr>
                  <p:cNvSpPr/>
                  <p:nvPr/>
                </p:nvSpPr>
                <p:spPr>
                  <a:xfrm>
                    <a:off x="2776114" y="3416417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95" name="Ellipse 94">
                    <a:extLst>
                      <a:ext uri="{FF2B5EF4-FFF2-40B4-BE49-F238E27FC236}">
                        <a16:creationId xmlns:a16="http://schemas.microsoft.com/office/drawing/2014/main" id="{FDBDD3AD-A023-0FCE-1DB0-5F919E88DD77}"/>
                      </a:ext>
                    </a:extLst>
                  </p:cNvPr>
                  <p:cNvSpPr/>
                  <p:nvPr/>
                </p:nvSpPr>
                <p:spPr>
                  <a:xfrm>
                    <a:off x="2522095" y="3797400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38" name="Groupe 53">
                <a:extLst>
                  <a:ext uri="{FF2B5EF4-FFF2-40B4-BE49-F238E27FC236}">
                    <a16:creationId xmlns:a16="http://schemas.microsoft.com/office/drawing/2014/main" id="{B172CF69-1401-7D7D-65CF-4BDA1B1046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0140" y="4389132"/>
                <a:ext cx="5224975" cy="635000"/>
                <a:chOff x="3180906" y="3741432"/>
                <a:chExt cx="5224975" cy="635000"/>
              </a:xfrm>
            </p:grpSpPr>
            <p:grpSp>
              <p:nvGrpSpPr>
                <p:cNvPr id="73" name="Groupe 54">
                  <a:extLst>
                    <a:ext uri="{FF2B5EF4-FFF2-40B4-BE49-F238E27FC236}">
                      <a16:creationId xmlns:a16="http://schemas.microsoft.com/office/drawing/2014/main" id="{133567E9-C5BB-5F33-D478-452CC7EB37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09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86" name="Ellipse 85">
                    <a:extLst>
                      <a:ext uri="{FF2B5EF4-FFF2-40B4-BE49-F238E27FC236}">
                        <a16:creationId xmlns:a16="http://schemas.microsoft.com/office/drawing/2014/main" id="{5F2B306A-E7F1-5B46-D712-9B955218BFCA}"/>
                      </a:ext>
                    </a:extLst>
                  </p:cNvPr>
                  <p:cNvSpPr/>
                  <p:nvPr/>
                </p:nvSpPr>
                <p:spPr>
                  <a:xfrm>
                    <a:off x="2022177" y="367037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87" name="Ellipse 86">
                    <a:extLst>
                      <a:ext uri="{FF2B5EF4-FFF2-40B4-BE49-F238E27FC236}">
                        <a16:creationId xmlns:a16="http://schemas.microsoft.com/office/drawing/2014/main" id="{2D784C87-EAE7-9777-CE7F-4A67B9616125}"/>
                      </a:ext>
                    </a:extLst>
                  </p:cNvPr>
                  <p:cNvSpPr/>
                  <p:nvPr/>
                </p:nvSpPr>
                <p:spPr>
                  <a:xfrm>
                    <a:off x="2776294" y="341638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88" name="Ellipse 87">
                    <a:extLst>
                      <a:ext uri="{FF2B5EF4-FFF2-40B4-BE49-F238E27FC236}">
                        <a16:creationId xmlns:a16="http://schemas.microsoft.com/office/drawing/2014/main" id="{9C79AC7E-5D9A-7666-724F-AD921A681F33}"/>
                      </a:ext>
                    </a:extLst>
                  </p:cNvPr>
                  <p:cNvSpPr/>
                  <p:nvPr/>
                </p:nvSpPr>
                <p:spPr>
                  <a:xfrm>
                    <a:off x="2522275" y="3797371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74" name="Groupe 55">
                  <a:extLst>
                    <a:ext uri="{FF2B5EF4-FFF2-40B4-BE49-F238E27FC236}">
                      <a16:creationId xmlns:a16="http://schemas.microsoft.com/office/drawing/2014/main" id="{C4429D50-0613-0357-874C-D9F1BC3C3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86373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83" name="Ellipse 82">
                    <a:extLst>
                      <a:ext uri="{FF2B5EF4-FFF2-40B4-BE49-F238E27FC236}">
                        <a16:creationId xmlns:a16="http://schemas.microsoft.com/office/drawing/2014/main" id="{84C2DC63-998B-3B9F-C271-C0E19C5B9D27}"/>
                      </a:ext>
                    </a:extLst>
                  </p:cNvPr>
                  <p:cNvSpPr/>
                  <p:nvPr/>
                </p:nvSpPr>
                <p:spPr>
                  <a:xfrm>
                    <a:off x="2021748" y="367037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84" name="Ellipse 83">
                    <a:extLst>
                      <a:ext uri="{FF2B5EF4-FFF2-40B4-BE49-F238E27FC236}">
                        <a16:creationId xmlns:a16="http://schemas.microsoft.com/office/drawing/2014/main" id="{E20600B3-9BF2-B4AD-62F8-0C079ACFC023}"/>
                      </a:ext>
                    </a:extLst>
                  </p:cNvPr>
                  <p:cNvSpPr/>
                  <p:nvPr/>
                </p:nvSpPr>
                <p:spPr>
                  <a:xfrm>
                    <a:off x="2779041" y="341638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85" name="Ellipse 84">
                    <a:extLst>
                      <a:ext uri="{FF2B5EF4-FFF2-40B4-BE49-F238E27FC236}">
                        <a16:creationId xmlns:a16="http://schemas.microsoft.com/office/drawing/2014/main" id="{08B40B13-99D5-C2D3-FA4E-0F073DC09B24}"/>
                      </a:ext>
                    </a:extLst>
                  </p:cNvPr>
                  <p:cNvSpPr/>
                  <p:nvPr/>
                </p:nvSpPr>
                <p:spPr>
                  <a:xfrm>
                    <a:off x="2523434" y="3797371"/>
                    <a:ext cx="255607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75" name="Groupe 56">
                  <a:extLst>
                    <a:ext uri="{FF2B5EF4-FFF2-40B4-BE49-F238E27FC236}">
                      <a16:creationId xmlns:a16="http://schemas.microsoft.com/office/drawing/2014/main" id="{8196623F-22A2-A864-D2CE-10F62AFFA4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91840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80" name="Ellipse 79">
                    <a:extLst>
                      <a:ext uri="{FF2B5EF4-FFF2-40B4-BE49-F238E27FC236}">
                        <a16:creationId xmlns:a16="http://schemas.microsoft.com/office/drawing/2014/main" id="{C2C755E6-AC51-12C3-6076-C032218ACDB9}"/>
                      </a:ext>
                    </a:extLst>
                  </p:cNvPr>
                  <p:cNvSpPr/>
                  <p:nvPr/>
                </p:nvSpPr>
                <p:spPr>
                  <a:xfrm>
                    <a:off x="2021320" y="367037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81" name="Ellipse 80">
                    <a:extLst>
                      <a:ext uri="{FF2B5EF4-FFF2-40B4-BE49-F238E27FC236}">
                        <a16:creationId xmlns:a16="http://schemas.microsoft.com/office/drawing/2014/main" id="{0D4BF2D8-7C4D-8902-AD4E-2E7331FFDF01}"/>
                      </a:ext>
                    </a:extLst>
                  </p:cNvPr>
                  <p:cNvSpPr/>
                  <p:nvPr/>
                </p:nvSpPr>
                <p:spPr>
                  <a:xfrm>
                    <a:off x="2777025" y="3416388"/>
                    <a:ext cx="255606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82" name="Ellipse 81">
                    <a:extLst>
                      <a:ext uri="{FF2B5EF4-FFF2-40B4-BE49-F238E27FC236}">
                        <a16:creationId xmlns:a16="http://schemas.microsoft.com/office/drawing/2014/main" id="{A2852F21-8958-952D-592E-A33FD92322AE}"/>
                      </a:ext>
                    </a:extLst>
                  </p:cNvPr>
                  <p:cNvSpPr/>
                  <p:nvPr/>
                </p:nvSpPr>
                <p:spPr>
                  <a:xfrm>
                    <a:off x="2523006" y="3797371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76" name="Groupe 57">
                  <a:extLst>
                    <a:ext uri="{FF2B5EF4-FFF2-40B4-BE49-F238E27FC236}">
                      <a16:creationId xmlns:a16="http://schemas.microsoft.com/office/drawing/2014/main" id="{43E487EB-BF0C-380E-4FCB-9021E67119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973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77" name="Ellipse 76">
                    <a:extLst>
                      <a:ext uri="{FF2B5EF4-FFF2-40B4-BE49-F238E27FC236}">
                        <a16:creationId xmlns:a16="http://schemas.microsoft.com/office/drawing/2014/main" id="{C7D19308-559D-3BB7-FD8F-C145E7FDBA1E}"/>
                      </a:ext>
                    </a:extLst>
                  </p:cNvPr>
                  <p:cNvSpPr/>
                  <p:nvPr/>
                </p:nvSpPr>
                <p:spPr>
                  <a:xfrm>
                    <a:off x="2024067" y="367037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78" name="Ellipse 77">
                    <a:extLst>
                      <a:ext uri="{FF2B5EF4-FFF2-40B4-BE49-F238E27FC236}">
                        <a16:creationId xmlns:a16="http://schemas.microsoft.com/office/drawing/2014/main" id="{3EC08F98-EFB3-4290-D429-E85D5C3E4429}"/>
                      </a:ext>
                    </a:extLst>
                  </p:cNvPr>
                  <p:cNvSpPr/>
                  <p:nvPr/>
                </p:nvSpPr>
                <p:spPr>
                  <a:xfrm>
                    <a:off x="2776597" y="341638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79" name="Ellipse 78">
                    <a:extLst>
                      <a:ext uri="{FF2B5EF4-FFF2-40B4-BE49-F238E27FC236}">
                        <a16:creationId xmlns:a16="http://schemas.microsoft.com/office/drawing/2014/main" id="{B495241F-E1E4-FC4F-6597-C5501E5457AA}"/>
                      </a:ext>
                    </a:extLst>
                  </p:cNvPr>
                  <p:cNvSpPr/>
                  <p:nvPr/>
                </p:nvSpPr>
                <p:spPr>
                  <a:xfrm>
                    <a:off x="2522578" y="3797371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39" name="Groupe 70">
                <a:extLst>
                  <a:ext uri="{FF2B5EF4-FFF2-40B4-BE49-F238E27FC236}">
                    <a16:creationId xmlns:a16="http://schemas.microsoft.com/office/drawing/2014/main" id="{277AFE48-3998-A4B8-73E6-4FABCCEC4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19373" y="5036832"/>
                <a:ext cx="5224975" cy="635000"/>
                <a:chOff x="3180906" y="3741432"/>
                <a:chExt cx="5224975" cy="635000"/>
              </a:xfrm>
            </p:grpSpPr>
            <p:grpSp>
              <p:nvGrpSpPr>
                <p:cNvPr id="57" name="Groupe 71">
                  <a:extLst>
                    <a:ext uri="{FF2B5EF4-FFF2-40B4-BE49-F238E27FC236}">
                      <a16:creationId xmlns:a16="http://schemas.microsoft.com/office/drawing/2014/main" id="{9042E8A4-5E81-611C-660C-C70439837D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09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70" name="Ellipse 69">
                    <a:extLst>
                      <a:ext uri="{FF2B5EF4-FFF2-40B4-BE49-F238E27FC236}">
                        <a16:creationId xmlns:a16="http://schemas.microsoft.com/office/drawing/2014/main" id="{B4F24E6A-0554-59DC-2455-688069CBF504}"/>
                      </a:ext>
                    </a:extLst>
                  </p:cNvPr>
                  <p:cNvSpPr/>
                  <p:nvPr/>
                </p:nvSpPr>
                <p:spPr>
                  <a:xfrm>
                    <a:off x="2021073" y="367034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71" name="Ellipse 70">
                    <a:extLst>
                      <a:ext uri="{FF2B5EF4-FFF2-40B4-BE49-F238E27FC236}">
                        <a16:creationId xmlns:a16="http://schemas.microsoft.com/office/drawing/2014/main" id="{2997FD86-B4E6-5FFF-BE94-DDD9FC5592F3}"/>
                      </a:ext>
                    </a:extLst>
                  </p:cNvPr>
                  <p:cNvSpPr/>
                  <p:nvPr/>
                </p:nvSpPr>
                <p:spPr>
                  <a:xfrm>
                    <a:off x="2773602" y="341635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72" name="Ellipse 71">
                    <a:extLst>
                      <a:ext uri="{FF2B5EF4-FFF2-40B4-BE49-F238E27FC236}">
                        <a16:creationId xmlns:a16="http://schemas.microsoft.com/office/drawing/2014/main" id="{90EF7875-088F-750B-A436-15E4FCC57BAF}"/>
                      </a:ext>
                    </a:extLst>
                  </p:cNvPr>
                  <p:cNvSpPr/>
                  <p:nvPr/>
                </p:nvSpPr>
                <p:spPr>
                  <a:xfrm>
                    <a:off x="2521171" y="3797341"/>
                    <a:ext cx="252431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58" name="Groupe 72">
                  <a:extLst>
                    <a:ext uri="{FF2B5EF4-FFF2-40B4-BE49-F238E27FC236}">
                      <a16:creationId xmlns:a16="http://schemas.microsoft.com/office/drawing/2014/main" id="{6AD2134B-2F57-87AF-E310-D7A73A8D1F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86373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67" name="Ellipse 66">
                    <a:extLst>
                      <a:ext uri="{FF2B5EF4-FFF2-40B4-BE49-F238E27FC236}">
                        <a16:creationId xmlns:a16="http://schemas.microsoft.com/office/drawing/2014/main" id="{92B8E4F8-EB3F-BD27-6B9C-B39F81F3BD0A}"/>
                      </a:ext>
                    </a:extLst>
                  </p:cNvPr>
                  <p:cNvSpPr/>
                  <p:nvPr/>
                </p:nvSpPr>
                <p:spPr>
                  <a:xfrm>
                    <a:off x="2019057" y="3670346"/>
                    <a:ext cx="255606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8" name="Ellipse 67">
                    <a:extLst>
                      <a:ext uri="{FF2B5EF4-FFF2-40B4-BE49-F238E27FC236}">
                        <a16:creationId xmlns:a16="http://schemas.microsoft.com/office/drawing/2014/main" id="{08802DC3-F580-9235-F361-66D28548AC4B}"/>
                      </a:ext>
                    </a:extLst>
                  </p:cNvPr>
                  <p:cNvSpPr/>
                  <p:nvPr/>
                </p:nvSpPr>
                <p:spPr>
                  <a:xfrm>
                    <a:off x="2776349" y="341635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9" name="Ellipse 68">
                    <a:extLst>
                      <a:ext uri="{FF2B5EF4-FFF2-40B4-BE49-F238E27FC236}">
                        <a16:creationId xmlns:a16="http://schemas.microsoft.com/office/drawing/2014/main" id="{D307E624-B5AA-A0BB-1661-DB7393CDAC1A}"/>
                      </a:ext>
                    </a:extLst>
                  </p:cNvPr>
                  <p:cNvSpPr/>
                  <p:nvPr/>
                </p:nvSpPr>
                <p:spPr>
                  <a:xfrm>
                    <a:off x="2522330" y="3797341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59" name="Groupe 73">
                  <a:extLst>
                    <a:ext uri="{FF2B5EF4-FFF2-40B4-BE49-F238E27FC236}">
                      <a16:creationId xmlns:a16="http://schemas.microsoft.com/office/drawing/2014/main" id="{195ADFED-6B9E-F6F0-679D-FDF5CB4CB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91840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64" name="Ellipse 63">
                    <a:extLst>
                      <a:ext uri="{FF2B5EF4-FFF2-40B4-BE49-F238E27FC236}">
                        <a16:creationId xmlns:a16="http://schemas.microsoft.com/office/drawing/2014/main" id="{3854DAB0-3353-E3A8-2DF3-8643BFF415D6}"/>
                      </a:ext>
                    </a:extLst>
                  </p:cNvPr>
                  <p:cNvSpPr/>
                  <p:nvPr/>
                </p:nvSpPr>
                <p:spPr>
                  <a:xfrm>
                    <a:off x="2018628" y="367034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5" name="Ellipse 64">
                    <a:extLst>
                      <a:ext uri="{FF2B5EF4-FFF2-40B4-BE49-F238E27FC236}">
                        <a16:creationId xmlns:a16="http://schemas.microsoft.com/office/drawing/2014/main" id="{70CC843F-10D1-1AF5-D360-F6DB4AE5BA24}"/>
                      </a:ext>
                    </a:extLst>
                  </p:cNvPr>
                  <p:cNvSpPr/>
                  <p:nvPr/>
                </p:nvSpPr>
                <p:spPr>
                  <a:xfrm>
                    <a:off x="2775921" y="341635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6" name="Ellipse 65">
                    <a:extLst>
                      <a:ext uri="{FF2B5EF4-FFF2-40B4-BE49-F238E27FC236}">
                        <a16:creationId xmlns:a16="http://schemas.microsoft.com/office/drawing/2014/main" id="{7CD9D0B8-C290-BDB0-1860-074390205395}"/>
                      </a:ext>
                    </a:extLst>
                  </p:cNvPr>
                  <p:cNvSpPr/>
                  <p:nvPr/>
                </p:nvSpPr>
                <p:spPr>
                  <a:xfrm>
                    <a:off x="2521902" y="3797341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60" name="Groupe 74">
                  <a:extLst>
                    <a:ext uri="{FF2B5EF4-FFF2-40B4-BE49-F238E27FC236}">
                      <a16:creationId xmlns:a16="http://schemas.microsoft.com/office/drawing/2014/main" id="{8924F74D-86B6-0830-D664-8AF708A2EB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973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61" name="Ellipse 60">
                    <a:extLst>
                      <a:ext uri="{FF2B5EF4-FFF2-40B4-BE49-F238E27FC236}">
                        <a16:creationId xmlns:a16="http://schemas.microsoft.com/office/drawing/2014/main" id="{27220485-1442-2500-85BA-BF3D8821146C}"/>
                      </a:ext>
                    </a:extLst>
                  </p:cNvPr>
                  <p:cNvSpPr/>
                  <p:nvPr/>
                </p:nvSpPr>
                <p:spPr>
                  <a:xfrm>
                    <a:off x="2021376" y="3670346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2" name="Ellipse 61">
                    <a:extLst>
                      <a:ext uri="{FF2B5EF4-FFF2-40B4-BE49-F238E27FC236}">
                        <a16:creationId xmlns:a16="http://schemas.microsoft.com/office/drawing/2014/main" id="{3059F957-E560-731D-FE36-4D8035664136}"/>
                      </a:ext>
                    </a:extLst>
                  </p:cNvPr>
                  <p:cNvSpPr/>
                  <p:nvPr/>
                </p:nvSpPr>
                <p:spPr>
                  <a:xfrm>
                    <a:off x="2775493" y="3416358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3" name="Ellipse 62">
                    <a:extLst>
                      <a:ext uri="{FF2B5EF4-FFF2-40B4-BE49-F238E27FC236}">
                        <a16:creationId xmlns:a16="http://schemas.microsoft.com/office/drawing/2014/main" id="{2B7D3B37-D55C-153C-E8D8-6241F978D8CC}"/>
                      </a:ext>
                    </a:extLst>
                  </p:cNvPr>
                  <p:cNvSpPr/>
                  <p:nvPr/>
                </p:nvSpPr>
                <p:spPr>
                  <a:xfrm>
                    <a:off x="2521474" y="3797341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40" name="Groupe 87">
                <a:extLst>
                  <a:ext uri="{FF2B5EF4-FFF2-40B4-BE49-F238E27FC236}">
                    <a16:creationId xmlns:a16="http://schemas.microsoft.com/office/drawing/2014/main" id="{EC2C3497-412B-367D-4BE7-482C8EBB7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8606" y="5684532"/>
                <a:ext cx="5224975" cy="635000"/>
                <a:chOff x="3180906" y="3741432"/>
                <a:chExt cx="5224975" cy="635000"/>
              </a:xfrm>
            </p:grpSpPr>
            <p:grpSp>
              <p:nvGrpSpPr>
                <p:cNvPr id="41" name="Groupe 88">
                  <a:extLst>
                    <a:ext uri="{FF2B5EF4-FFF2-40B4-BE49-F238E27FC236}">
                      <a16:creationId xmlns:a16="http://schemas.microsoft.com/office/drawing/2014/main" id="{E9CAF80F-2FBC-64EB-A8E9-34C162AEDD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09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54" name="Ellipse 53">
                    <a:extLst>
                      <a:ext uri="{FF2B5EF4-FFF2-40B4-BE49-F238E27FC236}">
                        <a16:creationId xmlns:a16="http://schemas.microsoft.com/office/drawing/2014/main" id="{2C39178D-C586-5AB8-D050-7BC94378D0F7}"/>
                      </a:ext>
                    </a:extLst>
                  </p:cNvPr>
                  <p:cNvSpPr/>
                  <p:nvPr/>
                </p:nvSpPr>
                <p:spPr>
                  <a:xfrm>
                    <a:off x="2021557" y="3670317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5" name="Ellipse 54">
                    <a:extLst>
                      <a:ext uri="{FF2B5EF4-FFF2-40B4-BE49-F238E27FC236}">
                        <a16:creationId xmlns:a16="http://schemas.microsoft.com/office/drawing/2014/main" id="{D22ED631-8766-3E0E-B5EC-BB0D946FDCED}"/>
                      </a:ext>
                    </a:extLst>
                  </p:cNvPr>
                  <p:cNvSpPr/>
                  <p:nvPr/>
                </p:nvSpPr>
                <p:spPr>
                  <a:xfrm>
                    <a:off x="2775675" y="3416329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6" name="Ellipse 55">
                    <a:extLst>
                      <a:ext uri="{FF2B5EF4-FFF2-40B4-BE49-F238E27FC236}">
                        <a16:creationId xmlns:a16="http://schemas.microsoft.com/office/drawing/2014/main" id="{B1E810AC-F543-5567-452C-BD05251053DC}"/>
                      </a:ext>
                    </a:extLst>
                  </p:cNvPr>
                  <p:cNvSpPr/>
                  <p:nvPr/>
                </p:nvSpPr>
                <p:spPr>
                  <a:xfrm>
                    <a:off x="2521656" y="3797312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42" name="Groupe 89">
                  <a:extLst>
                    <a:ext uri="{FF2B5EF4-FFF2-40B4-BE49-F238E27FC236}">
                      <a16:creationId xmlns:a16="http://schemas.microsoft.com/office/drawing/2014/main" id="{F2DE3C27-DAFD-0255-14F9-1FB84CAF7D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86373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51" name="Ellipse 50">
                    <a:extLst>
                      <a:ext uri="{FF2B5EF4-FFF2-40B4-BE49-F238E27FC236}">
                        <a16:creationId xmlns:a16="http://schemas.microsoft.com/office/drawing/2014/main" id="{AB91D48B-AABC-2901-0D3F-46DF99F92EEC}"/>
                      </a:ext>
                    </a:extLst>
                  </p:cNvPr>
                  <p:cNvSpPr/>
                  <p:nvPr/>
                </p:nvSpPr>
                <p:spPr>
                  <a:xfrm>
                    <a:off x="2021129" y="3670317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2" name="Ellipse 51">
                    <a:extLst>
                      <a:ext uri="{FF2B5EF4-FFF2-40B4-BE49-F238E27FC236}">
                        <a16:creationId xmlns:a16="http://schemas.microsoft.com/office/drawing/2014/main" id="{E5DFEF18-F416-8D13-BA50-F296D97CBE57}"/>
                      </a:ext>
                    </a:extLst>
                  </p:cNvPr>
                  <p:cNvSpPr/>
                  <p:nvPr/>
                </p:nvSpPr>
                <p:spPr>
                  <a:xfrm>
                    <a:off x="2776834" y="3416329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3" name="Ellipse 52">
                    <a:extLst>
                      <a:ext uri="{FF2B5EF4-FFF2-40B4-BE49-F238E27FC236}">
                        <a16:creationId xmlns:a16="http://schemas.microsoft.com/office/drawing/2014/main" id="{415EB99E-B5A6-AF26-273A-4926178E207F}"/>
                      </a:ext>
                    </a:extLst>
                  </p:cNvPr>
                  <p:cNvSpPr/>
                  <p:nvPr/>
                </p:nvSpPr>
                <p:spPr>
                  <a:xfrm>
                    <a:off x="2522815" y="3797312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43" name="Groupe 90">
                  <a:extLst>
                    <a:ext uri="{FF2B5EF4-FFF2-40B4-BE49-F238E27FC236}">
                      <a16:creationId xmlns:a16="http://schemas.microsoft.com/office/drawing/2014/main" id="{B9616B55-14A0-722C-D4E8-AE92637724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91840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48" name="Ellipse 47">
                    <a:extLst>
                      <a:ext uri="{FF2B5EF4-FFF2-40B4-BE49-F238E27FC236}">
                        <a16:creationId xmlns:a16="http://schemas.microsoft.com/office/drawing/2014/main" id="{F232DCFF-1C85-D833-2BC1-812C3ADA74ED}"/>
                      </a:ext>
                    </a:extLst>
                  </p:cNvPr>
                  <p:cNvSpPr/>
                  <p:nvPr/>
                </p:nvSpPr>
                <p:spPr>
                  <a:xfrm>
                    <a:off x="2019113" y="3670317"/>
                    <a:ext cx="255606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9" name="Ellipse 48">
                    <a:extLst>
                      <a:ext uri="{FF2B5EF4-FFF2-40B4-BE49-F238E27FC236}">
                        <a16:creationId xmlns:a16="http://schemas.microsoft.com/office/drawing/2014/main" id="{369ABC46-05DD-B232-A436-7CEDE47150BE}"/>
                      </a:ext>
                    </a:extLst>
                  </p:cNvPr>
                  <p:cNvSpPr/>
                  <p:nvPr/>
                </p:nvSpPr>
                <p:spPr>
                  <a:xfrm>
                    <a:off x="2776405" y="3416329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50" name="Ellipse 49">
                    <a:extLst>
                      <a:ext uri="{FF2B5EF4-FFF2-40B4-BE49-F238E27FC236}">
                        <a16:creationId xmlns:a16="http://schemas.microsoft.com/office/drawing/2014/main" id="{EA7FFF50-D855-6252-8076-77D296C80296}"/>
                      </a:ext>
                    </a:extLst>
                  </p:cNvPr>
                  <p:cNvSpPr/>
                  <p:nvPr/>
                </p:nvSpPr>
                <p:spPr>
                  <a:xfrm>
                    <a:off x="2522386" y="3797312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44" name="Groupe 91">
                  <a:extLst>
                    <a:ext uri="{FF2B5EF4-FFF2-40B4-BE49-F238E27FC236}">
                      <a16:creationId xmlns:a16="http://schemas.microsoft.com/office/drawing/2014/main" id="{856C025F-D2DF-5DFC-7C75-0A22BAADB1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97306" y="3741432"/>
                  <a:ext cx="1008575" cy="635000"/>
                  <a:chOff x="2021557" y="3416300"/>
                  <a:chExt cx="1008575" cy="635000"/>
                </a:xfrm>
              </p:grpSpPr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42738CE7-C68B-5DDF-E1AE-E4B9ABDF99AD}"/>
                      </a:ext>
                    </a:extLst>
                  </p:cNvPr>
                  <p:cNvSpPr/>
                  <p:nvPr/>
                </p:nvSpPr>
                <p:spPr>
                  <a:xfrm>
                    <a:off x="2021860" y="3670317"/>
                    <a:ext cx="254018" cy="25398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6" name="Ellipse 45">
                    <a:extLst>
                      <a:ext uri="{FF2B5EF4-FFF2-40B4-BE49-F238E27FC236}">
                        <a16:creationId xmlns:a16="http://schemas.microsoft.com/office/drawing/2014/main" id="{95CDD035-9B5E-B4B5-81B4-99EF5F752529}"/>
                      </a:ext>
                    </a:extLst>
                  </p:cNvPr>
                  <p:cNvSpPr/>
                  <p:nvPr/>
                </p:nvSpPr>
                <p:spPr>
                  <a:xfrm>
                    <a:off x="2775978" y="3416329"/>
                    <a:ext cx="254018" cy="25398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47" name="Ellipse 46">
                    <a:extLst>
                      <a:ext uri="{FF2B5EF4-FFF2-40B4-BE49-F238E27FC236}">
                        <a16:creationId xmlns:a16="http://schemas.microsoft.com/office/drawing/2014/main" id="{4F3C94CD-771D-A6BA-1E71-7B9CBC329770}"/>
                      </a:ext>
                    </a:extLst>
                  </p:cNvPr>
                  <p:cNvSpPr/>
                  <p:nvPr/>
                </p:nvSpPr>
                <p:spPr>
                  <a:xfrm>
                    <a:off x="2521959" y="3797312"/>
                    <a:ext cx="254018" cy="253988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</p:grpSp>
        </p:grpSp>
        <p:sp>
          <p:nvSpPr>
            <p:cNvPr id="36" name="ZoneTexte 1">
              <a:extLst>
                <a:ext uri="{FF2B5EF4-FFF2-40B4-BE49-F238E27FC236}">
                  <a16:creationId xmlns:a16="http://schemas.microsoft.com/office/drawing/2014/main" id="{FCC38F84-B10A-7CA6-22B1-4D166AFB9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843" y="3084641"/>
              <a:ext cx="3503133" cy="40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 b="1" i="1" dirty="0">
                  <a:latin typeface="Geneva" charset="0"/>
                </a:rPr>
                <a:t>→ </a:t>
              </a:r>
              <a:r>
                <a:rPr lang="fr-FR" altLang="fr-FR" sz="2000" b="1" i="1" dirty="0" err="1">
                  <a:latin typeface="Geneva" charset="0"/>
                </a:rPr>
                <a:t>atoms</a:t>
              </a:r>
              <a:r>
                <a:rPr lang="fr-FR" altLang="fr-FR" sz="2000" b="1" i="1" dirty="0">
                  <a:latin typeface="Geneva" charset="0"/>
                </a:rPr>
                <a:t>, phases </a:t>
              </a:r>
              <a:r>
                <a:rPr lang="fr-FR" altLang="fr-FR" sz="2000" b="1" i="1" dirty="0" err="1">
                  <a:latin typeface="Geneva" charset="0"/>
                </a:rPr>
                <a:t>amounts</a:t>
              </a:r>
              <a:r>
                <a:rPr lang="fr-FR" altLang="fr-FR" sz="2000" b="1" i="1" dirty="0">
                  <a:latin typeface="Geneva" charset="0"/>
                </a:rPr>
                <a:t> </a:t>
              </a:r>
            </a:p>
          </p:txBody>
        </p:sp>
      </p:grpSp>
      <p:sp>
        <p:nvSpPr>
          <p:cNvPr id="107" name="ZoneTexte 106">
            <a:extLst>
              <a:ext uri="{FF2B5EF4-FFF2-40B4-BE49-F238E27FC236}">
                <a16:creationId xmlns:a16="http://schemas.microsoft.com/office/drawing/2014/main" id="{19D6A661-4631-F465-FD2F-3DA47378745A}"/>
              </a:ext>
            </a:extLst>
          </p:cNvPr>
          <p:cNvSpPr txBox="1"/>
          <p:nvPr/>
        </p:nvSpPr>
        <p:spPr>
          <a:xfrm>
            <a:off x="44432" y="55941"/>
            <a:ext cx="876640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1-	information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given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by XRD</a:t>
            </a:r>
          </a:p>
        </p:txBody>
      </p:sp>
    </p:spTree>
    <p:extLst>
      <p:ext uri="{BB962C8B-B14F-4D97-AF65-F5344CB8AC3E}">
        <p14:creationId xmlns:p14="http://schemas.microsoft.com/office/powerpoint/2010/main" val="27932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C3B390-D22C-FF4C-4D82-77BBB3196D1F}"/>
              </a:ext>
            </a:extLst>
          </p:cNvPr>
          <p:cNvSpPr txBox="1"/>
          <p:nvPr/>
        </p:nvSpPr>
        <p:spPr>
          <a:xfrm>
            <a:off x="33143" y="55941"/>
            <a:ext cx="876640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1-	the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Rietveld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analysis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(1969)</a:t>
            </a:r>
          </a:p>
        </p:txBody>
      </p:sp>
      <p:pic>
        <p:nvPicPr>
          <p:cNvPr id="15" name="Image 25" descr="H-Rietveld.jpg">
            <a:extLst>
              <a:ext uri="{FF2B5EF4-FFF2-40B4-BE49-F238E27FC236}">
                <a16:creationId xmlns:a16="http://schemas.microsoft.com/office/drawing/2014/main" id="{830468BF-C867-937D-05FF-3127C5323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2650" y="-25400"/>
            <a:ext cx="2448000" cy="162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iffracto2.jpg                                                 0007E4D6Macintosh HD                   C1020127:">
            <a:extLst>
              <a:ext uri="{FF2B5EF4-FFF2-40B4-BE49-F238E27FC236}">
                <a16:creationId xmlns:a16="http://schemas.microsoft.com/office/drawing/2014/main" id="{CB3B1594-8C96-EF17-8F58-28696E7C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935" y="869674"/>
            <a:ext cx="1821412" cy="18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4" descr="citations.jpg">
            <a:extLst>
              <a:ext uri="{FF2B5EF4-FFF2-40B4-BE49-F238E27FC236}">
                <a16:creationId xmlns:a16="http://schemas.microsoft.com/office/drawing/2014/main" id="{605AEC21-626D-F0BD-7F81-449A7A9BF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6861" y="4767092"/>
            <a:ext cx="3244668" cy="19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B9478BC-5625-D19D-4AED-9BAD21FE59D2}"/>
              </a:ext>
            </a:extLst>
          </p:cNvPr>
          <p:cNvSpPr txBox="1"/>
          <p:nvPr/>
        </p:nvSpPr>
        <p:spPr>
          <a:xfrm>
            <a:off x="345354" y="567120"/>
            <a:ext cx="5337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a full-profile </a:t>
            </a:r>
            <a:r>
              <a:rPr lang="fr-FR" sz="1600" i="1" dirty="0" err="1"/>
              <a:t>matching</a:t>
            </a:r>
            <a:r>
              <a:rPr lang="fr-FR" sz="1600" i="1" dirty="0"/>
              <a:t> </a:t>
            </a:r>
            <a:r>
              <a:rPr lang="fr-FR" sz="1600" i="1" dirty="0" err="1"/>
              <a:t>method</a:t>
            </a:r>
            <a:r>
              <a:rPr lang="fr-FR" sz="1600" i="1" dirty="0"/>
              <a:t> for </a:t>
            </a:r>
            <a:r>
              <a:rPr lang="fr-FR" sz="1600" i="1" dirty="0" err="1"/>
              <a:t>powder</a:t>
            </a:r>
            <a:r>
              <a:rPr lang="fr-FR" sz="1600" i="1" dirty="0"/>
              <a:t> diffraction patterns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19130E9-A3EC-2EA1-9C0E-E6F87F0AF9A2}"/>
              </a:ext>
            </a:extLst>
          </p:cNvPr>
          <p:cNvSpPr/>
          <p:nvPr/>
        </p:nvSpPr>
        <p:spPr>
          <a:xfrm>
            <a:off x="2595677" y="1432034"/>
            <a:ext cx="165100" cy="1651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62F59B6-1ABA-3E58-9AC0-9C48DCDEB8A4}"/>
              </a:ext>
            </a:extLst>
          </p:cNvPr>
          <p:cNvCxnSpPr>
            <a:stCxn id="19" idx="6"/>
          </p:cNvCxnSpPr>
          <p:nvPr/>
        </p:nvCxnSpPr>
        <p:spPr>
          <a:xfrm>
            <a:off x="2760777" y="1514584"/>
            <a:ext cx="409169" cy="451"/>
          </a:xfrm>
          <a:prstGeom prst="line">
            <a:avLst/>
          </a:prstGeom>
          <a:ln w="9525">
            <a:solidFill>
              <a:srgbClr val="4F81BD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51A9EF5-E1DE-2679-5CB4-EBB2AD7DEF08}"/>
              </a:ext>
            </a:extLst>
          </p:cNvPr>
          <p:cNvSpPr txBox="1"/>
          <p:nvPr/>
        </p:nvSpPr>
        <p:spPr>
          <a:xfrm>
            <a:off x="3240715" y="1354832"/>
            <a:ext cx="3443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intensity</a:t>
            </a:r>
            <a:r>
              <a:rPr lang="fr-FR" sz="1600" dirty="0"/>
              <a:t> </a:t>
            </a:r>
            <a:r>
              <a:rPr lang="fr-FR" sz="1600" i="1" dirty="0"/>
              <a:t>y</a:t>
            </a:r>
            <a:r>
              <a:rPr lang="fr-FR" sz="1600" i="1" baseline="-25000" dirty="0"/>
              <a:t>i</a:t>
            </a:r>
            <a:r>
              <a:rPr lang="fr-FR" sz="1600" dirty="0"/>
              <a:t> </a:t>
            </a:r>
            <a:r>
              <a:rPr lang="fr-FR" sz="1600" dirty="0" err="1"/>
              <a:t>at</a:t>
            </a:r>
            <a:r>
              <a:rPr lang="fr-FR" sz="1600" dirty="0"/>
              <a:t> point 2</a:t>
            </a:r>
            <a:r>
              <a:rPr lang="fr-FR" sz="1600" i="1" dirty="0">
                <a:sym typeface="Symbol"/>
              </a:rPr>
              <a:t></a:t>
            </a:r>
            <a:r>
              <a:rPr lang="fr-FR" sz="1600" i="1" baseline="-25000" dirty="0"/>
              <a:t>i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 </a:t>
            </a:r>
            <a:r>
              <a:rPr lang="fr-FR" sz="1600" dirty="0" err="1"/>
              <a:t>function</a:t>
            </a:r>
            <a:r>
              <a:rPr lang="fr-FR" sz="1600" dirty="0"/>
              <a:t> of: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AC1D4F-87DD-6726-66E1-544D6C9ECD53}"/>
              </a:ext>
            </a:extLst>
          </p:cNvPr>
          <p:cNvSpPr txBox="1"/>
          <p:nvPr/>
        </p:nvSpPr>
        <p:spPr>
          <a:xfrm>
            <a:off x="6728655" y="2012426"/>
            <a:ext cx="23450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/>
              <a:t>intensity</a:t>
            </a:r>
            <a:endParaRPr lang="fr-FR" sz="1600" b="1" i="1" dirty="0"/>
          </a:p>
          <a:p>
            <a:r>
              <a:rPr lang="fr-FR" sz="1400" dirty="0"/>
              <a:t>  - % of the phase</a:t>
            </a:r>
          </a:p>
          <a:p>
            <a:r>
              <a:rPr lang="fr-FR" sz="1400" dirty="0"/>
              <a:t>  - </a:t>
            </a:r>
            <a:r>
              <a:rPr lang="fr-FR" sz="1400" dirty="0" err="1"/>
              <a:t>atomic</a:t>
            </a:r>
            <a:r>
              <a:rPr lang="fr-FR" sz="1400" dirty="0"/>
              <a:t> positions</a:t>
            </a:r>
          </a:p>
          <a:p>
            <a:r>
              <a:rPr lang="fr-FR" sz="1400" dirty="0"/>
              <a:t>  - occupation rate</a:t>
            </a:r>
          </a:p>
          <a:p>
            <a:r>
              <a:rPr lang="fr-FR" sz="1400" dirty="0"/>
              <a:t>  - </a:t>
            </a:r>
            <a:r>
              <a:rPr lang="fr-FR" sz="1400" dirty="0" err="1"/>
              <a:t>atomic</a:t>
            </a:r>
            <a:r>
              <a:rPr lang="fr-FR" sz="1400" dirty="0"/>
              <a:t> </a:t>
            </a:r>
            <a:r>
              <a:rPr lang="fr-FR" sz="1400" dirty="0" err="1"/>
              <a:t>displacement</a:t>
            </a:r>
            <a:endParaRPr lang="fr-FR" sz="1400" dirty="0"/>
          </a:p>
          <a:p>
            <a:r>
              <a:rPr lang="fr-FR" sz="1400" dirty="0"/>
              <a:t>  - </a:t>
            </a:r>
            <a:r>
              <a:rPr lang="fr-FR" sz="1400" dirty="0" err="1"/>
              <a:t>preferred</a:t>
            </a:r>
            <a:r>
              <a:rPr lang="fr-FR" sz="1400" dirty="0"/>
              <a:t> orientations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25DD7A-15CC-07A2-846C-2EE47B152AA7}"/>
              </a:ext>
            </a:extLst>
          </p:cNvPr>
          <p:cNvSpPr txBox="1"/>
          <p:nvPr/>
        </p:nvSpPr>
        <p:spPr>
          <a:xfrm>
            <a:off x="3613646" y="2016136"/>
            <a:ext cx="13244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/>
              <a:t>lattice</a:t>
            </a:r>
            <a:endParaRPr lang="fr-FR" sz="1600" b="1" i="1" dirty="0"/>
          </a:p>
          <a:p>
            <a:r>
              <a:rPr lang="fr-FR" sz="1400" dirty="0"/>
              <a:t>  - </a:t>
            </a:r>
            <a:r>
              <a:rPr lang="fr-FR" sz="1400" i="1" dirty="0"/>
              <a:t>a</a:t>
            </a:r>
            <a:r>
              <a:rPr lang="fr-FR" sz="1400" dirty="0"/>
              <a:t>, </a:t>
            </a:r>
            <a:r>
              <a:rPr lang="fr-FR" sz="1400" i="1" dirty="0"/>
              <a:t>b</a:t>
            </a:r>
            <a:r>
              <a:rPr lang="fr-FR" sz="1400" dirty="0"/>
              <a:t>, </a:t>
            </a:r>
            <a:r>
              <a:rPr lang="fr-FR" sz="1400" i="1" dirty="0"/>
              <a:t>c</a:t>
            </a:r>
            <a:r>
              <a:rPr lang="fr-FR" sz="1400" dirty="0"/>
              <a:t>, </a:t>
            </a:r>
            <a:r>
              <a:rPr lang="el-GR" sz="1400" i="1" dirty="0"/>
              <a:t>α</a:t>
            </a:r>
            <a:r>
              <a:rPr lang="fr-FR" sz="1400" dirty="0"/>
              <a:t>, </a:t>
            </a:r>
            <a:r>
              <a:rPr lang="el-GR" sz="1400" i="1" dirty="0">
                <a:sym typeface="Symbol"/>
              </a:rPr>
              <a:t></a:t>
            </a:r>
            <a:r>
              <a:rPr lang="fr-FR" sz="1400" dirty="0"/>
              <a:t>, </a:t>
            </a:r>
            <a:r>
              <a:rPr lang="el-GR" sz="1400" i="1" dirty="0">
                <a:sym typeface="Symbol"/>
              </a:rPr>
              <a:t>γ</a:t>
            </a:r>
            <a:endParaRPr lang="fr-FR" sz="1400" dirty="0"/>
          </a:p>
          <a:p>
            <a:r>
              <a:rPr lang="fr-FR" sz="1400" dirty="0"/>
              <a:t>  - </a:t>
            </a:r>
            <a:r>
              <a:rPr lang="fr-FR" sz="1400" i="1" dirty="0"/>
              <a:t>h</a:t>
            </a:r>
            <a:r>
              <a:rPr lang="fr-FR" sz="1400" dirty="0"/>
              <a:t>, </a:t>
            </a:r>
            <a:r>
              <a:rPr lang="fr-FR" sz="1400" i="1" dirty="0"/>
              <a:t>k</a:t>
            </a:r>
            <a:r>
              <a:rPr lang="fr-FR" sz="1400" dirty="0"/>
              <a:t>, </a:t>
            </a:r>
            <a:r>
              <a:rPr lang="fr-FR" sz="1400" i="1" dirty="0"/>
              <a:t>l</a:t>
            </a:r>
          </a:p>
          <a:p>
            <a:r>
              <a:rPr lang="fr-FR" sz="1400" dirty="0"/>
              <a:t>  - </a:t>
            </a:r>
            <a:r>
              <a:rPr lang="fr-FR" sz="1400" dirty="0" err="1"/>
              <a:t>lattice</a:t>
            </a:r>
            <a:r>
              <a:rPr lang="fr-FR" sz="1400" dirty="0"/>
              <a:t> mode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3B975C4-E501-F851-81D3-59D20C4581D1}"/>
              </a:ext>
            </a:extLst>
          </p:cNvPr>
          <p:cNvSpPr txBox="1"/>
          <p:nvPr/>
        </p:nvSpPr>
        <p:spPr>
          <a:xfrm>
            <a:off x="5250881" y="2009856"/>
            <a:ext cx="14405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profile</a:t>
            </a:r>
          </a:p>
          <a:p>
            <a:r>
              <a:rPr lang="fr-FR" sz="1400" dirty="0"/>
              <a:t>  - </a:t>
            </a:r>
            <a:r>
              <a:rPr lang="fr-FR" sz="1400" dirty="0" err="1"/>
              <a:t>shape</a:t>
            </a:r>
            <a:endParaRPr lang="fr-FR" sz="1400" dirty="0"/>
          </a:p>
          <a:p>
            <a:r>
              <a:rPr lang="fr-FR" sz="1400" dirty="0"/>
              <a:t>  - </a:t>
            </a:r>
            <a:r>
              <a:rPr lang="fr-FR" sz="1400" dirty="0" err="1"/>
              <a:t>width</a:t>
            </a:r>
            <a:endParaRPr lang="fr-FR" sz="1400" dirty="0"/>
          </a:p>
          <a:p>
            <a:r>
              <a:rPr lang="fr-FR" sz="1400" dirty="0"/>
              <a:t>  - microstructure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B0AE5BB-B564-A9CD-543E-4DCFB3B31D79}"/>
              </a:ext>
            </a:extLst>
          </p:cNvPr>
          <p:cNvCxnSpPr/>
          <p:nvPr/>
        </p:nvCxnSpPr>
        <p:spPr>
          <a:xfrm rot="10800000" flipV="1">
            <a:off x="4411881" y="1669457"/>
            <a:ext cx="1905879" cy="32400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CD73551-AF27-2BAE-8D97-CEE8B6B7DB6A}"/>
              </a:ext>
            </a:extLst>
          </p:cNvPr>
          <p:cNvCxnSpPr/>
          <p:nvPr/>
        </p:nvCxnSpPr>
        <p:spPr>
          <a:xfrm rot="10800000" flipV="1">
            <a:off x="5823969" y="1669456"/>
            <a:ext cx="684000" cy="32400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1749AF4-7CC3-ECD3-841B-F2172CA3CF28}"/>
              </a:ext>
            </a:extLst>
          </p:cNvPr>
          <p:cNvCxnSpPr/>
          <p:nvPr/>
        </p:nvCxnSpPr>
        <p:spPr>
          <a:xfrm>
            <a:off x="6636843" y="1669456"/>
            <a:ext cx="468000" cy="32400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9A9B4002-0204-9D0E-C83F-2377B5E27FBD}"/>
              </a:ext>
            </a:extLst>
          </p:cNvPr>
          <p:cNvSpPr txBox="1"/>
          <p:nvPr/>
        </p:nvSpPr>
        <p:spPr>
          <a:xfrm>
            <a:off x="1620987" y="3703584"/>
            <a:ext cx="773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principle</a:t>
            </a:r>
            <a:r>
              <a:rPr lang="fr-FR" sz="1600" dirty="0"/>
              <a:t>: 	- the </a:t>
            </a:r>
            <a:r>
              <a:rPr lang="fr-FR" sz="1600" dirty="0" err="1"/>
              <a:t>intensity</a:t>
            </a:r>
            <a:r>
              <a:rPr lang="fr-FR" sz="1600" dirty="0"/>
              <a:t> for </a:t>
            </a:r>
            <a:r>
              <a:rPr lang="fr-FR" sz="1600" dirty="0" err="1"/>
              <a:t>each</a:t>
            </a:r>
            <a:r>
              <a:rPr lang="fr-FR" sz="1600" dirty="0"/>
              <a:t> point (2</a:t>
            </a:r>
            <a:r>
              <a:rPr lang="fr-FR" sz="1600" i="1" dirty="0">
                <a:sym typeface="Symbol"/>
              </a:rPr>
              <a:t></a:t>
            </a:r>
            <a:r>
              <a:rPr lang="fr-FR" sz="1600" i="1" baseline="-25000" dirty="0"/>
              <a:t>i</a:t>
            </a:r>
            <a:r>
              <a:rPr lang="fr-FR" sz="1600" dirty="0"/>
              <a:t>,</a:t>
            </a:r>
            <a:r>
              <a:rPr lang="fr-FR" sz="1600" i="1" dirty="0"/>
              <a:t> y</a:t>
            </a:r>
            <a:r>
              <a:rPr lang="fr-FR" sz="1600" i="1" baseline="-25000" dirty="0"/>
              <a:t>i</a:t>
            </a:r>
            <a:r>
              <a:rPr lang="fr-FR" sz="1600" dirty="0"/>
              <a:t>) </a:t>
            </a:r>
            <a:r>
              <a:rPr lang="fr-FR" sz="1600" dirty="0" err="1"/>
              <a:t>is</a:t>
            </a:r>
            <a:r>
              <a:rPr lang="fr-FR" sz="1600" dirty="0"/>
              <a:t> the </a:t>
            </a:r>
            <a:r>
              <a:rPr lang="fr-FR" sz="1600" dirty="0" err="1"/>
              <a:t>result</a:t>
            </a:r>
            <a:r>
              <a:rPr lang="fr-FR" sz="1600" dirty="0"/>
              <a:t> of one </a:t>
            </a:r>
            <a:r>
              <a:rPr lang="fr-FR" sz="1600" dirty="0" err="1"/>
              <a:t>equation</a:t>
            </a:r>
            <a:endParaRPr lang="fr-FR" sz="1600" dirty="0"/>
          </a:p>
          <a:p>
            <a:r>
              <a:rPr lang="fr-FR" sz="1600" dirty="0"/>
              <a:t>		- least-square </a:t>
            </a:r>
            <a:r>
              <a:rPr lang="fr-FR" sz="1600" dirty="0" err="1"/>
              <a:t>refinement</a:t>
            </a:r>
            <a:r>
              <a:rPr lang="fr-FR" sz="1600" dirty="0"/>
              <a:t> of the variables</a:t>
            </a:r>
          </a:p>
          <a:p>
            <a:r>
              <a:rPr lang="fr-FR" sz="1600" dirty="0"/>
              <a:t>		</a:t>
            </a:r>
            <a:r>
              <a:rPr lang="fr-FR" sz="1600" dirty="0">
                <a:sym typeface="Symbol"/>
              </a:rPr>
              <a:t>  </a:t>
            </a:r>
            <a:r>
              <a:rPr lang="fr-FR" sz="1600" dirty="0" err="1">
                <a:sym typeface="Symbol"/>
              </a:rPr>
              <a:t>minize</a:t>
            </a:r>
            <a:r>
              <a:rPr lang="fr-FR" sz="1600" dirty="0">
                <a:sym typeface="Symbol"/>
              </a:rPr>
              <a:t> </a:t>
            </a:r>
            <a:r>
              <a:rPr lang="fr-FR" sz="1600" i="1" dirty="0"/>
              <a:t>χ</a:t>
            </a:r>
            <a:r>
              <a:rPr lang="fr-FR" sz="1600" i="1" baseline="30000" dirty="0"/>
              <a:t>2</a:t>
            </a:r>
            <a:r>
              <a:rPr lang="fr-FR" sz="1600" i="1" dirty="0"/>
              <a:t> = </a:t>
            </a:r>
            <a:r>
              <a:rPr lang="fr-FR" sz="1600" dirty="0" err="1"/>
              <a:t>Σ</a:t>
            </a:r>
            <a:r>
              <a:rPr lang="fr-FR" sz="1600" i="1" baseline="-25000" dirty="0" err="1"/>
              <a:t>i</a:t>
            </a:r>
            <a:r>
              <a:rPr lang="fr-FR" sz="1600" dirty="0"/>
              <a:t> </a:t>
            </a:r>
            <a:r>
              <a:rPr lang="fr-FR" sz="1600" i="1" dirty="0" err="1"/>
              <a:t>w</a:t>
            </a:r>
            <a:r>
              <a:rPr lang="fr-FR" sz="1600" i="1" baseline="-25000" dirty="0" err="1"/>
              <a:t>i</a:t>
            </a:r>
            <a:r>
              <a:rPr lang="fr-FR" sz="1600" i="1" baseline="-25000" dirty="0"/>
              <a:t> </a:t>
            </a:r>
            <a:r>
              <a:rPr lang="fr-FR" sz="1600" dirty="0"/>
              <a:t>(</a:t>
            </a:r>
            <a:r>
              <a:rPr lang="fr-FR" sz="1600" i="1" dirty="0"/>
              <a:t>y</a:t>
            </a:r>
            <a:r>
              <a:rPr lang="fr-FR" sz="1600" i="1" baseline="-25000" dirty="0"/>
              <a:t>i </a:t>
            </a:r>
            <a:r>
              <a:rPr lang="fr-FR" sz="1600" i="1" baseline="-25000" dirty="0" err="1"/>
              <a:t>obs</a:t>
            </a:r>
            <a:r>
              <a:rPr lang="fr-FR" sz="1600" i="1" dirty="0"/>
              <a:t> - y</a:t>
            </a:r>
            <a:r>
              <a:rPr lang="fr-FR" sz="1600" i="1" baseline="-25000" dirty="0"/>
              <a:t>i </a:t>
            </a:r>
            <a:r>
              <a:rPr lang="fr-FR" sz="1600" i="1" baseline="-25000" dirty="0" err="1"/>
              <a:t>calc</a:t>
            </a:r>
            <a:r>
              <a:rPr lang="fr-FR" sz="1600" dirty="0"/>
              <a:t>)</a:t>
            </a:r>
            <a:r>
              <a:rPr lang="fr-FR" sz="1600" baseline="30000" dirty="0"/>
              <a:t>2	</a:t>
            </a:r>
            <a:r>
              <a:rPr lang="fr-FR" sz="1600" i="1" dirty="0"/>
              <a:t> </a:t>
            </a:r>
            <a:r>
              <a:rPr lang="fr-FR" sz="1600" i="1" dirty="0" err="1"/>
              <a:t>w</a:t>
            </a:r>
            <a:r>
              <a:rPr lang="fr-FR" sz="1600" i="1" baseline="-25000" dirty="0" err="1"/>
              <a:t>i</a:t>
            </a:r>
            <a:r>
              <a:rPr lang="fr-FR" sz="1600" i="1" baseline="-25000" dirty="0"/>
              <a:t> </a:t>
            </a:r>
            <a:r>
              <a:rPr lang="fr-FR" sz="1600" dirty="0"/>
              <a:t>= 1/</a:t>
            </a:r>
            <a:r>
              <a:rPr lang="el-GR" sz="1600" i="1" dirty="0"/>
              <a:t>σ</a:t>
            </a:r>
            <a:r>
              <a:rPr lang="fr-FR" sz="1600" baseline="30000" dirty="0"/>
              <a:t>2</a:t>
            </a:r>
            <a:r>
              <a:rPr lang="fr-FR" sz="1600" dirty="0"/>
              <a:t>(</a:t>
            </a:r>
            <a:r>
              <a:rPr lang="fr-FR" sz="1600" i="1" dirty="0"/>
              <a:t>y</a:t>
            </a:r>
            <a:r>
              <a:rPr lang="fr-FR" sz="1600" i="1" baseline="-25000" dirty="0"/>
              <a:t>i </a:t>
            </a:r>
            <a:r>
              <a:rPr lang="fr-FR" sz="1600" i="1" baseline="-25000" dirty="0" err="1"/>
              <a:t>obs</a:t>
            </a:r>
            <a:r>
              <a:rPr lang="fr-FR" sz="1600" dirty="0"/>
              <a:t>)</a:t>
            </a:r>
            <a:endParaRPr lang="fr-FR" sz="1600" baseline="300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8FDA82-CE88-FA4C-5F8B-3557137A7D32}"/>
              </a:ext>
            </a:extLst>
          </p:cNvPr>
          <p:cNvSpPr txBox="1"/>
          <p:nvPr/>
        </p:nvSpPr>
        <p:spPr>
          <a:xfrm>
            <a:off x="9250613" y="1618817"/>
            <a:ext cx="28841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Hugo </a:t>
            </a:r>
            <a:r>
              <a:rPr lang="fr-FR" sz="1200" i="1" dirty="0" err="1"/>
              <a:t>Rietveld</a:t>
            </a:r>
            <a:r>
              <a:rPr lang="fr-FR" sz="1200" i="1" dirty="0"/>
              <a:t> (1987)</a:t>
            </a:r>
          </a:p>
          <a:p>
            <a:r>
              <a:rPr lang="fr-FR" sz="1100" i="1" dirty="0"/>
              <a:t>High-Flux </a:t>
            </a:r>
            <a:r>
              <a:rPr lang="fr-FR" sz="1100" i="1" dirty="0" err="1"/>
              <a:t>Reactor</a:t>
            </a:r>
            <a:r>
              <a:rPr lang="fr-FR" sz="1100" i="1" dirty="0"/>
              <a:t>, </a:t>
            </a:r>
            <a:r>
              <a:rPr lang="fr-FR" sz="1100" i="1" dirty="0" err="1"/>
              <a:t>Energy</a:t>
            </a:r>
            <a:r>
              <a:rPr lang="fr-FR" sz="1100" i="1" dirty="0"/>
              <a:t> </a:t>
            </a:r>
            <a:r>
              <a:rPr lang="fr-FR" sz="1100" i="1" dirty="0" err="1"/>
              <a:t>Research</a:t>
            </a:r>
            <a:r>
              <a:rPr lang="fr-FR" sz="1100" i="1" dirty="0"/>
              <a:t> </a:t>
            </a:r>
            <a:r>
              <a:rPr lang="fr-FR" sz="1100" i="1" dirty="0" err="1"/>
              <a:t>Foundation</a:t>
            </a:r>
            <a:endParaRPr lang="fr-FR" sz="1100" i="1" dirty="0"/>
          </a:p>
          <a:p>
            <a:r>
              <a:rPr lang="fr-FR" sz="1100" i="1" dirty="0" err="1"/>
              <a:t>Petten</a:t>
            </a:r>
            <a:r>
              <a:rPr lang="fr-FR" sz="1100" i="1" dirty="0"/>
              <a:t>, The </a:t>
            </a:r>
            <a:r>
              <a:rPr lang="fr-FR" sz="1100" i="1" dirty="0" err="1"/>
              <a:t>Netherlands</a:t>
            </a:r>
            <a:endParaRPr lang="fr-FR" sz="1100" i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2ABE88E-6E32-7C2A-C3E5-A93D07161CC7}"/>
              </a:ext>
            </a:extLst>
          </p:cNvPr>
          <p:cNvSpPr txBox="1"/>
          <p:nvPr/>
        </p:nvSpPr>
        <p:spPr>
          <a:xfrm>
            <a:off x="8903169" y="4434098"/>
            <a:ext cx="2566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citations of the </a:t>
            </a:r>
            <a:r>
              <a:rPr lang="fr-FR" sz="1400" b="1" i="1" dirty="0" err="1"/>
              <a:t>Rietveld</a:t>
            </a:r>
            <a:r>
              <a:rPr lang="fr-FR" sz="1400" b="1" i="1" dirty="0"/>
              <a:t> </a:t>
            </a:r>
            <a:r>
              <a:rPr lang="fr-FR" sz="1400" b="1" i="1" dirty="0" err="1"/>
              <a:t>method</a:t>
            </a:r>
            <a:endParaRPr lang="fr-FR" sz="1400" b="1" i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1E2CBE-46FF-5E93-2EF7-5557F55A9294}"/>
              </a:ext>
            </a:extLst>
          </p:cNvPr>
          <p:cNvSpPr txBox="1"/>
          <p:nvPr/>
        </p:nvSpPr>
        <p:spPr>
          <a:xfrm>
            <a:off x="9353380" y="5554229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micro-computers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E124088-FE00-E358-EFB1-577DA180D2B7}"/>
              </a:ext>
            </a:extLst>
          </p:cNvPr>
          <p:cNvCxnSpPr/>
          <p:nvPr/>
        </p:nvCxnSpPr>
        <p:spPr>
          <a:xfrm rot="16200000" flipH="1">
            <a:off x="9879863" y="5828521"/>
            <a:ext cx="295769" cy="17353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2D02800-BA4F-CFB4-A6B8-585FDD1A593F}"/>
              </a:ext>
            </a:extLst>
          </p:cNvPr>
          <p:cNvGrpSpPr/>
          <p:nvPr/>
        </p:nvGrpSpPr>
        <p:grpSpPr>
          <a:xfrm>
            <a:off x="11359184" y="2973601"/>
            <a:ext cx="108000" cy="108000"/>
            <a:chOff x="7691010" y="3188531"/>
            <a:chExt cx="144000" cy="144000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6866A78-532D-88A0-817A-5FB2D1D938B8}"/>
                </a:ext>
              </a:extLst>
            </p:cNvPr>
            <p:cNvCxnSpPr/>
            <p:nvPr/>
          </p:nvCxnSpPr>
          <p:spPr>
            <a:xfrm rot="5400000">
              <a:off x="7691010" y="3259737"/>
              <a:ext cx="144000" cy="1588"/>
            </a:xfrm>
            <a:prstGeom prst="line">
              <a:avLst/>
            </a:prstGeom>
            <a:ln w="12700">
              <a:solidFill>
                <a:srgbClr val="D52B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E17A5AD-D7B6-3D7C-87F7-B778629432DC}"/>
                </a:ext>
              </a:extLst>
            </p:cNvPr>
            <p:cNvCxnSpPr/>
            <p:nvPr/>
          </p:nvCxnSpPr>
          <p:spPr>
            <a:xfrm>
              <a:off x="7691010" y="3259737"/>
              <a:ext cx="144000" cy="1588"/>
            </a:xfrm>
            <a:prstGeom prst="line">
              <a:avLst/>
            </a:prstGeom>
            <a:ln w="12700">
              <a:solidFill>
                <a:srgbClr val="D52B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F7F942E1-BB90-AAEC-10B7-76EA580BC626}"/>
              </a:ext>
            </a:extLst>
          </p:cNvPr>
          <p:cNvSpPr txBox="1"/>
          <p:nvPr/>
        </p:nvSpPr>
        <p:spPr>
          <a:xfrm>
            <a:off x="11405217" y="2790173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D52B09"/>
                </a:solidFill>
              </a:rPr>
              <a:t>(2016)</a:t>
            </a:r>
          </a:p>
        </p:txBody>
      </p:sp>
      <p:sp>
        <p:nvSpPr>
          <p:cNvPr id="39" name="ZoneTexte 1">
            <a:extLst>
              <a:ext uri="{FF2B5EF4-FFF2-40B4-BE49-F238E27FC236}">
                <a16:creationId xmlns:a16="http://schemas.microsoft.com/office/drawing/2014/main" id="{1175FAD6-8846-C3CA-75E1-140DEC75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21" y="5256393"/>
            <a:ext cx="6345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altLang="fr-FR" sz="1600" i="1"/>
              <a:t>“</a:t>
            </a:r>
            <a:r>
              <a:rPr lang="fr-FR" sz="1600" i="1"/>
              <a:t>A reasonably good starting structural model is necessary, as </a:t>
            </a:r>
          </a:p>
          <a:p>
            <a:pPr algn="just"/>
            <a:r>
              <a:rPr lang="fr-FR" sz="1600" b="1" i="1"/>
              <a:t>Rietveld Refinement is not a resolution method</a:t>
            </a:r>
            <a:r>
              <a:rPr lang="fr-FR" altLang="fr-FR" sz="1600" i="1"/>
              <a:t>“   (H. Rietveld)</a:t>
            </a:r>
            <a:endParaRPr lang="fr-FR" sz="1600" i="1"/>
          </a:p>
        </p:txBody>
      </p:sp>
      <p:sp>
        <p:nvSpPr>
          <p:cNvPr id="40" name="ZoneTexte 1">
            <a:extLst>
              <a:ext uri="{FF2B5EF4-FFF2-40B4-BE49-F238E27FC236}">
                <a16:creationId xmlns:a16="http://schemas.microsoft.com/office/drawing/2014/main" id="{51F78A53-8981-CB5B-5AC2-0AD28C3E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775" y="5869947"/>
            <a:ext cx="4754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600" dirty="0" err="1"/>
              <a:t>at</a:t>
            </a:r>
            <a:r>
              <a:rPr lang="fr-FR" altLang="fr-FR" sz="1600" dirty="0"/>
              <a:t> the </a:t>
            </a:r>
            <a:r>
              <a:rPr lang="fr-FR" altLang="fr-FR" sz="1600" dirty="0" err="1"/>
              <a:t>origin</a:t>
            </a:r>
            <a:r>
              <a:rPr lang="fr-FR" altLang="fr-FR" sz="1600" dirty="0"/>
              <a:t>, the </a:t>
            </a:r>
            <a:r>
              <a:rPr lang="fr-FR" altLang="fr-FR" sz="1600" dirty="0" err="1"/>
              <a:t>Rietveld</a:t>
            </a:r>
            <a:r>
              <a:rPr lang="fr-FR" altLang="fr-FR" sz="1600" dirty="0"/>
              <a:t> </a:t>
            </a:r>
            <a:r>
              <a:rPr lang="fr-FR" altLang="fr-FR" sz="1600" dirty="0" err="1"/>
              <a:t>analysis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was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only</a:t>
            </a:r>
            <a:r>
              <a:rPr lang="fr-FR" altLang="fr-FR" sz="1600" dirty="0"/>
              <a:t> a </a:t>
            </a:r>
            <a:r>
              <a:rPr lang="fr-FR" altLang="fr-FR" sz="1600" dirty="0" err="1"/>
              <a:t>method</a:t>
            </a:r>
            <a:r>
              <a:rPr lang="fr-FR" altLang="fr-FR" sz="1600" dirty="0"/>
              <a:t> for </a:t>
            </a:r>
            <a:r>
              <a:rPr lang="fr-FR" altLang="fr-FR" sz="1600" i="1" dirty="0" err="1"/>
              <a:t>refining</a:t>
            </a:r>
            <a:r>
              <a:rPr lang="fr-FR" altLang="fr-FR" sz="1600" dirty="0"/>
              <a:t> a </a:t>
            </a:r>
            <a:r>
              <a:rPr lang="fr-FR" altLang="fr-FR" sz="1600" dirty="0" err="1"/>
              <a:t>crystal</a:t>
            </a:r>
            <a:r>
              <a:rPr lang="fr-FR" altLang="fr-FR" sz="1600" dirty="0"/>
              <a:t> structure, not for </a:t>
            </a:r>
            <a:r>
              <a:rPr lang="fr-FR" altLang="fr-FR" sz="1600" i="1" dirty="0" err="1"/>
              <a:t>solving</a:t>
            </a:r>
            <a:r>
              <a:rPr lang="fr-FR" altLang="fr-FR" sz="1600" i="1" dirty="0"/>
              <a:t> </a:t>
            </a:r>
            <a:r>
              <a:rPr lang="fr-FR" altLang="fr-FR" sz="1600" dirty="0" err="1"/>
              <a:t>it</a:t>
            </a:r>
            <a:endParaRPr lang="fr-FR" sz="1600" i="1" dirty="0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6B7821C-7256-3A39-3842-8AB3752489BF}"/>
              </a:ext>
            </a:extLst>
          </p:cNvPr>
          <p:cNvCxnSpPr/>
          <p:nvPr/>
        </p:nvCxnSpPr>
        <p:spPr>
          <a:xfrm>
            <a:off x="2766932" y="5869947"/>
            <a:ext cx="799844" cy="217443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er 32">
            <a:extLst>
              <a:ext uri="{FF2B5EF4-FFF2-40B4-BE49-F238E27FC236}">
                <a16:creationId xmlns:a16="http://schemas.microsoft.com/office/drawing/2014/main" id="{F509DF1C-9982-B370-B57C-50143D7C2B49}"/>
              </a:ext>
            </a:extLst>
          </p:cNvPr>
          <p:cNvGrpSpPr/>
          <p:nvPr/>
        </p:nvGrpSpPr>
        <p:grpSpPr>
          <a:xfrm>
            <a:off x="265605" y="5412734"/>
            <a:ext cx="322617" cy="369332"/>
            <a:chOff x="310686" y="1180135"/>
            <a:chExt cx="322617" cy="369332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EDB5E64-FB3A-6A6B-0C1E-5B11B15E903E}"/>
                </a:ext>
              </a:extLst>
            </p:cNvPr>
            <p:cNvSpPr txBox="1"/>
            <p:nvPr/>
          </p:nvSpPr>
          <p:spPr>
            <a:xfrm>
              <a:off x="342072" y="1180135"/>
              <a:ext cx="25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!</a:t>
              </a:r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33F92EF4-5FBF-605C-D5F9-BCB79EF5AC9D}"/>
                </a:ext>
              </a:extLst>
            </p:cNvPr>
            <p:cNvSpPr/>
            <p:nvPr/>
          </p:nvSpPr>
          <p:spPr>
            <a:xfrm>
              <a:off x="310686" y="1206761"/>
              <a:ext cx="322617" cy="278118"/>
            </a:xfrm>
            <a:prstGeom prst="triangl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8249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72AACF-AB16-40D1-4041-7E4C075E2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228" y="0"/>
            <a:ext cx="6337772" cy="4741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A78A15-F308-B99B-6541-A41596E72CF2}"/>
              </a:ext>
            </a:extLst>
          </p:cNvPr>
          <p:cNvSpPr txBox="1"/>
          <p:nvPr/>
        </p:nvSpPr>
        <p:spPr>
          <a:xfrm>
            <a:off x="33143" y="55941"/>
            <a:ext cx="569064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1-	the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FullProf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suite: basic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functions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22A-E7DC-1002-1A0C-AE6B21FEAA45}"/>
              </a:ext>
            </a:extLst>
          </p:cNvPr>
          <p:cNvSpPr txBox="1"/>
          <p:nvPr/>
        </p:nvSpPr>
        <p:spPr>
          <a:xfrm>
            <a:off x="282222" y="1053887"/>
            <a:ext cx="440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what</a:t>
            </a:r>
            <a:r>
              <a:rPr lang="fr-FR" sz="2000" b="1" i="1" dirty="0"/>
              <a:t> do </a:t>
            </a:r>
            <a:r>
              <a:rPr lang="fr-FR" sz="2000" b="1" i="1" dirty="0" err="1"/>
              <a:t>we</a:t>
            </a:r>
            <a:r>
              <a:rPr lang="fr-FR" sz="2000" b="1" i="1" dirty="0"/>
              <a:t> </a:t>
            </a:r>
            <a:r>
              <a:rPr lang="fr-FR" sz="2000" b="1" i="1" dirty="0" err="1"/>
              <a:t>need</a:t>
            </a:r>
            <a:r>
              <a:rPr lang="fr-FR" sz="2000" b="1" i="1" dirty="0"/>
              <a:t> </a:t>
            </a:r>
            <a:r>
              <a:rPr lang="fr-FR" sz="2000" b="1" i="1" dirty="0" err="1"/>
              <a:t>before</a:t>
            </a:r>
            <a:r>
              <a:rPr lang="fr-FR" sz="2000" b="1" i="1" dirty="0"/>
              <a:t> running         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28FCD1-C5F3-A042-C3AC-E8C5D19C2B77}"/>
              </a:ext>
            </a:extLst>
          </p:cNvPr>
          <p:cNvSpPr txBox="1"/>
          <p:nvPr/>
        </p:nvSpPr>
        <p:spPr>
          <a:xfrm>
            <a:off x="1155832" y="1467526"/>
            <a:ext cx="1060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a diffraction data file (</a:t>
            </a:r>
            <a:r>
              <a:rPr lang="fr-FR" sz="2000" dirty="0" err="1"/>
              <a:t>xy</a:t>
            </a:r>
            <a:r>
              <a:rPr lang="fr-FR" sz="2000" dirty="0"/>
              <a:t>, </a:t>
            </a:r>
            <a:r>
              <a:rPr lang="fr-FR" sz="2000" dirty="0" err="1"/>
              <a:t>uxd</a:t>
            </a:r>
            <a:r>
              <a:rPr lang="fr-FR" sz="2000" dirty="0"/>
              <a:t>, </a:t>
            </a:r>
            <a:r>
              <a:rPr lang="fr-FR" sz="2000" dirty="0" err="1"/>
              <a:t>dat</a:t>
            </a:r>
            <a:r>
              <a:rPr lang="fr-FR" sz="2000" dirty="0"/>
              <a:t>, </a:t>
            </a:r>
            <a:r>
              <a:rPr lang="fr-FR" sz="2000" dirty="0" err="1"/>
              <a:t>xrdml</a:t>
            </a:r>
            <a:r>
              <a:rPr lang="fr-FR" sz="2000" dirty="0"/>
              <a:t>, …)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space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title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fr-FR" sz="2000" dirty="0"/>
              <a:t>- a command file </a:t>
            </a:r>
            <a:r>
              <a:rPr lang="fr-FR" sz="2000" dirty="0" err="1"/>
              <a:t>template</a:t>
            </a:r>
            <a:r>
              <a:rPr lang="fr-FR" sz="2000" dirty="0"/>
              <a:t> (</a:t>
            </a:r>
            <a:r>
              <a:rPr lang="fr-FR" sz="2000" dirty="0" err="1"/>
              <a:t>pcr</a:t>
            </a:r>
            <a:r>
              <a:rPr lang="fr-FR" sz="2000" dirty="0"/>
              <a:t>)		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space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title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fr-FR" sz="2000" dirty="0"/>
              <a:t>- the </a:t>
            </a:r>
            <a:r>
              <a:rPr lang="fr-FR" sz="2000" dirty="0" err="1"/>
              <a:t>crystallographic</a:t>
            </a:r>
            <a:r>
              <a:rPr lang="fr-FR" sz="2000" dirty="0"/>
              <a:t> data of the crystalline phase(s)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0BEC87-1C94-8AC5-F656-9AE9ABD9F4CF}"/>
              </a:ext>
            </a:extLst>
          </p:cNvPr>
          <p:cNvSpPr txBox="1"/>
          <p:nvPr/>
        </p:nvSpPr>
        <p:spPr>
          <a:xfrm>
            <a:off x="287865" y="2927840"/>
            <a:ext cx="120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first </a:t>
            </a:r>
            <a:r>
              <a:rPr lang="fr-FR" sz="2000" b="1" i="1" dirty="0" err="1"/>
              <a:t>steps</a:t>
            </a:r>
            <a:endParaRPr lang="fr-FR" sz="2000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F7530B-DEE9-5266-637C-79424CDA6452}"/>
              </a:ext>
            </a:extLst>
          </p:cNvPr>
          <p:cNvSpPr txBox="1"/>
          <p:nvPr/>
        </p:nvSpPr>
        <p:spPr>
          <a:xfrm>
            <a:off x="1161475" y="3341479"/>
            <a:ext cx="10607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plot </a:t>
            </a:r>
            <a:r>
              <a:rPr lang="fr-FR" sz="2000" dirty="0" err="1"/>
              <a:t>baseline</a:t>
            </a:r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fill</a:t>
            </a:r>
            <a:r>
              <a:rPr lang="fr-FR" sz="2000" dirty="0"/>
              <a:t> the </a:t>
            </a:r>
            <a:r>
              <a:rPr lang="fr-FR" sz="2000" dirty="0" err="1"/>
              <a:t>pcr</a:t>
            </a:r>
            <a:r>
              <a:rPr lang="fr-FR" sz="2000" dirty="0"/>
              <a:t> </a:t>
            </a:r>
            <a:r>
              <a:rPr lang="fr-FR" sz="2000" dirty="0" err="1"/>
              <a:t>carefully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: </a:t>
            </a:r>
          </a:p>
          <a:p>
            <a:r>
              <a:rPr lang="fr-FR" sz="2000" dirty="0"/>
              <a:t>	- header, instrumental data		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from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another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pcr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file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used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similar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conditions</a:t>
            </a:r>
          </a:p>
          <a:p>
            <a:r>
              <a:rPr lang="fr-FR" sz="2000" dirty="0"/>
              <a:t>	- </a:t>
            </a:r>
            <a:r>
              <a:rPr lang="fr-FR" sz="2000" dirty="0" err="1"/>
              <a:t>crystal</a:t>
            </a:r>
            <a:r>
              <a:rPr lang="fr-FR" sz="2000" dirty="0"/>
              <a:t> data blocks of the phases	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bases, webmineral.com, …</a:t>
            </a:r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refine</a:t>
            </a:r>
            <a:r>
              <a:rPr lang="fr-FR" sz="2000" dirty="0"/>
              <a:t> relevant variables </a:t>
            </a:r>
            <a:r>
              <a:rPr lang="fr-FR" sz="2000" dirty="0" err="1"/>
              <a:t>stepwise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A76DA5-A139-8104-D7EA-DC3A9D7E65FD}"/>
              </a:ext>
            </a:extLst>
          </p:cNvPr>
          <p:cNvSpPr txBox="1"/>
          <p:nvPr/>
        </p:nvSpPr>
        <p:spPr>
          <a:xfrm>
            <a:off x="293508" y="5360597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running modes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DE03BB-A1EA-0853-6ECA-AEBD1824FF3E}"/>
              </a:ext>
            </a:extLst>
          </p:cNvPr>
          <p:cNvSpPr txBox="1"/>
          <p:nvPr/>
        </p:nvSpPr>
        <p:spPr>
          <a:xfrm>
            <a:off x="1167118" y="5774236"/>
            <a:ext cx="1060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Rietveld</a:t>
            </a:r>
            <a:r>
              <a:rPr lang="fr-FR" sz="2000" dirty="0"/>
              <a:t> mode: </a:t>
            </a:r>
            <a:r>
              <a:rPr lang="fr-FR" sz="2000" dirty="0" err="1"/>
              <a:t>intensities</a:t>
            </a:r>
            <a:r>
              <a:rPr lang="fr-FR" sz="2000" dirty="0"/>
              <a:t> are </a:t>
            </a:r>
            <a:r>
              <a:rPr lang="fr-FR" sz="2000" dirty="0" err="1"/>
              <a:t>calculated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i="1" dirty="0" err="1"/>
              <a:t>F</a:t>
            </a:r>
            <a:r>
              <a:rPr lang="fr-FR" sz="2000" i="1" baseline="-25000" dirty="0" err="1"/>
              <a:t>hkl</a:t>
            </a:r>
            <a:r>
              <a:rPr lang="fr-FR" sz="2000" dirty="0"/>
              <a:t>		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depend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atomic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positions</a:t>
            </a:r>
            <a:r>
              <a:rPr lang="fr-FR" sz="2000" i="1" dirty="0"/>
              <a:t> </a:t>
            </a:r>
          </a:p>
          <a:p>
            <a:r>
              <a:rPr lang="fr-FR" sz="2000" dirty="0"/>
              <a:t>- Le </a:t>
            </a:r>
            <a:r>
              <a:rPr lang="fr-FR" sz="2000" dirty="0" err="1"/>
              <a:t>Bail’s</a:t>
            </a:r>
            <a:r>
              <a:rPr lang="fr-FR" sz="2000" dirty="0"/>
              <a:t> variant: </a:t>
            </a: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dirty="0" err="1"/>
              <a:t>lattice</a:t>
            </a:r>
            <a:r>
              <a:rPr lang="fr-FR" sz="2000" dirty="0"/>
              <a:t> and profile data are </a:t>
            </a:r>
            <a:r>
              <a:rPr lang="fr-FR" sz="2000" dirty="0" err="1"/>
              <a:t>processed</a:t>
            </a:r>
            <a:r>
              <a:rPr lang="fr-FR" sz="2000" dirty="0"/>
              <a:t>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need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 structure model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9C3E21B-BA8E-B60C-1ACE-FC54CDBB0762}"/>
              </a:ext>
            </a:extLst>
          </p:cNvPr>
          <p:cNvGrpSpPr/>
          <p:nvPr/>
        </p:nvGrpSpPr>
        <p:grpSpPr>
          <a:xfrm>
            <a:off x="9144225" y="504016"/>
            <a:ext cx="2878440" cy="2092428"/>
            <a:chOff x="2909082" y="1948359"/>
            <a:chExt cx="3910570" cy="2842716"/>
          </a:xfrm>
        </p:grpSpPr>
        <p:pic>
          <p:nvPicPr>
            <p:cNvPr id="12" name="Image 3" descr="Rietveld2.JPG">
              <a:extLst>
                <a:ext uri="{FF2B5EF4-FFF2-40B4-BE49-F238E27FC236}">
                  <a16:creationId xmlns:a16="http://schemas.microsoft.com/office/drawing/2014/main" id="{EE5D1461-70A6-DF0E-A4C4-22184D6CC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082" y="2466385"/>
              <a:ext cx="3910570" cy="232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3" descr="Rietveld2.JPG">
              <a:extLst>
                <a:ext uri="{FF2B5EF4-FFF2-40B4-BE49-F238E27FC236}">
                  <a16:creationId xmlns:a16="http://schemas.microsoft.com/office/drawing/2014/main" id="{18B39437-EC77-EBE6-C497-2756EA8E0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37" y="1948359"/>
              <a:ext cx="1021378" cy="189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4ABAFEA-36AF-6396-0703-E35E2F10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910" y="2715305"/>
              <a:ext cx="55045" cy="562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9BED07E-B505-B3E0-37A3-C8921EA46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825" y="2862088"/>
              <a:ext cx="4629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i="1"/>
                <a:t>y</a:t>
              </a:r>
              <a:r>
                <a:rPr lang="fr-FR" sz="1200" i="1" baseline="-25000"/>
                <a:t>i calc</a:t>
              </a:r>
              <a:endParaRPr lang="fr-FR" sz="1200"/>
            </a:p>
          </p:txBody>
        </p:sp>
        <p:sp>
          <p:nvSpPr>
            <p:cNvPr id="16" name="ZoneTexte 22">
              <a:extLst>
                <a:ext uri="{FF2B5EF4-FFF2-40B4-BE49-F238E27FC236}">
                  <a16:creationId xmlns:a16="http://schemas.microsoft.com/office/drawing/2014/main" id="{3005BAD0-1E39-DF1F-CA0D-B89D52F48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2914" y="2600707"/>
              <a:ext cx="4454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i="1"/>
                <a:t>y</a:t>
              </a:r>
              <a:r>
                <a:rPr lang="fr-FR" sz="1200" i="1" baseline="-25000"/>
                <a:t>i obs</a:t>
              </a:r>
              <a:endParaRPr lang="fr-FR" sz="1200"/>
            </a:p>
          </p:txBody>
        </p:sp>
        <p:sp>
          <p:nvSpPr>
            <p:cNvPr id="17" name="ZoneTexte 23">
              <a:extLst>
                <a:ext uri="{FF2B5EF4-FFF2-40B4-BE49-F238E27FC236}">
                  <a16:creationId xmlns:a16="http://schemas.microsoft.com/office/drawing/2014/main" id="{93A3E0BB-0093-CB9E-E803-43AE55B41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476" y="3364185"/>
              <a:ext cx="8407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i="1"/>
                <a:t>y</a:t>
              </a:r>
              <a:r>
                <a:rPr lang="fr-FR" sz="1200" i="1" baseline="-25000"/>
                <a:t>i obs</a:t>
              </a:r>
              <a:r>
                <a:rPr lang="fr-FR" sz="1200" i="1"/>
                <a:t> - y</a:t>
              </a:r>
              <a:r>
                <a:rPr lang="fr-FR" sz="1200" i="1" baseline="-25000"/>
                <a:t>i calc</a:t>
              </a:r>
              <a:endParaRPr lang="fr-FR" sz="120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516B90C-3D23-53E5-774A-FCBC8B170E58}"/>
                </a:ext>
              </a:extLst>
            </p:cNvPr>
            <p:cNvCxnSpPr/>
            <p:nvPr/>
          </p:nvCxnSpPr>
          <p:spPr bwMode="auto">
            <a:xfrm>
              <a:off x="5211144" y="3010096"/>
              <a:ext cx="3045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CD14E22-DF6A-09A4-35F5-4E298EE71A68}"/>
                </a:ext>
              </a:extLst>
            </p:cNvPr>
            <p:cNvCxnSpPr/>
            <p:nvPr/>
          </p:nvCxnSpPr>
          <p:spPr bwMode="auto">
            <a:xfrm>
              <a:off x="5211144" y="3516501"/>
              <a:ext cx="304577" cy="0"/>
            </a:xfrm>
            <a:prstGeom prst="line">
              <a:avLst/>
            </a:prstGeom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A4F3807-2342-9DE0-0224-7675DA93BD74}"/>
                </a:ext>
              </a:extLst>
            </p:cNvPr>
            <p:cNvCxnSpPr/>
            <p:nvPr/>
          </p:nvCxnSpPr>
          <p:spPr bwMode="auto">
            <a:xfrm rot="5400000">
              <a:off x="5279643" y="3280423"/>
              <a:ext cx="166355" cy="0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8">
              <a:extLst>
                <a:ext uri="{FF2B5EF4-FFF2-40B4-BE49-F238E27FC236}">
                  <a16:creationId xmlns:a16="http://schemas.microsoft.com/office/drawing/2014/main" id="{454FC83F-C618-95AF-6E55-113FEFC21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7897" y="3122017"/>
              <a:ext cx="8883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i="1" dirty="0" err="1"/>
                <a:t>Bragg_pos</a:t>
              </a:r>
              <a:r>
                <a:rPr lang="fr-FR" sz="1200" i="1" dirty="0"/>
                <a:t>.</a:t>
              </a: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76493771-4419-D86E-E6F8-B919CEA2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0" t="8749" r="69105"/>
          <a:stretch/>
        </p:blipFill>
        <p:spPr>
          <a:xfrm>
            <a:off x="3908791" y="1036907"/>
            <a:ext cx="410741" cy="4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5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E87EC3CF-0172-9C07-5D8D-031FA233C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4325" y="830813"/>
            <a:ext cx="8936806" cy="5396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07ACBC-B6CE-EFF4-1D5E-6B0D1FA7F8C8}"/>
              </a:ext>
            </a:extLst>
          </p:cNvPr>
          <p:cNvSpPr/>
          <p:nvPr/>
        </p:nvSpPr>
        <p:spPr>
          <a:xfrm>
            <a:off x="2653128" y="822161"/>
            <a:ext cx="870191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714FA70-7819-61AC-D63F-A9CCE4413BAE}"/>
              </a:ext>
            </a:extLst>
          </p:cNvPr>
          <p:cNvCxnSpPr>
            <a:stCxn id="7" idx="0"/>
          </p:cNvCxnSpPr>
          <p:nvPr/>
        </p:nvCxnSpPr>
        <p:spPr>
          <a:xfrm flipV="1">
            <a:off x="3088224" y="397441"/>
            <a:ext cx="407243" cy="4247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D492B7F-B072-66E9-FB79-9AEB164C17FD}"/>
              </a:ext>
            </a:extLst>
          </p:cNvPr>
          <p:cNvSpPr txBox="1"/>
          <p:nvPr/>
        </p:nvSpPr>
        <p:spPr>
          <a:xfrm>
            <a:off x="3291845" y="3277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title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9A6DD-65C0-8E51-D507-62269D770A4D}"/>
              </a:ext>
            </a:extLst>
          </p:cNvPr>
          <p:cNvSpPr/>
          <p:nvPr/>
        </p:nvSpPr>
        <p:spPr>
          <a:xfrm>
            <a:off x="2737085" y="1597239"/>
            <a:ext cx="43609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C5BDBF-1B6A-1155-8920-6D067CA8796A}"/>
              </a:ext>
            </a:extLst>
          </p:cNvPr>
          <p:cNvSpPr txBox="1"/>
          <p:nvPr/>
        </p:nvSpPr>
        <p:spPr>
          <a:xfrm>
            <a:off x="464360" y="958951"/>
            <a:ext cx="214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number</a:t>
            </a:r>
            <a:r>
              <a:rPr lang="fr-FR" sz="1400" dirty="0">
                <a:solidFill>
                  <a:srgbClr val="0070C0"/>
                </a:solidFill>
              </a:rPr>
              <a:t> of crystalline phases (= n of data blocks)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3175ADC-D3F9-7E70-72CE-D006FC072C22}"/>
              </a:ext>
            </a:extLst>
          </p:cNvPr>
          <p:cNvCxnSpPr>
            <a:cxnSpLocks/>
          </p:cNvCxnSpPr>
          <p:nvPr/>
        </p:nvCxnSpPr>
        <p:spPr>
          <a:xfrm flipH="1" flipV="1">
            <a:off x="2326234" y="1499041"/>
            <a:ext cx="410851" cy="2908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47F4B-C3C3-40C3-B78D-AD35B9DCDCAA}"/>
              </a:ext>
            </a:extLst>
          </p:cNvPr>
          <p:cNvSpPr/>
          <p:nvPr/>
        </p:nvSpPr>
        <p:spPr>
          <a:xfrm>
            <a:off x="3469105" y="1969948"/>
            <a:ext cx="348479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275088-EB27-DB7F-33E4-ADEAC64261F6}"/>
              </a:ext>
            </a:extLst>
          </p:cNvPr>
          <p:cNvSpPr txBox="1"/>
          <p:nvPr/>
        </p:nvSpPr>
        <p:spPr>
          <a:xfrm>
            <a:off x="164708" y="1979505"/>
            <a:ext cx="248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number</a:t>
            </a:r>
            <a:r>
              <a:rPr lang="fr-FR" sz="1400" dirty="0">
                <a:solidFill>
                  <a:srgbClr val="0070C0"/>
                </a:solidFill>
              </a:rPr>
              <a:t> of background points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A693FB-44A9-0DB3-FA3B-535F939BF66B}"/>
              </a:ext>
            </a:extLst>
          </p:cNvPr>
          <p:cNvSpPr/>
          <p:nvPr/>
        </p:nvSpPr>
        <p:spPr>
          <a:xfrm>
            <a:off x="5637702" y="1980310"/>
            <a:ext cx="353598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E1696D6-6BED-6C3D-BDEC-7BF0447FB122}"/>
              </a:ext>
            </a:extLst>
          </p:cNvPr>
          <p:cNvSpPr txBox="1"/>
          <p:nvPr/>
        </p:nvSpPr>
        <p:spPr>
          <a:xfrm>
            <a:off x="8941205" y="1266636"/>
            <a:ext cx="318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Res</a:t>
            </a:r>
            <a:r>
              <a:rPr lang="fr-FR" sz="1400" dirty="0">
                <a:solidFill>
                  <a:srgbClr val="0070C0"/>
                </a:solidFill>
              </a:rPr>
              <a:t> = 1 if a </a:t>
            </a:r>
            <a:r>
              <a:rPr lang="fr-FR" sz="1400" dirty="0" err="1">
                <a:solidFill>
                  <a:srgbClr val="0070C0"/>
                </a:solidFill>
              </a:rPr>
              <a:t>resolution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function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is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used</a:t>
            </a:r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dirty="0" err="1">
                <a:solidFill>
                  <a:srgbClr val="0070C0"/>
                </a:solidFill>
              </a:rPr>
              <a:t>Res</a:t>
            </a:r>
            <a:r>
              <a:rPr lang="fr-FR" sz="1400" dirty="0">
                <a:solidFill>
                  <a:srgbClr val="0070C0"/>
                </a:solidFill>
              </a:rPr>
              <a:t> = 0 </a:t>
            </a:r>
            <a:r>
              <a:rPr lang="fr-FR" sz="1400" dirty="0" err="1">
                <a:solidFill>
                  <a:srgbClr val="0070C0"/>
                </a:solidFill>
              </a:rPr>
              <a:t>otherwise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6186943-0A4C-C40F-50A2-C49F24ABD38E}"/>
              </a:ext>
            </a:extLst>
          </p:cNvPr>
          <p:cNvCxnSpPr>
            <a:cxnSpLocks/>
          </p:cNvCxnSpPr>
          <p:nvPr/>
        </p:nvCxnSpPr>
        <p:spPr>
          <a:xfrm flipV="1">
            <a:off x="5991300" y="1542154"/>
            <a:ext cx="2854543" cy="63647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8695B3-B2E2-A4B0-2510-D961B2CCB901}"/>
              </a:ext>
            </a:extLst>
          </p:cNvPr>
          <p:cNvSpPr/>
          <p:nvPr/>
        </p:nvSpPr>
        <p:spPr>
          <a:xfrm>
            <a:off x="5212961" y="3819100"/>
            <a:ext cx="43609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98805D0-A9F5-3ACA-5012-7398DC267D8D}"/>
              </a:ext>
            </a:extLst>
          </p:cNvPr>
          <p:cNvSpPr txBox="1"/>
          <p:nvPr/>
        </p:nvSpPr>
        <p:spPr>
          <a:xfrm>
            <a:off x="6863010" y="2328725"/>
            <a:ext cx="3181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data file format</a:t>
            </a:r>
          </a:p>
          <a:p>
            <a:r>
              <a:rPr lang="fr-FR" sz="1400" dirty="0">
                <a:solidFill>
                  <a:srgbClr val="0070C0"/>
                </a:solidFill>
              </a:rPr>
              <a:t>Ins = 9 for </a:t>
            </a:r>
            <a:r>
              <a:rPr lang="fr-FR" sz="1400" dirty="0" err="1">
                <a:solidFill>
                  <a:srgbClr val="0070C0"/>
                </a:solidFill>
              </a:rPr>
              <a:t>uxd</a:t>
            </a:r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dirty="0">
                <a:solidFill>
                  <a:srgbClr val="0070C0"/>
                </a:solidFill>
              </a:rPr>
              <a:t>Ins = 10 for </a:t>
            </a:r>
            <a:r>
              <a:rPr lang="fr-FR" sz="1400" dirty="0" err="1">
                <a:solidFill>
                  <a:srgbClr val="0070C0"/>
                </a:solidFill>
              </a:rPr>
              <a:t>xy</a:t>
            </a:r>
            <a:r>
              <a:rPr lang="fr-FR" sz="1400" dirty="0">
                <a:solidFill>
                  <a:srgbClr val="0070C0"/>
                </a:solidFill>
              </a:rPr>
              <a:t> (ID22)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Ins = 13 for </a:t>
            </a:r>
            <a:r>
              <a:rPr lang="fr-FR" sz="1400" dirty="0" err="1">
                <a:solidFill>
                  <a:srgbClr val="0070C0"/>
                </a:solidFill>
              </a:rPr>
              <a:t>xrdml</a:t>
            </a:r>
            <a:r>
              <a:rPr lang="fr-FR" sz="1400" dirty="0">
                <a:solidFill>
                  <a:srgbClr val="0070C0"/>
                </a:solidFill>
              </a:rPr>
              <a:t> (</a:t>
            </a:r>
            <a:r>
              <a:rPr lang="fr-FR" sz="1400" dirty="0" err="1">
                <a:solidFill>
                  <a:srgbClr val="0070C0"/>
                </a:solidFill>
              </a:rPr>
              <a:t>PanAlytical</a:t>
            </a:r>
            <a:r>
              <a:rPr lang="fr-FR" sz="1400" dirty="0">
                <a:solidFill>
                  <a:srgbClr val="0070C0"/>
                </a:solidFill>
              </a:rPr>
              <a:t>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F8C6167-E5B8-553C-E10C-BA77780F5FC5}"/>
              </a:ext>
            </a:extLst>
          </p:cNvPr>
          <p:cNvCxnSpPr>
            <a:cxnSpLocks/>
          </p:cNvCxnSpPr>
          <p:nvPr/>
        </p:nvCxnSpPr>
        <p:spPr>
          <a:xfrm flipV="1">
            <a:off x="5429639" y="2889555"/>
            <a:ext cx="1408635" cy="9297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9959EED-7194-EEE2-73D1-1DF9DAADC9B9}"/>
              </a:ext>
            </a:extLst>
          </p:cNvPr>
          <p:cNvSpPr/>
          <p:nvPr/>
        </p:nvSpPr>
        <p:spPr>
          <a:xfrm>
            <a:off x="2652128" y="3077808"/>
            <a:ext cx="3204289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AB69D93-C1FA-9B52-A043-EA5D308CAECD}"/>
              </a:ext>
            </a:extLst>
          </p:cNvPr>
          <p:cNvCxnSpPr>
            <a:cxnSpLocks/>
          </p:cNvCxnSpPr>
          <p:nvPr/>
        </p:nvCxnSpPr>
        <p:spPr>
          <a:xfrm flipH="1">
            <a:off x="2071401" y="3277889"/>
            <a:ext cx="573232" cy="24125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A9EBC30-700B-EC0D-9DF9-45DD68772B0A}"/>
              </a:ext>
            </a:extLst>
          </p:cNvPr>
          <p:cNvSpPr/>
          <p:nvPr/>
        </p:nvSpPr>
        <p:spPr>
          <a:xfrm>
            <a:off x="2654628" y="2533170"/>
            <a:ext cx="3204289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EAAA0193-C0B5-55B6-7B2E-15823BA24D0E}"/>
              </a:ext>
            </a:extLst>
          </p:cNvPr>
          <p:cNvCxnSpPr>
            <a:cxnSpLocks/>
          </p:cNvCxnSpPr>
          <p:nvPr/>
        </p:nvCxnSpPr>
        <p:spPr>
          <a:xfrm flipH="1">
            <a:off x="2071401" y="2733251"/>
            <a:ext cx="575732" cy="701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E56C2085-2684-1D7F-450A-3C1C910E4CA2}"/>
              </a:ext>
            </a:extLst>
          </p:cNvPr>
          <p:cNvSpPr txBox="1"/>
          <p:nvPr/>
        </p:nvSpPr>
        <p:spPr>
          <a:xfrm>
            <a:off x="399998" y="2522451"/>
            <a:ext cx="214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name</a:t>
            </a:r>
            <a:r>
              <a:rPr lang="fr-FR" sz="1400" dirty="0">
                <a:solidFill>
                  <a:srgbClr val="0070C0"/>
                </a:solidFill>
              </a:rPr>
              <a:t> of data file</a:t>
            </a:r>
          </a:p>
          <a:p>
            <a:r>
              <a:rPr lang="fr-FR" sz="1400" dirty="0">
                <a:solidFill>
                  <a:srgbClr val="0070C0"/>
                </a:solidFill>
              </a:rPr>
              <a:t>(place in </a:t>
            </a:r>
            <a:r>
              <a:rPr lang="fr-FR" sz="1400" dirty="0" err="1">
                <a:solidFill>
                  <a:srgbClr val="0070C0"/>
                </a:solidFill>
              </a:rPr>
              <a:t>same</a:t>
            </a:r>
            <a:r>
              <a:rPr lang="fr-FR" sz="1400" dirty="0">
                <a:solidFill>
                  <a:srgbClr val="0070C0"/>
                </a:solidFill>
              </a:rPr>
              <a:t> folder)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AF934C-293B-39E0-17A2-C1489A518C6C}"/>
              </a:ext>
            </a:extLst>
          </p:cNvPr>
          <p:cNvSpPr txBox="1"/>
          <p:nvPr/>
        </p:nvSpPr>
        <p:spPr>
          <a:xfrm>
            <a:off x="413537" y="3186049"/>
            <a:ext cx="2149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name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resolution</a:t>
            </a:r>
            <a:r>
              <a:rPr lang="fr-FR" sz="1400" dirty="0">
                <a:solidFill>
                  <a:srgbClr val="0070C0"/>
                </a:solidFill>
              </a:rPr>
              <a:t> file</a:t>
            </a:r>
          </a:p>
          <a:p>
            <a:r>
              <a:rPr lang="fr-FR" sz="1400" dirty="0">
                <a:solidFill>
                  <a:srgbClr val="0070C0"/>
                </a:solidFill>
              </a:rPr>
              <a:t>if </a:t>
            </a:r>
            <a:r>
              <a:rPr lang="fr-FR" sz="1400" dirty="0" err="1">
                <a:solidFill>
                  <a:srgbClr val="0070C0"/>
                </a:solidFill>
              </a:rPr>
              <a:t>Res</a:t>
            </a:r>
            <a:r>
              <a:rPr lang="fr-FR" sz="1400" dirty="0">
                <a:solidFill>
                  <a:srgbClr val="0070C0"/>
                </a:solidFill>
              </a:rPr>
              <a:t> = 1 (option)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(place in </a:t>
            </a:r>
            <a:r>
              <a:rPr lang="fr-FR" sz="1400" dirty="0" err="1">
                <a:solidFill>
                  <a:srgbClr val="0070C0"/>
                </a:solidFill>
              </a:rPr>
              <a:t>same</a:t>
            </a:r>
            <a:r>
              <a:rPr lang="fr-FR" sz="1400" dirty="0">
                <a:solidFill>
                  <a:srgbClr val="0070C0"/>
                </a:solidFill>
              </a:rPr>
              <a:t> folder)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80FC28-7459-32E8-AE00-F2564231A807}"/>
              </a:ext>
            </a:extLst>
          </p:cNvPr>
          <p:cNvSpPr/>
          <p:nvPr/>
        </p:nvSpPr>
        <p:spPr>
          <a:xfrm>
            <a:off x="2691249" y="4916998"/>
            <a:ext cx="43609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0CDD957-821F-633A-6E66-DF0DB6FF6411}"/>
              </a:ext>
            </a:extLst>
          </p:cNvPr>
          <p:cNvSpPr txBox="1"/>
          <p:nvPr/>
        </p:nvSpPr>
        <p:spPr>
          <a:xfrm>
            <a:off x="257529" y="4947109"/>
            <a:ext cx="2255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number</a:t>
            </a:r>
            <a:r>
              <a:rPr lang="fr-FR" sz="1400" dirty="0">
                <a:solidFill>
                  <a:srgbClr val="0070C0"/>
                </a:solidFill>
              </a:rPr>
              <a:t> of cycles per run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6287B06-498F-8D4C-938D-4D08C573EC34}"/>
              </a:ext>
            </a:extLst>
          </p:cNvPr>
          <p:cNvCxnSpPr>
            <a:cxnSpLocks/>
          </p:cNvCxnSpPr>
          <p:nvPr/>
        </p:nvCxnSpPr>
        <p:spPr>
          <a:xfrm flipH="1">
            <a:off x="2239544" y="5100998"/>
            <a:ext cx="44745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FCA184C-0DB5-9BB5-CED1-2E807C985CA3}"/>
              </a:ext>
            </a:extLst>
          </p:cNvPr>
          <p:cNvSpPr/>
          <p:nvPr/>
        </p:nvSpPr>
        <p:spPr>
          <a:xfrm>
            <a:off x="6661777" y="958951"/>
            <a:ext cx="644995" cy="322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A074688-5290-5550-88EC-92F1B47DC171}"/>
              </a:ext>
            </a:extLst>
          </p:cNvPr>
          <p:cNvSpPr txBox="1"/>
          <p:nvPr/>
        </p:nvSpPr>
        <p:spPr>
          <a:xfrm>
            <a:off x="8578284" y="86581"/>
            <a:ext cx="3181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70C0"/>
                </a:solidFill>
              </a:rPr>
              <a:t>χ</a:t>
            </a:r>
            <a:r>
              <a:rPr lang="fr-FR" sz="1400" baseline="30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 = </a:t>
            </a:r>
            <a:r>
              <a:rPr lang="fr-FR" sz="1400" dirty="0" err="1">
                <a:solidFill>
                  <a:srgbClr val="0070C0"/>
                </a:solidFill>
              </a:rPr>
              <a:t>goodness</a:t>
            </a:r>
            <a:r>
              <a:rPr lang="fr-FR" sz="1400" dirty="0">
                <a:solidFill>
                  <a:srgbClr val="0070C0"/>
                </a:solidFill>
              </a:rPr>
              <a:t> of fit </a:t>
            </a:r>
          </a:p>
          <a:p>
            <a:r>
              <a:rPr lang="fr-FR" sz="1400" dirty="0">
                <a:solidFill>
                  <a:srgbClr val="0070C0"/>
                </a:solidFill>
              </a:rPr>
              <a:t>if </a:t>
            </a:r>
            <a:r>
              <a:rPr lang="el-GR" sz="1400" dirty="0">
                <a:solidFill>
                  <a:srgbClr val="0070C0"/>
                </a:solidFill>
              </a:rPr>
              <a:t>χ</a:t>
            </a:r>
            <a:r>
              <a:rPr lang="fr-FR" sz="1400" baseline="30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(cycle n+1) &gt; </a:t>
            </a:r>
            <a:r>
              <a:rPr lang="el-GR" sz="1400" dirty="0">
                <a:solidFill>
                  <a:srgbClr val="0070C0"/>
                </a:solidFill>
              </a:rPr>
              <a:t>χ</a:t>
            </a:r>
            <a:r>
              <a:rPr lang="fr-FR" sz="1400" baseline="30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(cycle n)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WARNING = PCR </a:t>
            </a:r>
            <a:r>
              <a:rPr lang="fr-FR" sz="1400" dirty="0" err="1">
                <a:solidFill>
                  <a:srgbClr val="0070C0"/>
                </a:solidFill>
              </a:rPr>
              <a:t>is</a:t>
            </a:r>
            <a:r>
              <a:rPr lang="fr-FR" sz="1400" dirty="0">
                <a:solidFill>
                  <a:srgbClr val="0070C0"/>
                </a:solidFill>
              </a:rPr>
              <a:t> not </a:t>
            </a:r>
            <a:r>
              <a:rPr lang="fr-FR" sz="1400" dirty="0" err="1">
                <a:solidFill>
                  <a:srgbClr val="0070C0"/>
                </a:solidFill>
              </a:rPr>
              <a:t>rewritten</a:t>
            </a:r>
            <a:r>
              <a:rPr lang="fr-FR" sz="1400" dirty="0">
                <a:solidFill>
                  <a:srgbClr val="0070C0"/>
                </a:solidFill>
              </a:rPr>
              <a:t>!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3ADCB92-4123-A8F6-60CB-B2CEBD44999A}"/>
              </a:ext>
            </a:extLst>
          </p:cNvPr>
          <p:cNvCxnSpPr>
            <a:cxnSpLocks/>
          </p:cNvCxnSpPr>
          <p:nvPr/>
        </p:nvCxnSpPr>
        <p:spPr>
          <a:xfrm flipV="1">
            <a:off x="7306772" y="388396"/>
            <a:ext cx="1183458" cy="690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D1BB204-1A87-BCE3-31B1-450FC9DF972A}"/>
              </a:ext>
            </a:extLst>
          </p:cNvPr>
          <p:cNvSpPr/>
          <p:nvPr/>
        </p:nvSpPr>
        <p:spPr>
          <a:xfrm>
            <a:off x="2693627" y="4376446"/>
            <a:ext cx="251933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5DC4C4-E569-961C-2C79-35CFEAB5E7B4}"/>
              </a:ext>
            </a:extLst>
          </p:cNvPr>
          <p:cNvSpPr txBox="1"/>
          <p:nvPr/>
        </p:nvSpPr>
        <p:spPr>
          <a:xfrm>
            <a:off x="409926" y="4299400"/>
            <a:ext cx="225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wavelength</a:t>
            </a:r>
            <a:r>
              <a:rPr lang="fr-FR" sz="1400" dirty="0">
                <a:solidFill>
                  <a:srgbClr val="0070C0"/>
                </a:solidFill>
              </a:rPr>
              <a:t>(s)</a:t>
            </a:r>
          </a:p>
          <a:p>
            <a:r>
              <a:rPr lang="fr-FR" sz="1400" i="1" dirty="0">
                <a:solidFill>
                  <a:srgbClr val="0070C0"/>
                </a:solidFill>
              </a:rPr>
              <a:t>I</a:t>
            </a:r>
            <a:r>
              <a:rPr lang="fr-FR" sz="1400" dirty="0">
                <a:solidFill>
                  <a:srgbClr val="0070C0"/>
                </a:solidFill>
              </a:rPr>
              <a:t>α1 / </a:t>
            </a:r>
            <a:r>
              <a:rPr lang="fr-FR" sz="1400" i="1" dirty="0">
                <a:solidFill>
                  <a:srgbClr val="0070C0"/>
                </a:solidFill>
              </a:rPr>
              <a:t>I</a:t>
            </a:r>
            <a:r>
              <a:rPr lang="fr-FR" sz="1400" dirty="0">
                <a:solidFill>
                  <a:srgbClr val="0070C0"/>
                </a:solidFill>
              </a:rPr>
              <a:t>α2 for Kα doublet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38505DA-2898-F2EC-74D3-183266CB15CC}"/>
              </a:ext>
            </a:extLst>
          </p:cNvPr>
          <p:cNvCxnSpPr>
            <a:cxnSpLocks/>
          </p:cNvCxnSpPr>
          <p:nvPr/>
        </p:nvCxnSpPr>
        <p:spPr>
          <a:xfrm flipH="1">
            <a:off x="2241922" y="4560446"/>
            <a:ext cx="44745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8320E85-2734-2C3B-E4BC-E54620F415AF}"/>
              </a:ext>
            </a:extLst>
          </p:cNvPr>
          <p:cNvSpPr/>
          <p:nvPr/>
        </p:nvSpPr>
        <p:spPr>
          <a:xfrm>
            <a:off x="6752746" y="4376446"/>
            <a:ext cx="64499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A96804A-250F-FA53-C2D6-3537F1D7BD05}"/>
              </a:ext>
            </a:extLst>
          </p:cNvPr>
          <p:cNvSpPr txBox="1"/>
          <p:nvPr/>
        </p:nvSpPr>
        <p:spPr>
          <a:xfrm>
            <a:off x="9534796" y="4022604"/>
            <a:ext cx="236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upper</a:t>
            </a:r>
            <a:r>
              <a:rPr lang="fr-FR" sz="1400" dirty="0">
                <a:solidFill>
                  <a:srgbClr val="0070C0"/>
                </a:solidFill>
              </a:rPr>
              <a:t> 2</a:t>
            </a:r>
            <a:r>
              <a:rPr lang="el-GR" sz="1400" i="1" dirty="0">
                <a:solidFill>
                  <a:srgbClr val="0070C0"/>
                </a:solidFill>
              </a:rPr>
              <a:t>θ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limit</a:t>
            </a:r>
            <a:r>
              <a:rPr lang="fr-FR" sz="1400" dirty="0">
                <a:solidFill>
                  <a:srgbClr val="0070C0"/>
                </a:solidFill>
              </a:rPr>
              <a:t> for </a:t>
            </a:r>
            <a:r>
              <a:rPr lang="fr-FR" sz="1400" dirty="0" err="1">
                <a:solidFill>
                  <a:srgbClr val="0070C0"/>
                </a:solidFill>
              </a:rPr>
              <a:t>asymmetry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9E9CFDE-6FDF-2715-0E41-9ED01B54F5FA}"/>
              </a:ext>
            </a:extLst>
          </p:cNvPr>
          <p:cNvCxnSpPr>
            <a:cxnSpLocks/>
          </p:cNvCxnSpPr>
          <p:nvPr/>
        </p:nvCxnSpPr>
        <p:spPr>
          <a:xfrm flipV="1">
            <a:off x="7100543" y="3800896"/>
            <a:ext cx="624091" cy="5712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BD97027-19C6-579A-373A-2D85039B4A16}"/>
              </a:ext>
            </a:extLst>
          </p:cNvPr>
          <p:cNvSpPr/>
          <p:nvPr/>
        </p:nvSpPr>
        <p:spPr>
          <a:xfrm>
            <a:off x="5255501" y="1979220"/>
            <a:ext cx="348478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03F2FB3-AB77-2A68-E780-DB4A607D407A}"/>
              </a:ext>
            </a:extLst>
          </p:cNvPr>
          <p:cNvCxnSpPr>
            <a:cxnSpLocks/>
          </p:cNvCxnSpPr>
          <p:nvPr/>
        </p:nvCxnSpPr>
        <p:spPr>
          <a:xfrm flipV="1">
            <a:off x="5449824" y="700391"/>
            <a:ext cx="0" cy="12895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585798F-C99F-2E35-0D71-D7D66E673C96}"/>
              </a:ext>
            </a:extLst>
          </p:cNvPr>
          <p:cNvSpPr txBox="1"/>
          <p:nvPr/>
        </p:nvSpPr>
        <p:spPr>
          <a:xfrm>
            <a:off x="4543226" y="76008"/>
            <a:ext cx="318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Ilo = 0 for </a:t>
            </a:r>
            <a:r>
              <a:rPr lang="fr-FR" sz="1400" dirty="0" err="1">
                <a:solidFill>
                  <a:srgbClr val="0070C0"/>
                </a:solidFill>
              </a:rPr>
              <a:t>reflection</a:t>
            </a:r>
            <a:r>
              <a:rPr lang="fr-FR" sz="1400" dirty="0">
                <a:solidFill>
                  <a:srgbClr val="0070C0"/>
                </a:solidFill>
              </a:rPr>
              <a:t> (Bragg-Brentano)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Ilo = 3 for transmission (ID22)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399A75-9A48-8077-EE84-D7B3675DAFBF}"/>
              </a:ext>
            </a:extLst>
          </p:cNvPr>
          <p:cNvSpPr/>
          <p:nvPr/>
        </p:nvSpPr>
        <p:spPr>
          <a:xfrm>
            <a:off x="3641809" y="4916998"/>
            <a:ext cx="205679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D7CF78-0AF7-5112-B351-E1322579FE53}"/>
              </a:ext>
            </a:extLst>
          </p:cNvPr>
          <p:cNvSpPr txBox="1"/>
          <p:nvPr/>
        </p:nvSpPr>
        <p:spPr>
          <a:xfrm>
            <a:off x="6116868" y="4949237"/>
            <a:ext cx="491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>
                <a:solidFill>
                  <a:srgbClr val="0070C0"/>
                </a:solidFill>
              </a:rPr>
              <a:t>dampening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factors</a:t>
            </a:r>
            <a:r>
              <a:rPr lang="fr-FR" sz="1400" dirty="0">
                <a:solidFill>
                  <a:srgbClr val="0070C0"/>
                </a:solidFill>
              </a:rPr>
              <a:t>: </a:t>
            </a:r>
            <a:r>
              <a:rPr lang="fr-FR" sz="1400" dirty="0" err="1">
                <a:solidFill>
                  <a:srgbClr val="0070C0"/>
                </a:solidFill>
              </a:rPr>
              <a:t>atomic</a:t>
            </a:r>
            <a:r>
              <a:rPr lang="fr-FR" sz="1400" dirty="0">
                <a:solidFill>
                  <a:srgbClr val="0070C0"/>
                </a:solidFill>
              </a:rPr>
              <a:t>, </a:t>
            </a:r>
            <a:r>
              <a:rPr lang="fr-FR" sz="1400" dirty="0" err="1">
                <a:solidFill>
                  <a:srgbClr val="0070C0"/>
                </a:solidFill>
              </a:rPr>
              <a:t>anisotropic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displacement</a:t>
            </a:r>
            <a:r>
              <a:rPr lang="fr-FR" sz="1400" dirty="0">
                <a:solidFill>
                  <a:srgbClr val="0070C0"/>
                </a:solidFill>
              </a:rPr>
              <a:t>, profile and </a:t>
            </a:r>
            <a:r>
              <a:rPr lang="fr-FR" sz="1400" dirty="0" err="1">
                <a:solidFill>
                  <a:srgbClr val="0070C0"/>
                </a:solidFill>
              </a:rPr>
              <a:t>general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parameters</a:t>
            </a:r>
            <a:r>
              <a:rPr lang="fr-FR" sz="1400" dirty="0">
                <a:solidFill>
                  <a:srgbClr val="0070C0"/>
                </a:solidFill>
              </a:rPr>
              <a:t>  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8D0496A-6863-67BB-75A6-1F12CFD30C5D}"/>
              </a:ext>
            </a:extLst>
          </p:cNvPr>
          <p:cNvCxnSpPr>
            <a:cxnSpLocks/>
          </p:cNvCxnSpPr>
          <p:nvPr/>
        </p:nvCxnSpPr>
        <p:spPr>
          <a:xfrm>
            <a:off x="5698603" y="5116604"/>
            <a:ext cx="44670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75C752F-55A2-6CF6-FE1A-04EB647464FF}"/>
              </a:ext>
            </a:extLst>
          </p:cNvPr>
          <p:cNvSpPr/>
          <p:nvPr/>
        </p:nvSpPr>
        <p:spPr>
          <a:xfrm>
            <a:off x="6470186" y="5284552"/>
            <a:ext cx="750885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92895BA-E146-06B3-4D26-3AC632E54D44}"/>
              </a:ext>
            </a:extLst>
          </p:cNvPr>
          <p:cNvCxnSpPr>
            <a:cxnSpLocks/>
          </p:cNvCxnSpPr>
          <p:nvPr/>
        </p:nvCxnSpPr>
        <p:spPr>
          <a:xfrm>
            <a:off x="7221071" y="5472457"/>
            <a:ext cx="383241" cy="2828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A0DE32EC-E347-35FD-8ECF-BBA4DABE7108}"/>
              </a:ext>
            </a:extLst>
          </p:cNvPr>
          <p:cNvSpPr txBox="1"/>
          <p:nvPr/>
        </p:nvSpPr>
        <p:spPr>
          <a:xfrm>
            <a:off x="7604312" y="5741797"/>
            <a:ext cx="318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limit</a:t>
            </a:r>
            <a:r>
              <a:rPr lang="fr-FR" sz="1400" dirty="0">
                <a:solidFill>
                  <a:srgbClr val="0070C0"/>
                </a:solidFill>
              </a:rPr>
              <a:t> angle for full </a:t>
            </a:r>
            <a:r>
              <a:rPr lang="fr-FR" sz="1400" dirty="0" err="1">
                <a:solidFill>
                  <a:srgbClr val="0070C0"/>
                </a:solidFill>
              </a:rPr>
              <a:t>sample</a:t>
            </a:r>
            <a:r>
              <a:rPr lang="fr-FR" sz="1400" dirty="0">
                <a:solidFill>
                  <a:srgbClr val="0070C0"/>
                </a:solidFill>
              </a:rPr>
              <a:t> illumination</a:t>
            </a:r>
          </a:p>
          <a:p>
            <a:r>
              <a:rPr lang="fr-FR" sz="1400" dirty="0">
                <a:solidFill>
                  <a:srgbClr val="0070C0"/>
                </a:solidFill>
              </a:rPr>
              <a:t>(Bragg-Brentano, </a:t>
            </a:r>
            <a:r>
              <a:rPr lang="fr-FR" sz="1400" dirty="0" err="1">
                <a:solidFill>
                  <a:srgbClr val="0070C0"/>
                </a:solidFill>
              </a:rPr>
              <a:t>otherwise</a:t>
            </a:r>
            <a:r>
              <a:rPr lang="fr-FR" sz="1400" dirty="0">
                <a:solidFill>
                  <a:srgbClr val="0070C0"/>
                </a:solidFill>
              </a:rPr>
              <a:t> = 0)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59F1A9A-6E65-DDB7-693D-58E2DF078638}"/>
              </a:ext>
            </a:extLst>
          </p:cNvPr>
          <p:cNvCxnSpPr>
            <a:cxnSpLocks/>
          </p:cNvCxnSpPr>
          <p:nvPr/>
        </p:nvCxnSpPr>
        <p:spPr>
          <a:xfrm flipH="1">
            <a:off x="2544721" y="2149198"/>
            <a:ext cx="91096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54C993-900D-77A0-3848-7FD189C02C79}"/>
              </a:ext>
            </a:extLst>
          </p:cNvPr>
          <p:cNvSpPr/>
          <p:nvPr/>
        </p:nvSpPr>
        <p:spPr>
          <a:xfrm>
            <a:off x="3853236" y="1972036"/>
            <a:ext cx="348479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7F9527C-CD86-33E6-1AD2-5A7A55338B9D}"/>
              </a:ext>
            </a:extLst>
          </p:cNvPr>
          <p:cNvCxnSpPr>
            <a:cxnSpLocks/>
          </p:cNvCxnSpPr>
          <p:nvPr/>
        </p:nvCxnSpPr>
        <p:spPr>
          <a:xfrm flipH="1">
            <a:off x="2358017" y="2296617"/>
            <a:ext cx="1495219" cy="1146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E10D10B4-78D0-CD94-3041-33ACF862B246}"/>
              </a:ext>
            </a:extLst>
          </p:cNvPr>
          <p:cNvSpPr txBox="1"/>
          <p:nvPr/>
        </p:nvSpPr>
        <p:spPr>
          <a:xfrm>
            <a:off x="166570" y="2250902"/>
            <a:ext cx="248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number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excluded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regions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36970629-2DD9-48B9-036D-51345FC6A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226" y="2181516"/>
            <a:ext cx="104581" cy="16980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714B161-7DCF-4163-F441-427069687E3C}"/>
              </a:ext>
            </a:extLst>
          </p:cNvPr>
          <p:cNvSpPr/>
          <p:nvPr/>
        </p:nvSpPr>
        <p:spPr>
          <a:xfrm>
            <a:off x="8166781" y="4384165"/>
            <a:ext cx="644994" cy="385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3966D45-E88F-BD15-2511-350E3E20A3EC}"/>
              </a:ext>
            </a:extLst>
          </p:cNvPr>
          <p:cNvCxnSpPr>
            <a:cxnSpLocks/>
          </p:cNvCxnSpPr>
          <p:nvPr/>
        </p:nvCxnSpPr>
        <p:spPr>
          <a:xfrm flipV="1">
            <a:off x="8820347" y="4272016"/>
            <a:ext cx="678026" cy="3105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F5A34C2-6512-21FB-E3B7-569A66B27DF4}"/>
              </a:ext>
            </a:extLst>
          </p:cNvPr>
          <p:cNvSpPr txBox="1"/>
          <p:nvPr/>
        </p:nvSpPr>
        <p:spPr>
          <a:xfrm>
            <a:off x="7909348" y="3461295"/>
            <a:ext cx="3181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cos</a:t>
            </a:r>
            <a:r>
              <a:rPr lang="fr-FR" sz="1400" baseline="30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(2</a:t>
            </a:r>
            <a:r>
              <a:rPr lang="el-GR" sz="1400" i="1" dirty="0">
                <a:solidFill>
                  <a:srgbClr val="0070C0"/>
                </a:solidFill>
              </a:rPr>
              <a:t>θ</a:t>
            </a:r>
            <a:r>
              <a:rPr lang="fr-FR" sz="1400" dirty="0">
                <a:solidFill>
                  <a:srgbClr val="0070C0"/>
                </a:solidFill>
              </a:rPr>
              <a:t>) </a:t>
            </a:r>
            <a:r>
              <a:rPr lang="fr-FR" sz="1400" dirty="0" err="1">
                <a:solidFill>
                  <a:srgbClr val="0070C0"/>
                </a:solidFill>
              </a:rPr>
              <a:t>polarization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monochromator</a:t>
            </a:r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dirty="0">
                <a:solidFill>
                  <a:srgbClr val="0070C0"/>
                </a:solidFill>
              </a:rPr>
              <a:t>0.9870 on ID22 (0.354176 Å)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0.7900 for </a:t>
            </a:r>
            <a:r>
              <a:rPr lang="fr-FR" sz="1400" dirty="0" err="1">
                <a:solidFill>
                  <a:srgbClr val="0070C0"/>
                </a:solidFill>
              </a:rPr>
              <a:t>CuK</a:t>
            </a:r>
            <a:r>
              <a:rPr lang="fr-FR" sz="1400" dirty="0">
                <a:solidFill>
                  <a:srgbClr val="0070C0"/>
                </a:solidFill>
              </a:rPr>
              <a:t>α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B787C63-71D2-B0F3-4FBA-860324E447E5}"/>
              </a:ext>
            </a:extLst>
          </p:cNvPr>
          <p:cNvSpPr txBox="1"/>
          <p:nvPr/>
        </p:nvSpPr>
        <p:spPr>
          <a:xfrm>
            <a:off x="33144" y="55941"/>
            <a:ext cx="296702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2-	the PCR file (1/3)</a:t>
            </a:r>
          </a:p>
        </p:txBody>
      </p:sp>
    </p:spTree>
    <p:extLst>
      <p:ext uri="{BB962C8B-B14F-4D97-AF65-F5344CB8AC3E}">
        <p14:creationId xmlns:p14="http://schemas.microsoft.com/office/powerpoint/2010/main" val="412636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AB1BD18-1BF1-99FE-3D8E-516038403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196" y="939823"/>
            <a:ext cx="9125141" cy="5697593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3D13006-DAB7-32E5-B160-F570125A4ECD}"/>
              </a:ext>
            </a:extLst>
          </p:cNvPr>
          <p:cNvCxnSpPr>
            <a:cxnSpLocks/>
          </p:cNvCxnSpPr>
          <p:nvPr/>
        </p:nvCxnSpPr>
        <p:spPr>
          <a:xfrm>
            <a:off x="10888391" y="3429000"/>
            <a:ext cx="0" cy="215921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9EF258F-EAF7-7381-5065-708DEC5FE072}"/>
              </a:ext>
            </a:extLst>
          </p:cNvPr>
          <p:cNvSpPr txBox="1"/>
          <p:nvPr/>
        </p:nvSpPr>
        <p:spPr>
          <a:xfrm>
            <a:off x="10958731" y="4704278"/>
            <a:ext cx="1323002" cy="52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data block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for phase #1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97A05-88C3-9A57-5179-3304023A8E91}"/>
              </a:ext>
            </a:extLst>
          </p:cNvPr>
          <p:cNvSpPr/>
          <p:nvPr/>
        </p:nvSpPr>
        <p:spPr>
          <a:xfrm>
            <a:off x="3497191" y="889166"/>
            <a:ext cx="2351406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4CD26EE-753F-4DF4-5712-B81528EB7B31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339530" y="464446"/>
            <a:ext cx="333364" cy="4247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4FBAE8C-7F53-0747-27FF-107C85AE3A36}"/>
              </a:ext>
            </a:extLst>
          </p:cNvPr>
          <p:cNvSpPr txBox="1"/>
          <p:nvPr/>
        </p:nvSpPr>
        <p:spPr>
          <a:xfrm>
            <a:off x="3251188" y="131340"/>
            <a:ext cx="318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(2</a:t>
            </a:r>
            <a:r>
              <a:rPr lang="el-GR" sz="1400" i="1" dirty="0">
                <a:solidFill>
                  <a:srgbClr val="0070C0"/>
                </a:solidFill>
              </a:rPr>
              <a:t>θ</a:t>
            </a:r>
            <a:r>
              <a:rPr lang="fr-FR" sz="1400" dirty="0">
                <a:solidFill>
                  <a:srgbClr val="0070C0"/>
                </a:solidFill>
              </a:rPr>
              <a:t>,</a:t>
            </a:r>
            <a:r>
              <a:rPr lang="fr-FR" sz="1400" i="1" dirty="0">
                <a:solidFill>
                  <a:srgbClr val="0070C0"/>
                </a:solidFill>
              </a:rPr>
              <a:t> i</a:t>
            </a:r>
            <a:r>
              <a:rPr lang="fr-FR" sz="1400" dirty="0">
                <a:solidFill>
                  <a:srgbClr val="0070C0"/>
                </a:solidFill>
              </a:rPr>
              <a:t>) background </a:t>
            </a:r>
            <a:r>
              <a:rPr lang="fr-FR" sz="1400" dirty="0" err="1">
                <a:solidFill>
                  <a:srgbClr val="0070C0"/>
                </a:solidFill>
              </a:rPr>
              <a:t>coordinates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90F0AA-1649-54A4-C873-6F7CF12DA5D5}"/>
              </a:ext>
            </a:extLst>
          </p:cNvPr>
          <p:cNvSpPr/>
          <p:nvPr/>
        </p:nvSpPr>
        <p:spPr>
          <a:xfrm>
            <a:off x="6476684" y="890564"/>
            <a:ext cx="741015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6AE9B20-1321-B077-BF7E-F8B9B152BF0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847192" y="465844"/>
            <a:ext cx="471831" cy="4247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0B6E04D-64AE-0708-84ED-8E7BD41CEC07}"/>
              </a:ext>
            </a:extLst>
          </p:cNvPr>
          <p:cNvSpPr txBox="1"/>
          <p:nvPr/>
        </p:nvSpPr>
        <p:spPr>
          <a:xfrm>
            <a:off x="6383401" y="131334"/>
            <a:ext cx="318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code for variable # 36, </a:t>
            </a:r>
            <a:r>
              <a:rPr lang="fr-FR" sz="1400" dirty="0" err="1">
                <a:solidFill>
                  <a:srgbClr val="0070C0"/>
                </a:solidFill>
              </a:rPr>
              <a:t>refined</a:t>
            </a:r>
            <a:r>
              <a:rPr lang="fr-FR" sz="1400" dirty="0">
                <a:solidFill>
                  <a:srgbClr val="0070C0"/>
                </a:solidFill>
              </a:rPr>
              <a:t> at 100 %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A0898-5833-BC05-693A-DE6386DFBF6C}"/>
              </a:ext>
            </a:extLst>
          </p:cNvPr>
          <p:cNvSpPr/>
          <p:nvPr/>
        </p:nvSpPr>
        <p:spPr>
          <a:xfrm>
            <a:off x="3371055" y="1923825"/>
            <a:ext cx="2351406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AE687D8-51C5-8E0C-B586-6FF4910EBBC7}"/>
              </a:ext>
            </a:extLst>
          </p:cNvPr>
          <p:cNvCxnSpPr>
            <a:cxnSpLocks/>
          </p:cNvCxnSpPr>
          <p:nvPr/>
        </p:nvCxnSpPr>
        <p:spPr>
          <a:xfrm flipH="1">
            <a:off x="2814196" y="2035865"/>
            <a:ext cx="5568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E32DB44-61BE-0328-84BC-154EBF5FBCD5}"/>
              </a:ext>
            </a:extLst>
          </p:cNvPr>
          <p:cNvSpPr txBox="1"/>
          <p:nvPr/>
        </p:nvSpPr>
        <p:spPr>
          <a:xfrm>
            <a:off x="78582" y="1862627"/>
            <a:ext cx="281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low</a:t>
            </a:r>
            <a:r>
              <a:rPr lang="fr-FR" sz="1400" dirty="0">
                <a:solidFill>
                  <a:srgbClr val="0070C0"/>
                </a:solidFill>
              </a:rPr>
              <a:t>- and high 2</a:t>
            </a:r>
            <a:r>
              <a:rPr lang="el-GR" sz="1400" i="1" dirty="0">
                <a:solidFill>
                  <a:srgbClr val="0070C0"/>
                </a:solidFill>
              </a:rPr>
              <a:t>θ</a:t>
            </a:r>
            <a:r>
              <a:rPr lang="fr-FR" sz="1400" i="1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limits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excluded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region</a:t>
            </a:r>
            <a:r>
              <a:rPr lang="fr-FR" sz="1400" dirty="0">
                <a:solidFill>
                  <a:srgbClr val="0070C0"/>
                </a:solidFill>
              </a:rPr>
              <a:t> #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D28BE3-C389-A24C-846E-62D8BE269E0A}"/>
              </a:ext>
            </a:extLst>
          </p:cNvPr>
          <p:cNvSpPr/>
          <p:nvPr/>
        </p:nvSpPr>
        <p:spPr>
          <a:xfrm>
            <a:off x="3394864" y="2512000"/>
            <a:ext cx="319885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3270964-6DC0-2790-15DE-82FB5A90264A}"/>
              </a:ext>
            </a:extLst>
          </p:cNvPr>
          <p:cNvCxnSpPr>
            <a:cxnSpLocks/>
          </p:cNvCxnSpPr>
          <p:nvPr/>
        </p:nvCxnSpPr>
        <p:spPr>
          <a:xfrm flipH="1">
            <a:off x="2830861" y="2652616"/>
            <a:ext cx="5568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B660B8EA-67A8-D066-2C6F-02DEDBE7E96F}"/>
              </a:ext>
            </a:extLst>
          </p:cNvPr>
          <p:cNvSpPr txBox="1"/>
          <p:nvPr/>
        </p:nvSpPr>
        <p:spPr>
          <a:xfrm>
            <a:off x="1795473" y="2493666"/>
            <a:ext cx="1012033" cy="31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automatic</a:t>
            </a:r>
            <a:r>
              <a:rPr lang="fr-FR" sz="140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F6A074-9D78-8AD2-1DD6-0F985C0A02FB}"/>
              </a:ext>
            </a:extLst>
          </p:cNvPr>
          <p:cNvSpPr/>
          <p:nvPr/>
        </p:nvSpPr>
        <p:spPr>
          <a:xfrm>
            <a:off x="3034377" y="3149827"/>
            <a:ext cx="1464093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D2272D1-29D1-BF5A-6AE2-7001CFE6B692}"/>
              </a:ext>
            </a:extLst>
          </p:cNvPr>
          <p:cNvCxnSpPr>
            <a:cxnSpLocks/>
          </p:cNvCxnSpPr>
          <p:nvPr/>
        </p:nvCxnSpPr>
        <p:spPr>
          <a:xfrm flipH="1">
            <a:off x="2402236" y="3266975"/>
            <a:ext cx="5568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3D186DCE-79E2-CEEB-529E-F38E8B154979}"/>
              </a:ext>
            </a:extLst>
          </p:cNvPr>
          <p:cNvSpPr txBox="1"/>
          <p:nvPr/>
        </p:nvSpPr>
        <p:spPr>
          <a:xfrm>
            <a:off x="1307776" y="3114071"/>
            <a:ext cx="116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2</a:t>
            </a:r>
            <a:r>
              <a:rPr lang="el-GR" sz="1400" i="1" dirty="0">
                <a:solidFill>
                  <a:srgbClr val="0070C0"/>
                </a:solidFill>
              </a:rPr>
              <a:t>θ</a:t>
            </a:r>
            <a:r>
              <a:rPr lang="fr-FR" sz="1400" i="1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zero</a:t>
            </a:r>
            <a:r>
              <a:rPr lang="fr-FR" sz="1400" dirty="0">
                <a:solidFill>
                  <a:srgbClr val="0070C0"/>
                </a:solidFill>
              </a:rPr>
              <a:t> shift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83E8CA-549A-2DE6-6CC9-712B89554C56}"/>
              </a:ext>
            </a:extLst>
          </p:cNvPr>
          <p:cNvSpPr/>
          <p:nvPr/>
        </p:nvSpPr>
        <p:spPr>
          <a:xfrm>
            <a:off x="2801769" y="3927865"/>
            <a:ext cx="1464093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48F03D0-02C1-1092-57ED-D4A441224AC6}"/>
              </a:ext>
            </a:extLst>
          </p:cNvPr>
          <p:cNvCxnSpPr>
            <a:cxnSpLocks/>
          </p:cNvCxnSpPr>
          <p:nvPr/>
        </p:nvCxnSpPr>
        <p:spPr>
          <a:xfrm flipH="1">
            <a:off x="2217754" y="4053034"/>
            <a:ext cx="5568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5E3551C2-1DFC-6BF3-D15A-1D1C8A2BFB0A}"/>
              </a:ext>
            </a:extLst>
          </p:cNvPr>
          <p:cNvSpPr txBox="1"/>
          <p:nvPr/>
        </p:nvSpPr>
        <p:spPr>
          <a:xfrm>
            <a:off x="1091210" y="3892109"/>
            <a:ext cx="116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phase </a:t>
            </a:r>
            <a:r>
              <a:rPr lang="fr-FR" sz="1400" dirty="0" err="1">
                <a:solidFill>
                  <a:srgbClr val="0070C0"/>
                </a:solidFill>
              </a:rPr>
              <a:t>name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A6FF07-8DD0-EFA1-D630-D413E6452A1D}"/>
              </a:ext>
            </a:extLst>
          </p:cNvPr>
          <p:cNvSpPr/>
          <p:nvPr/>
        </p:nvSpPr>
        <p:spPr>
          <a:xfrm>
            <a:off x="2941204" y="4369021"/>
            <a:ext cx="344779" cy="41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3FEBACC-62AC-9ACB-88E1-293813339D3D}"/>
              </a:ext>
            </a:extLst>
          </p:cNvPr>
          <p:cNvCxnSpPr>
            <a:cxnSpLocks/>
          </p:cNvCxnSpPr>
          <p:nvPr/>
        </p:nvCxnSpPr>
        <p:spPr>
          <a:xfrm flipH="1">
            <a:off x="2370154" y="4574400"/>
            <a:ext cx="5568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4FFCCF6B-62B1-599A-EF5B-4AC2FA46D1CB}"/>
              </a:ext>
            </a:extLst>
          </p:cNvPr>
          <p:cNvSpPr txBox="1"/>
          <p:nvPr/>
        </p:nvSpPr>
        <p:spPr>
          <a:xfrm>
            <a:off x="16042" y="4400507"/>
            <a:ext cx="247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number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independent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atoms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056DCA-FBC0-3F31-4138-70D88EAC6DA5}"/>
              </a:ext>
            </a:extLst>
          </p:cNvPr>
          <p:cNvSpPr/>
          <p:nvPr/>
        </p:nvSpPr>
        <p:spPr>
          <a:xfrm>
            <a:off x="4112287" y="4377043"/>
            <a:ext cx="344779" cy="41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3E01E6B-A0EE-0EF8-DAB6-21776865B8C1}"/>
              </a:ext>
            </a:extLst>
          </p:cNvPr>
          <p:cNvCxnSpPr>
            <a:cxnSpLocks/>
          </p:cNvCxnSpPr>
          <p:nvPr/>
        </p:nvCxnSpPr>
        <p:spPr>
          <a:xfrm flipV="1">
            <a:off x="4457066" y="4206922"/>
            <a:ext cx="384852" cy="27924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19D75029-3BB6-7F3A-9FCC-E89B5E23238C}"/>
              </a:ext>
            </a:extLst>
          </p:cNvPr>
          <p:cNvSpPr txBox="1"/>
          <p:nvPr/>
        </p:nvSpPr>
        <p:spPr>
          <a:xfrm>
            <a:off x="4782631" y="3920576"/>
            <a:ext cx="3300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job type: 0 for </a:t>
            </a:r>
            <a:r>
              <a:rPr lang="fr-FR" sz="1400" dirty="0" err="1">
                <a:solidFill>
                  <a:srgbClr val="0070C0"/>
                </a:solidFill>
              </a:rPr>
              <a:t>Rietveld</a:t>
            </a:r>
            <a:r>
              <a:rPr lang="fr-FR" sz="1400" dirty="0">
                <a:solidFill>
                  <a:srgbClr val="0070C0"/>
                </a:solidFill>
              </a:rPr>
              <a:t>, 2 for Le Bail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8492E1-FEC4-64D0-7097-69F43FC7636F}"/>
              </a:ext>
            </a:extLst>
          </p:cNvPr>
          <p:cNvSpPr/>
          <p:nvPr/>
        </p:nvSpPr>
        <p:spPr>
          <a:xfrm>
            <a:off x="2957247" y="5588214"/>
            <a:ext cx="344779" cy="41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86E7527-99DB-8CB9-CC72-73775A1BA1F8}"/>
              </a:ext>
            </a:extLst>
          </p:cNvPr>
          <p:cNvCxnSpPr>
            <a:cxnSpLocks/>
          </p:cNvCxnSpPr>
          <p:nvPr/>
        </p:nvCxnSpPr>
        <p:spPr>
          <a:xfrm flipH="1">
            <a:off x="2386197" y="5793593"/>
            <a:ext cx="5568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1141087C-649C-F372-28C4-E9C95BE0FE88}"/>
              </a:ext>
            </a:extLst>
          </p:cNvPr>
          <p:cNvSpPr txBox="1"/>
          <p:nvPr/>
        </p:nvSpPr>
        <p:spPr>
          <a:xfrm>
            <a:off x="152400" y="5467301"/>
            <a:ext cx="247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0 if </a:t>
            </a:r>
            <a:r>
              <a:rPr lang="fr-FR" sz="1400" dirty="0" err="1">
                <a:solidFill>
                  <a:srgbClr val="0070C0"/>
                </a:solidFill>
              </a:rPr>
              <a:t>Jbt</a:t>
            </a:r>
            <a:r>
              <a:rPr lang="fr-FR" sz="1400" dirty="0">
                <a:solidFill>
                  <a:srgbClr val="0070C0"/>
                </a:solidFill>
              </a:rPr>
              <a:t> = 0</a:t>
            </a:r>
          </a:p>
          <a:p>
            <a:r>
              <a:rPr lang="fr-FR" sz="1400" dirty="0">
                <a:solidFill>
                  <a:srgbClr val="0070C0"/>
                </a:solidFill>
              </a:rPr>
              <a:t>reset to 0 for 1st run if </a:t>
            </a:r>
            <a:r>
              <a:rPr lang="fr-FR" sz="1400" dirty="0" err="1">
                <a:solidFill>
                  <a:srgbClr val="0070C0"/>
                </a:solidFill>
              </a:rPr>
              <a:t>Jbt</a:t>
            </a:r>
            <a:r>
              <a:rPr lang="fr-FR" sz="1400" dirty="0">
                <a:solidFill>
                  <a:srgbClr val="0070C0"/>
                </a:solidFill>
              </a:rPr>
              <a:t> =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9F1E85-7486-738A-0FAA-2C636EE974C0}"/>
              </a:ext>
            </a:extLst>
          </p:cNvPr>
          <p:cNvSpPr/>
          <p:nvPr/>
        </p:nvSpPr>
        <p:spPr>
          <a:xfrm>
            <a:off x="3342256" y="5588215"/>
            <a:ext cx="344779" cy="41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FF8D1855-A601-06A4-C724-2D31EBB8EBBE}"/>
              </a:ext>
            </a:extLst>
          </p:cNvPr>
          <p:cNvCxnSpPr>
            <a:cxnSpLocks/>
          </p:cNvCxnSpPr>
          <p:nvPr/>
        </p:nvCxnSpPr>
        <p:spPr>
          <a:xfrm flipH="1">
            <a:off x="2394215" y="5937972"/>
            <a:ext cx="956392" cy="2623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673FD6F-81D6-2168-881D-C2547B0BB33F}"/>
              </a:ext>
            </a:extLst>
          </p:cNvPr>
          <p:cNvSpPr txBox="1"/>
          <p:nvPr/>
        </p:nvSpPr>
        <p:spPr>
          <a:xfrm>
            <a:off x="152401" y="5996688"/>
            <a:ext cx="2471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profile </a:t>
            </a:r>
            <a:r>
              <a:rPr lang="fr-FR" sz="1400" dirty="0" err="1">
                <a:solidFill>
                  <a:srgbClr val="0070C0"/>
                </a:solidFill>
              </a:rPr>
              <a:t>function</a:t>
            </a:r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dirty="0">
                <a:solidFill>
                  <a:srgbClr val="0070C0"/>
                </a:solidFill>
              </a:rPr>
              <a:t>7 for TCH</a:t>
            </a:r>
          </a:p>
          <a:p>
            <a:r>
              <a:rPr lang="fr-FR" sz="1400" dirty="0">
                <a:solidFill>
                  <a:srgbClr val="0070C0"/>
                </a:solidFill>
              </a:rPr>
              <a:t>5 for split Pseudo-Voigt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2BC815-6990-D4D0-C94B-2B59D1207019}"/>
              </a:ext>
            </a:extLst>
          </p:cNvPr>
          <p:cNvSpPr/>
          <p:nvPr/>
        </p:nvSpPr>
        <p:spPr>
          <a:xfrm>
            <a:off x="3034378" y="6005308"/>
            <a:ext cx="1927998" cy="419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1720036-3DA6-BC1E-42D2-B2C7B5D592CE}"/>
              </a:ext>
            </a:extLst>
          </p:cNvPr>
          <p:cNvCxnSpPr>
            <a:cxnSpLocks/>
          </p:cNvCxnSpPr>
          <p:nvPr/>
        </p:nvCxnSpPr>
        <p:spPr>
          <a:xfrm>
            <a:off x="4244619" y="6428021"/>
            <a:ext cx="908286" cy="1891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2A9540DF-E841-8723-3E60-BB26ABB8A5B3}"/>
              </a:ext>
            </a:extLst>
          </p:cNvPr>
          <p:cNvSpPr txBox="1"/>
          <p:nvPr/>
        </p:nvSpPr>
        <p:spPr>
          <a:xfrm>
            <a:off x="5127512" y="6461548"/>
            <a:ext cx="367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solidFill>
                  <a:srgbClr val="0070C0"/>
                </a:solidFill>
              </a:rPr>
              <a:t>hkl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preferred</a:t>
            </a:r>
            <a:r>
              <a:rPr lang="fr-FR" sz="1400" dirty="0">
                <a:solidFill>
                  <a:srgbClr val="0070C0"/>
                </a:solidFill>
              </a:rPr>
              <a:t> orientation (Bragg-Brentano)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0E3990FF-FC9F-4327-E9AB-30B345FCA0F9}"/>
              </a:ext>
            </a:extLst>
          </p:cNvPr>
          <p:cNvCxnSpPr>
            <a:cxnSpLocks/>
          </p:cNvCxnSpPr>
          <p:nvPr/>
        </p:nvCxnSpPr>
        <p:spPr>
          <a:xfrm flipV="1">
            <a:off x="10888391" y="5627657"/>
            <a:ext cx="0" cy="890336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0E4B55FA-89BB-08A9-A363-B9F44580CD37}"/>
              </a:ext>
            </a:extLst>
          </p:cNvPr>
          <p:cNvCxnSpPr>
            <a:cxnSpLocks/>
          </p:cNvCxnSpPr>
          <p:nvPr/>
        </p:nvCxnSpPr>
        <p:spPr>
          <a:xfrm flipH="1">
            <a:off x="7502959" y="3429000"/>
            <a:ext cx="3396721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3F33A40D-78F8-AFD0-C194-F42D421CBC0B}"/>
              </a:ext>
            </a:extLst>
          </p:cNvPr>
          <p:cNvSpPr txBox="1"/>
          <p:nvPr/>
        </p:nvSpPr>
        <p:spPr>
          <a:xfrm>
            <a:off x="33144" y="55941"/>
            <a:ext cx="296702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2-	the PCR file (2/3)</a:t>
            </a:r>
          </a:p>
        </p:txBody>
      </p:sp>
    </p:spTree>
    <p:extLst>
      <p:ext uri="{BB962C8B-B14F-4D97-AF65-F5344CB8AC3E}">
        <p14:creationId xmlns:p14="http://schemas.microsoft.com/office/powerpoint/2010/main" val="75897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C6EA836-5F84-A35D-E457-944A252AE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819" y="944309"/>
            <a:ext cx="8918109" cy="5169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E7126-FBF1-1E35-7D3C-9A922036E331}"/>
              </a:ext>
            </a:extLst>
          </p:cNvPr>
          <p:cNvSpPr/>
          <p:nvPr/>
        </p:nvSpPr>
        <p:spPr>
          <a:xfrm>
            <a:off x="2677839" y="1589556"/>
            <a:ext cx="1023646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0DC54E7-0F5C-1D1C-D0A1-EB74AAA40CC6}"/>
              </a:ext>
            </a:extLst>
          </p:cNvPr>
          <p:cNvCxnSpPr>
            <a:cxnSpLocks/>
          </p:cNvCxnSpPr>
          <p:nvPr/>
        </p:nvCxnSpPr>
        <p:spPr>
          <a:xfrm flipH="1" flipV="1">
            <a:off x="2413412" y="1368515"/>
            <a:ext cx="264427" cy="2905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600DF39-B212-837C-83F9-FA83320E6402}"/>
              </a:ext>
            </a:extLst>
          </p:cNvPr>
          <p:cNvSpPr txBox="1"/>
          <p:nvPr/>
        </p:nvSpPr>
        <p:spPr>
          <a:xfrm>
            <a:off x="757391" y="1048628"/>
            <a:ext cx="202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space</a:t>
            </a:r>
            <a:r>
              <a:rPr lang="fr-FR" sz="1400" dirty="0">
                <a:solidFill>
                  <a:srgbClr val="0070C0"/>
                </a:solidFill>
              </a:rPr>
              <a:t> group </a:t>
            </a:r>
            <a:r>
              <a:rPr lang="fr-FR" sz="1400" dirty="0" err="1">
                <a:solidFill>
                  <a:srgbClr val="0070C0"/>
                </a:solidFill>
              </a:rPr>
              <a:t>symbol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378FC3-B76F-D558-7421-39046FD1BD5A}"/>
              </a:ext>
            </a:extLst>
          </p:cNvPr>
          <p:cNvCxnSpPr>
            <a:cxnSpLocks/>
          </p:cNvCxnSpPr>
          <p:nvPr/>
        </p:nvCxnSpPr>
        <p:spPr>
          <a:xfrm flipV="1">
            <a:off x="11882995" y="2053389"/>
            <a:ext cx="0" cy="357813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0B504-49BF-932D-B7FC-CEEBA00B80B9}"/>
              </a:ext>
            </a:extLst>
          </p:cNvPr>
          <p:cNvSpPr txBox="1"/>
          <p:nvPr/>
        </p:nvSpPr>
        <p:spPr>
          <a:xfrm>
            <a:off x="10782268" y="5089287"/>
            <a:ext cx="1323002" cy="52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data block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for phase #1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DD76093-E0F8-8FA4-6DA1-9DB95C61B3E4}"/>
              </a:ext>
            </a:extLst>
          </p:cNvPr>
          <p:cNvCxnSpPr>
            <a:cxnSpLocks/>
          </p:cNvCxnSpPr>
          <p:nvPr/>
        </p:nvCxnSpPr>
        <p:spPr>
          <a:xfrm flipV="1">
            <a:off x="11882995" y="1074821"/>
            <a:ext cx="0" cy="890336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09F9057-4BA0-036C-7550-B831110A1E4B}"/>
              </a:ext>
            </a:extLst>
          </p:cNvPr>
          <p:cNvCxnSpPr>
            <a:cxnSpLocks/>
          </p:cNvCxnSpPr>
          <p:nvPr/>
        </p:nvCxnSpPr>
        <p:spPr>
          <a:xfrm flipH="1">
            <a:off x="8494295" y="5631519"/>
            <a:ext cx="3396721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B135ED9-4268-C078-8F08-795EA91D7B25}"/>
              </a:ext>
            </a:extLst>
          </p:cNvPr>
          <p:cNvSpPr/>
          <p:nvPr/>
        </p:nvSpPr>
        <p:spPr>
          <a:xfrm>
            <a:off x="2684170" y="2004216"/>
            <a:ext cx="209164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F17327-2677-1E57-30C8-512E514993E2}"/>
              </a:ext>
            </a:extLst>
          </p:cNvPr>
          <p:cNvSpPr/>
          <p:nvPr/>
        </p:nvSpPr>
        <p:spPr>
          <a:xfrm>
            <a:off x="3395360" y="2004216"/>
            <a:ext cx="209164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34B528-A451-46E7-1C99-2E544BAFB094}"/>
              </a:ext>
            </a:extLst>
          </p:cNvPr>
          <p:cNvSpPr/>
          <p:nvPr/>
        </p:nvSpPr>
        <p:spPr>
          <a:xfrm>
            <a:off x="4197041" y="2004216"/>
            <a:ext cx="2651434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7EB358-42F7-7327-F624-BE83056EDA88}"/>
              </a:ext>
            </a:extLst>
          </p:cNvPr>
          <p:cNvSpPr/>
          <p:nvPr/>
        </p:nvSpPr>
        <p:spPr>
          <a:xfrm>
            <a:off x="6948487" y="2004216"/>
            <a:ext cx="795337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0BB0ED-92D0-3106-121E-24EF6BA48849}"/>
              </a:ext>
            </a:extLst>
          </p:cNvPr>
          <p:cNvSpPr/>
          <p:nvPr/>
        </p:nvSpPr>
        <p:spPr>
          <a:xfrm>
            <a:off x="7961597" y="2004216"/>
            <a:ext cx="795337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1446E7A-15FB-1016-0884-868808C1EC5B}"/>
              </a:ext>
            </a:extLst>
          </p:cNvPr>
          <p:cNvCxnSpPr>
            <a:cxnSpLocks/>
          </p:cNvCxnSpPr>
          <p:nvPr/>
        </p:nvCxnSpPr>
        <p:spPr>
          <a:xfrm flipH="1">
            <a:off x="2324100" y="2101067"/>
            <a:ext cx="36135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D4A3871-E53F-7002-FD81-D40FAA4A0D7D}"/>
              </a:ext>
            </a:extLst>
          </p:cNvPr>
          <p:cNvSpPr txBox="1"/>
          <p:nvPr/>
        </p:nvSpPr>
        <p:spPr>
          <a:xfrm>
            <a:off x="49939" y="2033616"/>
            <a:ext cx="286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atom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name</a:t>
            </a:r>
            <a:r>
              <a:rPr lang="fr-FR" sz="1400" dirty="0">
                <a:solidFill>
                  <a:srgbClr val="0070C0"/>
                </a:solidFill>
              </a:rPr>
              <a:t> (</a:t>
            </a:r>
            <a:r>
              <a:rPr lang="fr-FR" sz="1400" dirty="0" err="1">
                <a:solidFill>
                  <a:srgbClr val="0070C0"/>
                </a:solidFill>
              </a:rPr>
              <a:t>any</a:t>
            </a:r>
            <a:r>
              <a:rPr lang="fr-FR" sz="1400" dirty="0">
                <a:solidFill>
                  <a:srgbClr val="0070C0"/>
                </a:solidFill>
              </a:rPr>
              <a:t>), ex. O1, </a:t>
            </a:r>
            <a:r>
              <a:rPr lang="fr-FR" sz="1400" dirty="0" err="1">
                <a:solidFill>
                  <a:srgbClr val="0070C0"/>
                </a:solidFill>
              </a:rPr>
              <a:t>Ow</a:t>
            </a:r>
            <a:r>
              <a:rPr lang="fr-FR" sz="1400" dirty="0">
                <a:solidFill>
                  <a:srgbClr val="0070C0"/>
                </a:solidFill>
              </a:rPr>
              <a:t>, …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AB07FD2-D690-DE46-F042-4FF56F2403D6}"/>
              </a:ext>
            </a:extLst>
          </p:cNvPr>
          <p:cNvCxnSpPr>
            <a:cxnSpLocks/>
          </p:cNvCxnSpPr>
          <p:nvPr/>
        </p:nvCxnSpPr>
        <p:spPr>
          <a:xfrm flipH="1">
            <a:off x="2324100" y="2222987"/>
            <a:ext cx="1070019" cy="3373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5B45409A-4FEC-232A-B656-9F7DE7422A28}"/>
              </a:ext>
            </a:extLst>
          </p:cNvPr>
          <p:cNvSpPr txBox="1"/>
          <p:nvPr/>
        </p:nvSpPr>
        <p:spPr>
          <a:xfrm>
            <a:off x="705259" y="2384136"/>
            <a:ext cx="199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element</a:t>
            </a:r>
            <a:r>
              <a:rPr lang="fr-FR" sz="1400" dirty="0">
                <a:solidFill>
                  <a:srgbClr val="0070C0"/>
                </a:solidFill>
              </a:rPr>
              <a:t> (O, </a:t>
            </a:r>
            <a:r>
              <a:rPr lang="fr-FR" sz="1400" dirty="0" err="1">
                <a:solidFill>
                  <a:srgbClr val="0070C0"/>
                </a:solidFill>
              </a:rPr>
              <a:t>strictly</a:t>
            </a:r>
            <a:r>
              <a:rPr lang="fr-FR" sz="1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5A384D-5966-0733-943B-DB865B202E4E}"/>
              </a:ext>
            </a:extLst>
          </p:cNvPr>
          <p:cNvSpPr/>
          <p:nvPr/>
        </p:nvSpPr>
        <p:spPr>
          <a:xfrm>
            <a:off x="4197040" y="2263296"/>
            <a:ext cx="4559893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297AC0-1B92-9BBD-6ABE-1D11302D593E}"/>
              </a:ext>
            </a:extLst>
          </p:cNvPr>
          <p:cNvCxnSpPr>
            <a:cxnSpLocks/>
          </p:cNvCxnSpPr>
          <p:nvPr/>
        </p:nvCxnSpPr>
        <p:spPr>
          <a:xfrm flipV="1">
            <a:off x="7432456" y="631536"/>
            <a:ext cx="0" cy="13712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8DBC1131-D836-A093-22B3-5ABED1C8A9CC}"/>
              </a:ext>
            </a:extLst>
          </p:cNvPr>
          <p:cNvSpPr txBox="1"/>
          <p:nvPr/>
        </p:nvSpPr>
        <p:spPr>
          <a:xfrm>
            <a:off x="4609209" y="278015"/>
            <a:ext cx="4213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isotropic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atomic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displacement</a:t>
            </a:r>
            <a:r>
              <a:rPr lang="fr-FR" sz="1400" dirty="0">
                <a:solidFill>
                  <a:srgbClr val="0070C0"/>
                </a:solidFill>
              </a:rPr>
              <a:t> factor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E3CF8623-455C-9D65-39E5-E9FF3C2A8566}"/>
              </a:ext>
            </a:extLst>
          </p:cNvPr>
          <p:cNvCxnSpPr>
            <a:cxnSpLocks/>
          </p:cNvCxnSpPr>
          <p:nvPr/>
        </p:nvCxnSpPr>
        <p:spPr>
          <a:xfrm flipV="1">
            <a:off x="8393366" y="1317165"/>
            <a:ext cx="0" cy="67760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243197E-8AD3-0153-0CE3-0248FD417025}"/>
              </a:ext>
            </a:extLst>
          </p:cNvPr>
          <p:cNvSpPr txBox="1"/>
          <p:nvPr/>
        </p:nvSpPr>
        <p:spPr>
          <a:xfrm>
            <a:off x="7628208" y="624874"/>
            <a:ext cx="31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occupancy</a:t>
            </a:r>
            <a:r>
              <a:rPr lang="fr-FR" sz="1400" dirty="0">
                <a:solidFill>
                  <a:srgbClr val="0070C0"/>
                </a:solidFill>
              </a:rPr>
              <a:t> factor </a:t>
            </a:r>
          </a:p>
          <a:p>
            <a:r>
              <a:rPr lang="fr-FR" sz="1400" dirty="0">
                <a:solidFill>
                  <a:srgbClr val="0070C0"/>
                </a:solidFill>
              </a:rPr>
              <a:t>= </a:t>
            </a:r>
            <a:r>
              <a:rPr lang="fr-FR" sz="1400" dirty="0" err="1">
                <a:solidFill>
                  <a:srgbClr val="0070C0"/>
                </a:solidFill>
              </a:rPr>
              <a:t>atom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multiplicity</a:t>
            </a:r>
            <a:r>
              <a:rPr lang="fr-FR" sz="1400" dirty="0">
                <a:solidFill>
                  <a:srgbClr val="0070C0"/>
                </a:solidFill>
              </a:rPr>
              <a:t> / </a:t>
            </a:r>
            <a:r>
              <a:rPr lang="fr-FR" sz="1400" dirty="0" err="1">
                <a:solidFill>
                  <a:srgbClr val="0070C0"/>
                </a:solidFill>
              </a:rPr>
              <a:t>space</a:t>
            </a:r>
            <a:r>
              <a:rPr lang="fr-FR" sz="1400" dirty="0">
                <a:solidFill>
                  <a:srgbClr val="0070C0"/>
                </a:solidFill>
              </a:rPr>
              <a:t> group </a:t>
            </a:r>
            <a:r>
              <a:rPr lang="fr-FR" sz="1400" dirty="0" err="1">
                <a:solidFill>
                  <a:srgbClr val="0070C0"/>
                </a:solidFill>
              </a:rPr>
              <a:t>order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782040A-43B0-6629-515C-AA0EE4128CBD}"/>
              </a:ext>
            </a:extLst>
          </p:cNvPr>
          <p:cNvSpPr txBox="1"/>
          <p:nvPr/>
        </p:nvSpPr>
        <p:spPr>
          <a:xfrm>
            <a:off x="8759090" y="1238264"/>
            <a:ext cx="162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codes for variables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4A62A5B4-FC10-72D7-6ECC-24995BF01480}"/>
              </a:ext>
            </a:extLst>
          </p:cNvPr>
          <p:cNvCxnSpPr>
            <a:cxnSpLocks/>
          </p:cNvCxnSpPr>
          <p:nvPr/>
        </p:nvCxnSpPr>
        <p:spPr>
          <a:xfrm flipV="1">
            <a:off x="8764954" y="1546041"/>
            <a:ext cx="571551" cy="8177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51596B6-41B3-5172-E531-D29A56EB05C0}"/>
              </a:ext>
            </a:extLst>
          </p:cNvPr>
          <p:cNvSpPr/>
          <p:nvPr/>
        </p:nvSpPr>
        <p:spPr>
          <a:xfrm>
            <a:off x="2798154" y="3290015"/>
            <a:ext cx="1398885" cy="269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8B05922-68A4-1A99-7FBE-4ED46290E43B}"/>
              </a:ext>
            </a:extLst>
          </p:cNvPr>
          <p:cNvCxnSpPr>
            <a:cxnSpLocks/>
          </p:cNvCxnSpPr>
          <p:nvPr/>
        </p:nvCxnSpPr>
        <p:spPr>
          <a:xfrm flipH="1">
            <a:off x="2324100" y="3423734"/>
            <a:ext cx="47405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5018B655-4C7A-9AE5-231E-7038FAE476AF}"/>
              </a:ext>
            </a:extLst>
          </p:cNvPr>
          <p:cNvSpPr txBox="1"/>
          <p:nvPr/>
        </p:nvSpPr>
        <p:spPr>
          <a:xfrm>
            <a:off x="1232706" y="3259814"/>
            <a:ext cx="120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scale</a:t>
            </a:r>
            <a:r>
              <a:rPr lang="fr-FR" sz="1400" dirty="0">
                <a:solidFill>
                  <a:srgbClr val="0070C0"/>
                </a:solidFill>
              </a:rPr>
              <a:t> factor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C91887-E6AE-9938-500F-A419115E8ADC}"/>
              </a:ext>
            </a:extLst>
          </p:cNvPr>
          <p:cNvSpPr/>
          <p:nvPr/>
        </p:nvSpPr>
        <p:spPr>
          <a:xfrm>
            <a:off x="6316685" y="3899612"/>
            <a:ext cx="945169" cy="269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AEDEC21A-8087-7399-BFEA-175D1F76DF68}"/>
              </a:ext>
            </a:extLst>
          </p:cNvPr>
          <p:cNvCxnSpPr>
            <a:cxnSpLocks/>
          </p:cNvCxnSpPr>
          <p:nvPr/>
        </p:nvCxnSpPr>
        <p:spPr>
          <a:xfrm flipV="1">
            <a:off x="9490108" y="3699199"/>
            <a:ext cx="568776" cy="3368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6D3A63D8-83D8-D5F1-E9BE-8F64A5171593}"/>
              </a:ext>
            </a:extLst>
          </p:cNvPr>
          <p:cNvSpPr txBox="1"/>
          <p:nvPr/>
        </p:nvSpPr>
        <p:spPr>
          <a:xfrm>
            <a:off x="9773241" y="3389126"/>
            <a:ext cx="246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width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parameters</a:t>
            </a:r>
            <a:r>
              <a:rPr lang="fr-FR" sz="1400" dirty="0">
                <a:solidFill>
                  <a:srgbClr val="0070C0"/>
                </a:solidFill>
              </a:rPr>
              <a:t> for TCH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1F6C5E-FCE4-1481-9B8B-E728985D8AEA}"/>
              </a:ext>
            </a:extLst>
          </p:cNvPr>
          <p:cNvSpPr/>
          <p:nvPr/>
        </p:nvSpPr>
        <p:spPr>
          <a:xfrm>
            <a:off x="8554664" y="3901700"/>
            <a:ext cx="945169" cy="269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5F6A3A99-F77A-1072-A830-0238B6F97A6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7261854" y="4034388"/>
            <a:ext cx="1292810" cy="20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8AD2DF9-B2C6-A3CB-AE46-E4D8C720BEA9}"/>
              </a:ext>
            </a:extLst>
          </p:cNvPr>
          <p:cNvSpPr/>
          <p:nvPr/>
        </p:nvSpPr>
        <p:spPr>
          <a:xfrm>
            <a:off x="2963702" y="4536724"/>
            <a:ext cx="6526406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07043D0-56F0-D6AF-1C22-37A947F6D8FD}"/>
              </a:ext>
            </a:extLst>
          </p:cNvPr>
          <p:cNvCxnSpPr>
            <a:cxnSpLocks/>
          </p:cNvCxnSpPr>
          <p:nvPr/>
        </p:nvCxnSpPr>
        <p:spPr>
          <a:xfrm flipH="1">
            <a:off x="2495354" y="4679069"/>
            <a:ext cx="47405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88F6A01D-9A04-4794-7C7F-8B1137084354}"/>
              </a:ext>
            </a:extLst>
          </p:cNvPr>
          <p:cNvSpPr txBox="1"/>
          <p:nvPr/>
        </p:nvSpPr>
        <p:spPr>
          <a:xfrm>
            <a:off x="649817" y="4515150"/>
            <a:ext cx="184828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cell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parameters</a:t>
            </a:r>
            <a:r>
              <a:rPr lang="fr-FR" sz="1400" dirty="0">
                <a:solidFill>
                  <a:srgbClr val="0070C0"/>
                </a:solidFill>
              </a:rPr>
              <a:t> (Å, °)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F3FF27-A6EE-0D75-AF6B-0591A654D331}"/>
              </a:ext>
            </a:extLst>
          </p:cNvPr>
          <p:cNvSpPr/>
          <p:nvPr/>
        </p:nvSpPr>
        <p:spPr>
          <a:xfrm>
            <a:off x="4671526" y="5174575"/>
            <a:ext cx="1749030" cy="25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B5C72D0-B834-36FF-CC95-304907E15C1C}"/>
              </a:ext>
            </a:extLst>
          </p:cNvPr>
          <p:cNvCxnSpPr>
            <a:cxnSpLocks/>
          </p:cNvCxnSpPr>
          <p:nvPr/>
        </p:nvCxnSpPr>
        <p:spPr>
          <a:xfrm>
            <a:off x="5550766" y="5431710"/>
            <a:ext cx="545234" cy="8107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650427D0-F48F-5B03-2410-B259C463DC14}"/>
              </a:ext>
            </a:extLst>
          </p:cNvPr>
          <p:cNvSpPr txBox="1"/>
          <p:nvPr/>
        </p:nvSpPr>
        <p:spPr>
          <a:xfrm>
            <a:off x="4961202" y="6204693"/>
            <a:ext cx="284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asymmetry</a:t>
            </a:r>
            <a:r>
              <a:rPr lang="fr-FR" sz="1400" dirty="0">
                <a:solidFill>
                  <a:srgbClr val="0070C0"/>
                </a:solidFill>
              </a:rPr>
              <a:t> correction at </a:t>
            </a:r>
            <a:r>
              <a:rPr lang="fr-FR" sz="1400" dirty="0" err="1">
                <a:solidFill>
                  <a:srgbClr val="0070C0"/>
                </a:solidFill>
              </a:rPr>
              <a:t>low</a:t>
            </a:r>
            <a:r>
              <a:rPr lang="fr-FR" sz="1400" dirty="0">
                <a:solidFill>
                  <a:srgbClr val="0070C0"/>
                </a:solidFill>
              </a:rPr>
              <a:t> angle</a:t>
            </a:r>
          </a:p>
          <a:p>
            <a:r>
              <a:rPr lang="fr-FR" sz="1400" dirty="0">
                <a:solidFill>
                  <a:srgbClr val="0070C0"/>
                </a:solidFill>
              </a:rPr>
              <a:t>(&lt; ASYLIM)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201DD63-6E78-4EE8-9F68-C8925CD3DB82}"/>
              </a:ext>
            </a:extLst>
          </p:cNvPr>
          <p:cNvSpPr txBox="1"/>
          <p:nvPr/>
        </p:nvSpPr>
        <p:spPr>
          <a:xfrm>
            <a:off x="33144" y="55941"/>
            <a:ext cx="296702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2-	the PCR file (3/3)</a:t>
            </a:r>
          </a:p>
        </p:txBody>
      </p:sp>
    </p:spTree>
    <p:extLst>
      <p:ext uri="{BB962C8B-B14F-4D97-AF65-F5344CB8AC3E}">
        <p14:creationId xmlns:p14="http://schemas.microsoft.com/office/powerpoint/2010/main" val="2794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569897D-7E18-E54A-C007-C5CC2F7AC9CD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3-	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specific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settings of the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pcr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file for ID22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9F5EE95-62AB-2E0B-710B-B4272AEEC3AB}"/>
              </a:ext>
            </a:extLst>
          </p:cNvPr>
          <p:cNvSpPr txBox="1"/>
          <p:nvPr/>
        </p:nvSpPr>
        <p:spPr>
          <a:xfrm>
            <a:off x="282222" y="61524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header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D6D8B22-988F-78BB-94E3-81EBB32E23D5}"/>
              </a:ext>
            </a:extLst>
          </p:cNvPr>
          <p:cNvSpPr txBox="1"/>
          <p:nvPr/>
        </p:nvSpPr>
        <p:spPr>
          <a:xfrm>
            <a:off x="1155832" y="1038544"/>
            <a:ext cx="10607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Ilo = 4			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transmission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geometry</a:t>
            </a:r>
            <a:endParaRPr lang="fr-FR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000" dirty="0"/>
              <a:t>- </a:t>
            </a:r>
            <a:r>
              <a:rPr lang="fr-FR" sz="2000" dirty="0" err="1"/>
              <a:t>Res</a:t>
            </a:r>
            <a:r>
              <a:rPr lang="fr-FR" sz="2000" dirty="0"/>
              <a:t> = 0				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unless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using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resolution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file (not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detailed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this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training)</a:t>
            </a:r>
          </a:p>
          <a:p>
            <a:r>
              <a:rPr lang="fr-FR" sz="2000" dirty="0"/>
              <a:t>- Ins = 10			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xy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data file format</a:t>
            </a:r>
          </a:p>
          <a:p>
            <a:r>
              <a:rPr lang="fr-FR" sz="2000" dirty="0"/>
              <a:t>- Lambda 1 &amp; 2 = 	0.354205 Å	</a:t>
            </a:r>
            <a:r>
              <a:rPr lang="fr-FR" sz="2000" i="1" dirty="0">
                <a:solidFill>
                  <a:srgbClr val="FF0000"/>
                </a:solidFill>
              </a:rPr>
              <a:t>to </a:t>
            </a:r>
            <a:r>
              <a:rPr lang="fr-FR" sz="2000" i="1" dirty="0" err="1">
                <a:solidFill>
                  <a:srgbClr val="FF0000"/>
                </a:solidFill>
              </a:rPr>
              <a:t>be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cheched</a:t>
            </a:r>
            <a:endParaRPr lang="fr-FR" sz="2000" i="1" dirty="0">
              <a:solidFill>
                <a:srgbClr val="FF0000"/>
              </a:solidFill>
            </a:endParaRPr>
          </a:p>
          <a:p>
            <a:r>
              <a:rPr lang="fr-FR" sz="2000" dirty="0"/>
              <a:t>- CTHM = 0.9870 </a:t>
            </a:r>
            <a:r>
              <a:rPr lang="fr-FR" sz="2000" i="1" dirty="0"/>
              <a:t>			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cos</a:t>
            </a:r>
            <a:r>
              <a:rPr lang="fr-FR" sz="20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</a:t>
            </a:r>
            <a:r>
              <a:rPr lang="el-G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θ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polarization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monochromator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(invariant)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AsyLim</a:t>
            </a:r>
            <a:r>
              <a:rPr lang="fr-FR" sz="2000" dirty="0"/>
              <a:t> = 25 </a:t>
            </a:r>
            <a:r>
              <a:rPr lang="fr-FR" sz="2000" i="1" dirty="0"/>
              <a:t>			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upper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</a:t>
            </a:r>
            <a:r>
              <a:rPr lang="el-G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θ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limit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asymmetry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000" dirty="0"/>
              <a:t>- Sent0 = 0 </a:t>
            </a:r>
            <a:r>
              <a:rPr lang="fr-FR" sz="2000" i="1" dirty="0"/>
              <a:t>			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does</a:t>
            </a:r>
            <a:r>
              <a:rPr lang="fr-F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not </a:t>
            </a:r>
            <a:r>
              <a:rPr lang="fr-FR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apply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84374D6-6BF0-B469-622A-77E4E298B08C}"/>
              </a:ext>
            </a:extLst>
          </p:cNvPr>
          <p:cNvSpPr txBox="1"/>
          <p:nvPr/>
        </p:nvSpPr>
        <p:spPr>
          <a:xfrm>
            <a:off x="276576" y="3443107"/>
            <a:ext cx="355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phase data block (to </a:t>
            </a:r>
            <a:r>
              <a:rPr lang="fr-FR" sz="2000" b="1" i="1" dirty="0" err="1"/>
              <a:t>be</a:t>
            </a:r>
            <a:r>
              <a:rPr lang="fr-FR" sz="2000" b="1" i="1" dirty="0"/>
              <a:t> </a:t>
            </a:r>
            <a:r>
              <a:rPr lang="fr-FR" sz="2000" b="1" i="1" dirty="0" err="1"/>
              <a:t>refined</a:t>
            </a:r>
            <a:r>
              <a:rPr lang="fr-FR" sz="2000" b="1" i="1" dirty="0"/>
              <a:t>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7FF4623-4B82-E86A-63AB-F502B3EC569E}"/>
              </a:ext>
            </a:extLst>
          </p:cNvPr>
          <p:cNvSpPr txBox="1"/>
          <p:nvPr/>
        </p:nvSpPr>
        <p:spPr>
          <a:xfrm>
            <a:off x="1150186" y="3866407"/>
            <a:ext cx="1060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GauSiz</a:t>
            </a:r>
            <a:r>
              <a:rPr lang="fr-FR" sz="2000" dirty="0"/>
              <a:t> = 0.00002	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instrumental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Gaussian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width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(Si standard)</a:t>
            </a:r>
          </a:p>
          <a:p>
            <a:r>
              <a:rPr lang="fr-FR" sz="2000" dirty="0"/>
              <a:t>- NPR = 7		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Thompson-Cox-Hastings profile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function</a:t>
            </a:r>
            <a:endParaRPr lang="fr-FR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000" dirty="0"/>
              <a:t>- Asy1 = Asy2 = 0.01		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peaks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asymmetry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correction</a:t>
            </a:r>
          </a:p>
          <a:p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FA28812-9650-E66D-55DE-4EF6D9026546}"/>
              </a:ext>
            </a:extLst>
          </p:cNvPr>
          <p:cNvSpPr txBox="1"/>
          <p:nvPr/>
        </p:nvSpPr>
        <p:spPr>
          <a:xfrm>
            <a:off x="270930" y="5070721"/>
            <a:ext cx="3755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to </a:t>
            </a:r>
            <a:r>
              <a:rPr lang="fr-FR" sz="2000" b="1" i="1" dirty="0" err="1"/>
              <a:t>be</a:t>
            </a:r>
            <a:r>
              <a:rPr lang="fr-FR" sz="2000" b="1" i="1" dirty="0"/>
              <a:t> </a:t>
            </a:r>
            <a:r>
              <a:rPr lang="fr-FR" sz="2000" b="1" i="1" dirty="0" err="1"/>
              <a:t>introduced</a:t>
            </a:r>
            <a:r>
              <a:rPr lang="fr-FR" sz="2000" b="1" i="1" dirty="0"/>
              <a:t> and </a:t>
            </a:r>
            <a:r>
              <a:rPr lang="fr-FR" sz="2000" b="1" i="1" dirty="0" err="1"/>
              <a:t>refined</a:t>
            </a:r>
            <a:r>
              <a:rPr lang="fr-FR" sz="2000" b="1" i="1" dirty="0"/>
              <a:t> </a:t>
            </a:r>
            <a:r>
              <a:rPr lang="fr-FR" sz="2000" b="1" i="1" dirty="0" err="1"/>
              <a:t>later</a:t>
            </a:r>
            <a:endParaRPr lang="fr-FR" sz="2000" b="1" i="1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3FFB1C0-B831-2F86-72CA-CB3DD680D3AF}"/>
              </a:ext>
            </a:extLst>
          </p:cNvPr>
          <p:cNvSpPr txBox="1"/>
          <p:nvPr/>
        </p:nvSpPr>
        <p:spPr>
          <a:xfrm>
            <a:off x="1144540" y="5494021"/>
            <a:ext cx="1060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V = 0.00001			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coef of tan</a:t>
            </a:r>
            <a:r>
              <a:rPr lang="el-G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θ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in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peaks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width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development</a:t>
            </a:r>
            <a:endParaRPr lang="fr-FR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000" dirty="0"/>
              <a:t>- </a:t>
            </a:r>
            <a:r>
              <a:rPr lang="fr-FR" sz="2000" dirty="0" err="1"/>
              <a:t>LorSiz</a:t>
            </a:r>
            <a:r>
              <a:rPr lang="fr-FR" sz="2000" dirty="0"/>
              <a:t> = XXX			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Lorentzian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size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broadening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depending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model (use </a:t>
            </a:r>
            <a:r>
              <a:rPr lang="fr-FR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EdPCR</a:t>
            </a:r>
            <a:r>
              <a:rPr lang="fr-F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fr-F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1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569897D-7E18-E54A-C007-C5CC2F7AC9CD}"/>
              </a:ext>
            </a:extLst>
          </p:cNvPr>
          <p:cNvSpPr txBox="1"/>
          <p:nvPr/>
        </p:nvSpPr>
        <p:spPr>
          <a:xfrm>
            <a:off x="33143" y="55941"/>
            <a:ext cx="763201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3-	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make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your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Candara" pitchFamily="34" charset="0"/>
              </a:rPr>
              <a:t>own</a:t>
            </a:r>
            <a:r>
              <a:rPr lang="fr-FR" sz="2000" b="1" dirty="0">
                <a:solidFill>
                  <a:schemeClr val="bg1"/>
                </a:solidFill>
                <a:latin typeface="Candara" pitchFamily="34" charset="0"/>
              </a:rPr>
              <a:t> data block	(ex.: hydrocerussite)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DFA62A-AEE3-10FC-8A5E-7D6700AFB618}"/>
              </a:ext>
            </a:extLst>
          </p:cNvPr>
          <p:cNvGrpSpPr/>
          <p:nvPr/>
        </p:nvGrpSpPr>
        <p:grpSpPr>
          <a:xfrm>
            <a:off x="324913" y="2434394"/>
            <a:ext cx="7466846" cy="3070070"/>
            <a:chOff x="333776" y="1215475"/>
            <a:chExt cx="10186242" cy="418817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5057B48-875F-71F1-5AAF-9728D80EE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776" y="1215475"/>
              <a:ext cx="10186242" cy="418817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DD4274-C2A9-398C-A3DF-DFF95ECE9585}"/>
                </a:ext>
              </a:extLst>
            </p:cNvPr>
            <p:cNvSpPr/>
            <p:nvPr/>
          </p:nvSpPr>
          <p:spPr>
            <a:xfrm>
              <a:off x="6545090" y="1983161"/>
              <a:ext cx="930211" cy="22135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081A2D-3727-C2C5-3359-0884EBFE0328}"/>
                </a:ext>
              </a:extLst>
            </p:cNvPr>
            <p:cNvSpPr/>
            <p:nvPr/>
          </p:nvSpPr>
          <p:spPr>
            <a:xfrm>
              <a:off x="6545090" y="2974547"/>
              <a:ext cx="930211" cy="22135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7EE8C0-4D9F-0B7F-C00A-74B4787DBB6A}"/>
                </a:ext>
              </a:extLst>
            </p:cNvPr>
            <p:cNvSpPr/>
            <p:nvPr/>
          </p:nvSpPr>
          <p:spPr>
            <a:xfrm>
              <a:off x="6545090" y="3965933"/>
              <a:ext cx="930211" cy="22135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A6F228-3CD1-AB18-1CE1-83116F4D174D}"/>
                </a:ext>
              </a:extLst>
            </p:cNvPr>
            <p:cNvSpPr/>
            <p:nvPr/>
          </p:nvSpPr>
          <p:spPr>
            <a:xfrm>
              <a:off x="6545090" y="4429415"/>
              <a:ext cx="930211" cy="22135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DC0D66-E132-1639-8B1B-7399E670C03E}"/>
                </a:ext>
              </a:extLst>
            </p:cNvPr>
            <p:cNvSpPr/>
            <p:nvPr/>
          </p:nvSpPr>
          <p:spPr>
            <a:xfrm>
              <a:off x="6545090" y="4921178"/>
              <a:ext cx="930211" cy="22135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916F87B-31EB-C922-BD77-EDD0D6C64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8044" y="3914929"/>
              <a:ext cx="160277" cy="28646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B8267D-8AD5-470A-6C12-5E2126B2CFA4}"/>
                </a:ext>
              </a:extLst>
            </p:cNvPr>
            <p:cNvSpPr/>
            <p:nvPr/>
          </p:nvSpPr>
          <p:spPr>
            <a:xfrm>
              <a:off x="6560491" y="1503828"/>
              <a:ext cx="930211" cy="221354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6EBD85-2D8A-204F-376B-B4F57C3630F0}"/>
                </a:ext>
              </a:extLst>
            </p:cNvPr>
            <p:cNvSpPr/>
            <p:nvPr/>
          </p:nvSpPr>
          <p:spPr>
            <a:xfrm>
              <a:off x="429244" y="1235443"/>
              <a:ext cx="930211" cy="22135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F0574C-B23C-92D0-A5C0-003FF1022534}"/>
                </a:ext>
              </a:extLst>
            </p:cNvPr>
            <p:cNvSpPr/>
            <p:nvPr/>
          </p:nvSpPr>
          <p:spPr>
            <a:xfrm>
              <a:off x="997778" y="1744865"/>
              <a:ext cx="6175794" cy="221354"/>
            </a:xfrm>
            <a:prstGeom prst="rect">
              <a:avLst/>
            </a:prstGeom>
            <a:solidFill>
              <a:srgbClr val="7030A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E8229E-85BF-505A-B6BE-446BDF6FC1C2}"/>
                </a:ext>
              </a:extLst>
            </p:cNvPr>
            <p:cNvSpPr/>
            <p:nvPr/>
          </p:nvSpPr>
          <p:spPr>
            <a:xfrm>
              <a:off x="1029663" y="2473167"/>
              <a:ext cx="6461039" cy="221354"/>
            </a:xfrm>
            <a:prstGeom prst="rect">
              <a:avLst/>
            </a:prstGeom>
            <a:solidFill>
              <a:srgbClr val="7030A0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61A373-7370-F116-F4A3-AB5A0E777F67}"/>
                </a:ext>
              </a:extLst>
            </p:cNvPr>
            <p:cNvSpPr/>
            <p:nvPr/>
          </p:nvSpPr>
          <p:spPr>
            <a:xfrm>
              <a:off x="5299792" y="3935986"/>
              <a:ext cx="1004721" cy="2213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F4EFDA-C417-8FB8-FBF7-174801523AA0}"/>
                </a:ext>
              </a:extLst>
            </p:cNvPr>
            <p:cNvSpPr/>
            <p:nvPr/>
          </p:nvSpPr>
          <p:spPr>
            <a:xfrm>
              <a:off x="5299792" y="4425406"/>
              <a:ext cx="1004721" cy="2213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D5FF12-12CB-A88C-3BBF-C3E849BD35B7}"/>
                </a:ext>
              </a:extLst>
            </p:cNvPr>
            <p:cNvSpPr/>
            <p:nvPr/>
          </p:nvSpPr>
          <p:spPr>
            <a:xfrm>
              <a:off x="5299792" y="4914826"/>
              <a:ext cx="1004721" cy="2213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125D0B-AF88-3488-902F-98C870A9D931}"/>
                </a:ext>
              </a:extLst>
            </p:cNvPr>
            <p:cNvSpPr/>
            <p:nvPr/>
          </p:nvSpPr>
          <p:spPr>
            <a:xfrm>
              <a:off x="5302641" y="1503806"/>
              <a:ext cx="1004721" cy="22135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196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E16B80E3-38D9-DB7B-F959-0A032B11A6E2}"/>
              </a:ext>
            </a:extLst>
          </p:cNvPr>
          <p:cNvSpPr txBox="1"/>
          <p:nvPr/>
        </p:nvSpPr>
        <p:spPr>
          <a:xfrm>
            <a:off x="141463" y="871676"/>
            <a:ext cx="2498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space</a:t>
            </a:r>
            <a:r>
              <a:rPr lang="fr-FR" sz="1400" b="1" i="1" dirty="0">
                <a:solidFill>
                  <a:srgbClr val="0070C0"/>
                </a:solidFill>
              </a:rPr>
              <a:t> group </a:t>
            </a:r>
            <a:r>
              <a:rPr lang="fr-FR" sz="1400" b="1" i="1" dirty="0" err="1">
                <a:solidFill>
                  <a:srgbClr val="0070C0"/>
                </a:solidFill>
              </a:rPr>
              <a:t>symbol</a:t>
            </a:r>
            <a:endParaRPr lang="fr-FR" sz="1400" b="1" i="1" dirty="0">
              <a:solidFill>
                <a:srgbClr val="0070C0"/>
              </a:solidFill>
            </a:endParaRPr>
          </a:p>
          <a:p>
            <a:r>
              <a:rPr lang="fr-FR" sz="1400" dirty="0" err="1">
                <a:solidFill>
                  <a:srgbClr val="0070C0"/>
                </a:solidFill>
              </a:rPr>
              <a:t>separate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independent</a:t>
            </a:r>
            <a:r>
              <a:rPr lang="fr-FR" sz="1400" dirty="0">
                <a:solidFill>
                  <a:srgbClr val="0070C0"/>
                </a:solidFill>
              </a:rPr>
              <a:t> directions</a:t>
            </a:r>
          </a:p>
          <a:p>
            <a:r>
              <a:rPr lang="fr-FR" sz="1400" dirty="0">
                <a:solidFill>
                  <a:srgbClr val="0070C0"/>
                </a:solidFill>
              </a:rPr>
              <a:t>ex. C 2/m, P n a 21, I 41/a m d, R -3 c, …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5734567-F183-36A6-9866-B4AA3B1E5504}"/>
              </a:ext>
            </a:extLst>
          </p:cNvPr>
          <p:cNvCxnSpPr>
            <a:cxnSpLocks/>
          </p:cNvCxnSpPr>
          <p:nvPr/>
        </p:nvCxnSpPr>
        <p:spPr>
          <a:xfrm flipV="1">
            <a:off x="4812588" y="2156500"/>
            <a:ext cx="0" cy="6659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B63C03C-7963-8BDD-D5C4-FAA27D399717}"/>
              </a:ext>
            </a:extLst>
          </p:cNvPr>
          <p:cNvSpPr txBox="1"/>
          <p:nvPr/>
        </p:nvSpPr>
        <p:spPr>
          <a:xfrm>
            <a:off x="3978645" y="1599044"/>
            <a:ext cx="286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anisotropic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b="1" i="1" dirty="0" err="1">
                <a:solidFill>
                  <a:srgbClr val="0070C0"/>
                </a:solidFill>
              </a:rPr>
              <a:t>atomic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b="1" i="1" dirty="0" err="1">
                <a:solidFill>
                  <a:srgbClr val="0070C0"/>
                </a:solidFill>
              </a:rPr>
              <a:t>displacement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b="1" i="1" dirty="0" err="1">
                <a:solidFill>
                  <a:srgbClr val="0070C0"/>
                </a:solidFill>
              </a:rPr>
              <a:t>factors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dirty="0">
                <a:solidFill>
                  <a:srgbClr val="0070C0"/>
                </a:solidFill>
              </a:rPr>
              <a:t>(</a:t>
            </a:r>
            <a:r>
              <a:rPr lang="fr-FR" sz="1400" dirty="0" err="1">
                <a:solidFill>
                  <a:srgbClr val="0070C0"/>
                </a:solidFill>
              </a:rPr>
              <a:t>heavy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atoms</a:t>
            </a:r>
            <a:r>
              <a:rPr lang="fr-FR" sz="1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B962177-DBCB-1665-667E-C01837009D14}"/>
              </a:ext>
            </a:extLst>
          </p:cNvPr>
          <p:cNvSpPr txBox="1"/>
          <p:nvPr/>
        </p:nvSpPr>
        <p:spPr>
          <a:xfrm>
            <a:off x="7910983" y="4985056"/>
            <a:ext cx="4281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ex. for hydrocerussite: </a:t>
            </a:r>
          </a:p>
          <a:p>
            <a:r>
              <a:rPr lang="fr-FR" sz="1400" dirty="0" err="1">
                <a:solidFill>
                  <a:srgbClr val="0070C0"/>
                </a:solidFill>
              </a:rPr>
              <a:t>order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space</a:t>
            </a:r>
            <a:r>
              <a:rPr lang="fr-FR" sz="1400" dirty="0">
                <a:solidFill>
                  <a:srgbClr val="0070C0"/>
                </a:solidFill>
              </a:rPr>
              <a:t> group R-3m </a:t>
            </a:r>
            <a:r>
              <a:rPr lang="fr-FR" sz="1400" dirty="0" err="1">
                <a:solidFill>
                  <a:srgbClr val="0070C0"/>
                </a:solidFill>
              </a:rPr>
              <a:t>is</a:t>
            </a:r>
            <a:r>
              <a:rPr lang="fr-FR" sz="1400" dirty="0">
                <a:solidFill>
                  <a:srgbClr val="0070C0"/>
                </a:solidFill>
              </a:rPr>
              <a:t> 36 (</a:t>
            </a:r>
            <a:r>
              <a:rPr lang="fr-FR" sz="1400" dirty="0" err="1">
                <a:solidFill>
                  <a:srgbClr val="0070C0"/>
                </a:solidFill>
              </a:rPr>
              <a:t>mult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xyz</a:t>
            </a:r>
            <a:r>
              <a:rPr lang="fr-FR" sz="1400" dirty="0">
                <a:solidFill>
                  <a:srgbClr val="0070C0"/>
                </a:solidFill>
              </a:rPr>
              <a:t> position)</a:t>
            </a:r>
          </a:p>
          <a:p>
            <a:r>
              <a:rPr lang="fr-FR" sz="1400" dirty="0">
                <a:solidFill>
                  <a:srgbClr val="0070C0"/>
                </a:solidFill>
              </a:rPr>
              <a:t>- Pb1 </a:t>
            </a:r>
            <a:r>
              <a:rPr lang="fr-FR" sz="1400" dirty="0" err="1">
                <a:solidFill>
                  <a:srgbClr val="0070C0"/>
                </a:solidFill>
              </a:rPr>
              <a:t>occupies</a:t>
            </a:r>
            <a:r>
              <a:rPr lang="fr-FR" sz="1400" dirty="0">
                <a:solidFill>
                  <a:srgbClr val="0070C0"/>
                </a:solidFill>
              </a:rPr>
              <a:t> site 6c </a:t>
            </a:r>
            <a:r>
              <a:rPr lang="fr-FR" sz="1400" dirty="0" err="1">
                <a:solidFill>
                  <a:srgbClr val="0070C0"/>
                </a:solidFill>
              </a:rPr>
              <a:t>fully</a:t>
            </a:r>
            <a:r>
              <a:rPr lang="fr-FR" sz="1400" dirty="0">
                <a:solidFill>
                  <a:srgbClr val="0070C0"/>
                </a:solidFill>
              </a:rPr>
              <a:t>:	</a:t>
            </a:r>
            <a:r>
              <a:rPr lang="fr-FR" sz="1400" dirty="0" err="1">
                <a:solidFill>
                  <a:srgbClr val="0070C0"/>
                </a:solidFill>
              </a:rPr>
              <a:t>occ</a:t>
            </a:r>
            <a:r>
              <a:rPr lang="fr-FR" sz="1400" dirty="0">
                <a:solidFill>
                  <a:srgbClr val="0070C0"/>
                </a:solidFill>
              </a:rPr>
              <a:t> = 6 x 1 / 36</a:t>
            </a:r>
          </a:p>
          <a:p>
            <a:r>
              <a:rPr lang="fr-FR" sz="1400" dirty="0">
                <a:solidFill>
                  <a:srgbClr val="0070C0"/>
                </a:solidFill>
              </a:rPr>
              <a:t>- Pb2 </a:t>
            </a:r>
            <a:r>
              <a:rPr lang="fr-FR" sz="1400" dirty="0" err="1">
                <a:solidFill>
                  <a:srgbClr val="0070C0"/>
                </a:solidFill>
              </a:rPr>
              <a:t>occupies</a:t>
            </a:r>
            <a:r>
              <a:rPr lang="fr-FR" sz="1400" dirty="0">
                <a:solidFill>
                  <a:srgbClr val="0070C0"/>
                </a:solidFill>
              </a:rPr>
              <a:t> site 18c at 1/6:	</a:t>
            </a:r>
            <a:r>
              <a:rPr lang="fr-FR" sz="1400" dirty="0" err="1">
                <a:solidFill>
                  <a:srgbClr val="0070C0"/>
                </a:solidFill>
              </a:rPr>
              <a:t>occ</a:t>
            </a:r>
            <a:r>
              <a:rPr lang="fr-FR" sz="1400" dirty="0">
                <a:solidFill>
                  <a:srgbClr val="0070C0"/>
                </a:solidFill>
              </a:rPr>
              <a:t> = 18 x 1/6 / 36</a:t>
            </a:r>
          </a:p>
          <a:p>
            <a:r>
              <a:rPr lang="fr-FR" sz="1400" dirty="0">
                <a:solidFill>
                  <a:srgbClr val="0070C0"/>
                </a:solidFill>
              </a:rPr>
              <a:t>- O1 </a:t>
            </a:r>
            <a:r>
              <a:rPr lang="fr-FR" sz="1400" dirty="0" err="1">
                <a:solidFill>
                  <a:srgbClr val="0070C0"/>
                </a:solidFill>
              </a:rPr>
              <a:t>occupies</a:t>
            </a:r>
            <a:r>
              <a:rPr lang="fr-FR" sz="1400" dirty="0">
                <a:solidFill>
                  <a:srgbClr val="0070C0"/>
                </a:solidFill>
              </a:rPr>
              <a:t> site 18c </a:t>
            </a:r>
            <a:r>
              <a:rPr lang="fr-FR" sz="1400" dirty="0" err="1">
                <a:solidFill>
                  <a:srgbClr val="0070C0"/>
                </a:solidFill>
              </a:rPr>
              <a:t>fully</a:t>
            </a:r>
            <a:r>
              <a:rPr lang="fr-FR" sz="1400" dirty="0">
                <a:solidFill>
                  <a:srgbClr val="0070C0"/>
                </a:solidFill>
              </a:rPr>
              <a:t>:	</a:t>
            </a:r>
            <a:r>
              <a:rPr lang="fr-FR" sz="1400" dirty="0" err="1">
                <a:solidFill>
                  <a:srgbClr val="0070C0"/>
                </a:solidFill>
              </a:rPr>
              <a:t>occ</a:t>
            </a:r>
            <a:r>
              <a:rPr lang="fr-FR" sz="1400" dirty="0">
                <a:solidFill>
                  <a:srgbClr val="0070C0"/>
                </a:solidFill>
              </a:rPr>
              <a:t> = 18 x 1 / 36</a:t>
            </a:r>
          </a:p>
          <a:p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388E1EC-18E6-4B42-D4BB-880A1F421394}"/>
              </a:ext>
            </a:extLst>
          </p:cNvPr>
          <p:cNvCxnSpPr>
            <a:cxnSpLocks/>
          </p:cNvCxnSpPr>
          <p:nvPr/>
        </p:nvCxnSpPr>
        <p:spPr>
          <a:xfrm flipV="1">
            <a:off x="713457" y="2086495"/>
            <a:ext cx="0" cy="3625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F72F892-0AB6-D997-F33D-335325F1201E}"/>
              </a:ext>
            </a:extLst>
          </p:cNvPr>
          <p:cNvCxnSpPr>
            <a:cxnSpLocks/>
          </p:cNvCxnSpPr>
          <p:nvPr/>
        </p:nvCxnSpPr>
        <p:spPr>
          <a:xfrm flipH="1" flipV="1">
            <a:off x="3464602" y="1353536"/>
            <a:ext cx="703291" cy="12922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742C9EA-593F-2B04-358A-E3790A836013}"/>
              </a:ext>
            </a:extLst>
          </p:cNvPr>
          <p:cNvSpPr txBox="1"/>
          <p:nvPr/>
        </p:nvSpPr>
        <p:spPr>
          <a:xfrm>
            <a:off x="2290958" y="753544"/>
            <a:ext cx="336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isotropic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b="1" i="1" dirty="0" err="1">
                <a:solidFill>
                  <a:srgbClr val="0070C0"/>
                </a:solidFill>
              </a:rPr>
              <a:t>atomic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b="1" i="1" dirty="0" err="1">
                <a:solidFill>
                  <a:srgbClr val="0070C0"/>
                </a:solidFill>
              </a:rPr>
              <a:t>displacement</a:t>
            </a:r>
            <a:r>
              <a:rPr lang="fr-FR" sz="1400" b="1" i="1" dirty="0">
                <a:solidFill>
                  <a:srgbClr val="0070C0"/>
                </a:solidFill>
              </a:rPr>
              <a:t> </a:t>
            </a:r>
            <a:r>
              <a:rPr lang="fr-FR" sz="1400" b="1" i="1" dirty="0" err="1">
                <a:solidFill>
                  <a:srgbClr val="0070C0"/>
                </a:solidFill>
              </a:rPr>
              <a:t>factors</a:t>
            </a:r>
            <a:endParaRPr lang="fr-FR" sz="1400" b="1" i="1" dirty="0">
              <a:solidFill>
                <a:srgbClr val="0070C0"/>
              </a:solidFill>
            </a:endParaRPr>
          </a:p>
          <a:p>
            <a:r>
              <a:rPr lang="fr-FR" sz="1400" dirty="0">
                <a:solidFill>
                  <a:srgbClr val="0070C0"/>
                </a:solidFill>
              </a:rPr>
              <a:t>to </a:t>
            </a:r>
            <a:r>
              <a:rPr lang="fr-FR" sz="1400" dirty="0" err="1">
                <a:solidFill>
                  <a:srgbClr val="0070C0"/>
                </a:solidFill>
              </a:rPr>
              <a:t>convert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from</a:t>
            </a:r>
            <a:r>
              <a:rPr lang="fr-FR" sz="1400" dirty="0">
                <a:solidFill>
                  <a:srgbClr val="0070C0"/>
                </a:solidFill>
              </a:rPr>
              <a:t> U: </a:t>
            </a:r>
            <a:r>
              <a:rPr lang="fr-FR" sz="1400" dirty="0" err="1">
                <a:solidFill>
                  <a:srgbClr val="0070C0"/>
                </a:solidFill>
              </a:rPr>
              <a:t>B</a:t>
            </a:r>
            <a:r>
              <a:rPr lang="fr-FR" sz="1400" baseline="-25000" dirty="0" err="1">
                <a:solidFill>
                  <a:srgbClr val="0070C0"/>
                </a:solidFill>
              </a:rPr>
              <a:t>iso</a:t>
            </a:r>
            <a:r>
              <a:rPr lang="fr-FR" sz="1400" dirty="0">
                <a:solidFill>
                  <a:srgbClr val="0070C0"/>
                </a:solidFill>
              </a:rPr>
              <a:t> = 8</a:t>
            </a:r>
            <a:r>
              <a:rPr lang="el-GR" sz="1400" dirty="0">
                <a:solidFill>
                  <a:srgbClr val="0070C0"/>
                </a:solidFill>
              </a:rPr>
              <a:t>π</a:t>
            </a:r>
            <a:r>
              <a:rPr lang="fr-FR" sz="1400" baseline="30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U</a:t>
            </a:r>
            <a:r>
              <a:rPr lang="fr-FR" sz="1400" baseline="-25000" dirty="0" err="1">
                <a:solidFill>
                  <a:srgbClr val="0070C0"/>
                </a:solidFill>
              </a:rPr>
              <a:t>iso</a:t>
            </a:r>
            <a:endParaRPr lang="fr-FR" sz="1400" baseline="-25000" dirty="0">
              <a:solidFill>
                <a:srgbClr val="0070C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6E733F7-4F3F-F136-9E2A-9D16CCE493D9}"/>
              </a:ext>
            </a:extLst>
          </p:cNvPr>
          <p:cNvSpPr txBox="1"/>
          <p:nvPr/>
        </p:nvSpPr>
        <p:spPr>
          <a:xfrm>
            <a:off x="7452332" y="746174"/>
            <a:ext cx="47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occupancy</a:t>
            </a:r>
            <a:endParaRPr lang="fr-FR" sz="1400" b="1" i="1" dirty="0">
              <a:solidFill>
                <a:srgbClr val="0070C0"/>
              </a:solidFill>
            </a:endParaRPr>
          </a:p>
          <a:p>
            <a:r>
              <a:rPr lang="fr-FR" sz="1400" dirty="0">
                <a:solidFill>
                  <a:srgbClr val="0070C0"/>
                </a:solidFill>
              </a:rPr>
              <a:t>= site </a:t>
            </a:r>
            <a:r>
              <a:rPr lang="fr-FR" sz="1400" dirty="0" err="1">
                <a:solidFill>
                  <a:srgbClr val="0070C0"/>
                </a:solidFill>
              </a:rPr>
              <a:t>multiplicity</a:t>
            </a:r>
            <a:r>
              <a:rPr lang="fr-FR" sz="1400" dirty="0">
                <a:solidFill>
                  <a:srgbClr val="0070C0"/>
                </a:solidFill>
              </a:rPr>
              <a:t> x </a:t>
            </a:r>
            <a:r>
              <a:rPr lang="fr-FR" sz="1400" dirty="0" err="1">
                <a:solidFill>
                  <a:srgbClr val="0070C0"/>
                </a:solidFill>
              </a:rPr>
              <a:t>occupancy</a:t>
            </a:r>
            <a:r>
              <a:rPr lang="fr-FR" sz="1400" dirty="0">
                <a:solidFill>
                  <a:srgbClr val="0070C0"/>
                </a:solidFill>
              </a:rPr>
              <a:t> factor / </a:t>
            </a:r>
            <a:r>
              <a:rPr lang="fr-FR" sz="1400" dirty="0" err="1">
                <a:solidFill>
                  <a:srgbClr val="0070C0"/>
                </a:solidFill>
              </a:rPr>
              <a:t>space</a:t>
            </a:r>
            <a:r>
              <a:rPr lang="fr-FR" sz="1400" dirty="0">
                <a:solidFill>
                  <a:srgbClr val="0070C0"/>
                </a:solidFill>
              </a:rPr>
              <a:t> group </a:t>
            </a:r>
            <a:r>
              <a:rPr lang="fr-FR" sz="1400" dirty="0" err="1">
                <a:solidFill>
                  <a:srgbClr val="0070C0"/>
                </a:solidFill>
              </a:rPr>
              <a:t>order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8CFA67F-B780-AF34-3AB7-D4B31B24A7E0}"/>
              </a:ext>
            </a:extLst>
          </p:cNvPr>
          <p:cNvCxnSpPr>
            <a:cxnSpLocks/>
          </p:cNvCxnSpPr>
          <p:nvPr/>
        </p:nvCxnSpPr>
        <p:spPr>
          <a:xfrm flipV="1">
            <a:off x="5470315" y="1353536"/>
            <a:ext cx="1982017" cy="13120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E074F4AE-CAD8-4CBA-EF8E-7CF90102A0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7" t="9609" r="10419"/>
          <a:stretch/>
        </p:blipFill>
        <p:spPr>
          <a:xfrm>
            <a:off x="7910983" y="1484214"/>
            <a:ext cx="4077859" cy="3282773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1DD3178-EDAC-CCB8-C51F-96408A386B68}"/>
              </a:ext>
            </a:extLst>
          </p:cNvPr>
          <p:cNvSpPr txBox="1"/>
          <p:nvPr/>
        </p:nvSpPr>
        <p:spPr>
          <a:xfrm>
            <a:off x="5024915" y="6456561"/>
            <a:ext cx="6963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</a:t>
            </a:r>
            <a:r>
              <a:rPr lang="fr-FR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other</a:t>
            </a:r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fr-FR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space</a:t>
            </a:r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groups, </a:t>
            </a:r>
            <a:r>
              <a:rPr lang="fr-FR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see</a:t>
            </a:r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fr-FR" sz="14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https://www.cryst.ehu.es/cgi-bin/cryst/programs/nph-wp-list</a:t>
            </a:r>
            <a:endParaRPr lang="fr-FR" sz="1400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942112A-CABC-928D-8882-DC48250E87C4}"/>
              </a:ext>
            </a:extLst>
          </p:cNvPr>
          <p:cNvCxnSpPr>
            <a:cxnSpLocks/>
          </p:cNvCxnSpPr>
          <p:nvPr/>
        </p:nvCxnSpPr>
        <p:spPr>
          <a:xfrm>
            <a:off x="8317788" y="1269394"/>
            <a:ext cx="0" cy="3296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01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1918</Words>
  <Application>Microsoft Office PowerPoint</Application>
  <PresentationFormat>Widescreen</PresentationFormat>
  <Paragraphs>249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Calibri Light</vt:lpstr>
      <vt:lpstr>Cambria Math</vt:lpstr>
      <vt:lpstr>Candara</vt:lpstr>
      <vt:lpstr>Geneva</vt:lpstr>
      <vt:lpstr>Symbol</vt:lpstr>
      <vt:lpstr>Wingdings</vt:lpstr>
      <vt:lpstr>Thème Office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gilles.wallez@upmc.fr</dc:creator>
  <cp:lastModifiedBy>RYAN Eleanor Sophie</cp:lastModifiedBy>
  <cp:revision>56</cp:revision>
  <dcterms:created xsi:type="dcterms:W3CDTF">2022-11-09T19:49:15Z</dcterms:created>
  <dcterms:modified xsi:type="dcterms:W3CDTF">2023-04-24T12:46:58Z</dcterms:modified>
</cp:coreProperties>
</file>