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68" r:id="rId2"/>
    <p:sldId id="280" r:id="rId3"/>
    <p:sldId id="300" r:id="rId4"/>
    <p:sldId id="299" r:id="rId5"/>
    <p:sldId id="307" r:id="rId6"/>
    <p:sldId id="309" r:id="rId7"/>
    <p:sldId id="308" r:id="rId8"/>
    <p:sldId id="305" r:id="rId9"/>
    <p:sldId id="418" r:id="rId10"/>
    <p:sldId id="419" r:id="rId11"/>
    <p:sldId id="421" r:id="rId12"/>
    <p:sldId id="306" r:id="rId13"/>
    <p:sldId id="422" r:id="rId14"/>
    <p:sldId id="423" r:id="rId15"/>
    <p:sldId id="424" r:id="rId16"/>
    <p:sldId id="281" r:id="rId17"/>
    <p:sldId id="425" r:id="rId18"/>
    <p:sldId id="290" r:id="rId19"/>
    <p:sldId id="298" r:id="rId20"/>
    <p:sldId id="287" r:id="rId21"/>
    <p:sldId id="295" r:id="rId22"/>
    <p:sldId id="276" r:id="rId23"/>
    <p:sldId id="278" r:id="rId24"/>
  </p:sldIdLst>
  <p:sldSz cx="12192000" cy="6858000"/>
  <p:notesSz cx="7099300" cy="1023461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13">
          <p15:clr>
            <a:srgbClr val="A4A3A4"/>
          </p15:clr>
        </p15:guide>
        <p15:guide id="2" pos="2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34" autoAdjust="0"/>
    <p:restoredTop sz="94672" autoAdjust="0"/>
  </p:normalViewPr>
  <p:slideViewPr>
    <p:cSldViewPr>
      <p:cViewPr varScale="1">
        <p:scale>
          <a:sx n="81" d="100"/>
          <a:sy n="81" d="100"/>
        </p:scale>
        <p:origin x="102" y="67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8"/>
    </p:cViewPr>
  </p:sorterViewPr>
  <p:notesViewPr>
    <p:cSldViewPr>
      <p:cViewPr>
        <p:scale>
          <a:sx n="100" d="100"/>
          <a:sy n="100" d="100"/>
        </p:scale>
        <p:origin x="480" y="72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B333029-DFA8-47DA-B9FB-1B2611BC61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4" tIns="49522" rIns="99044" bIns="4952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E4B10B-5518-4244-8DCB-3612A5D946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4" tIns="49522" rIns="99044" bIns="4952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76D2B7A-2A39-46F3-895A-E2D08266F419}" type="datetimeFigureOut">
              <a:rPr lang="de-DE"/>
              <a:pPr>
                <a:defRPr/>
              </a:pPr>
              <a:t>09.12.2020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5A756B-9F28-48F3-BA2F-DA5FB3F0CF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44" tIns="49522" rIns="99044" bIns="4952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53D805-8A28-483F-A472-2C6A9C085B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wrap="square" lIns="99044" tIns="49522" rIns="99044" bIns="4952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0A21D88-4430-4FED-A7BA-FB98350C9F2B}" type="slidenum">
              <a:rPr lang="de-DE" altLang="en-150"/>
              <a:pPr>
                <a:defRPr/>
              </a:pPr>
              <a:t>‹#›</a:t>
            </a:fld>
            <a:endParaRPr lang="de-DE" altLang="en-1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CD30435-6B88-4501-866B-640F0BE3F9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4" tIns="49522" rIns="99044" bIns="4952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BCCA459-3006-4925-9A78-E391739A21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4" tIns="49522" rIns="99044" bIns="4952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600C1914-6E2D-4BFE-A4F3-C636DDD23412}" type="datetimeFigureOut">
              <a:rPr lang="de-DE"/>
              <a:pPr>
                <a:defRPr/>
              </a:pPr>
              <a:t>09.12.2020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D68B1B8D-E90B-43ED-BC4B-516CC72EAA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4" tIns="49522" rIns="99044" bIns="49522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D0ACD72D-85F7-4C27-BCDA-6425F9E3D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625122"/>
          </a:xfrm>
          <a:prstGeom prst="rect">
            <a:avLst/>
          </a:prstGeom>
        </p:spPr>
        <p:txBody>
          <a:bodyPr vert="horz" lIns="99044" tIns="49522" rIns="99044" bIns="49522" rtlCol="0"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773354C-8300-4852-AA03-2DE05ED2EC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44" tIns="49522" rIns="99044" bIns="4952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BDF381-BF1B-4B86-8FB3-C74C54FD3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wrap="square" lIns="99044" tIns="49522" rIns="99044" bIns="4952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641925C0-A0E6-45D9-8505-5BBC884A8528}" type="slidenum">
              <a:rPr lang="de-DE" altLang="en-150"/>
              <a:pPr>
                <a:defRPr/>
              </a:pPr>
              <a:t>‹#›</a:t>
            </a:fld>
            <a:endParaRPr lang="de-DE" altLang="en-1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0FE63EB-CBF4-4E57-9919-DDB4B08049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E5C5055-5919-46BF-B172-5B8FE3A1B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150" altLang="en-150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395D698B-3AAB-40FC-AE54-823BB219F8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735" indent="-3095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055" indent="-24761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276" indent="-24761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498" indent="-24761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3720" indent="-247611" defTabSz="495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8942" indent="-247611" defTabSz="495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164" indent="-247611" defTabSz="495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09385" indent="-247611" defTabSz="495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540D47-D7BD-48EF-8961-F074F6C78DDD}" type="slidenum">
              <a:rPr lang="de-DE" altLang="en-150" smtClean="0"/>
              <a:pPr/>
              <a:t>3</a:t>
            </a:fld>
            <a:endParaRPr lang="de-DE" altLang="en-15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>
            <a:extLst>
              <a:ext uri="{FF2B5EF4-FFF2-40B4-BE49-F238E27FC236}">
                <a16:creationId xmlns:a16="http://schemas.microsoft.com/office/drawing/2014/main" id="{BA57507E-7A18-4C86-BA54-0DD2131A6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670550"/>
            <a:ext cx="7937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2863FDBF-25F9-4FA2-9BF1-816A78D394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262688"/>
            <a:ext cx="2168525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97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8EDE982-2DD8-440F-935A-B5261D2A43D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378962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/>
          </p:cNvPr>
          <p:cNvSpPr>
            <a:spLocks noGrp="1"/>
          </p:cNvSpPr>
          <p:nvPr>
            <p:ph sz="quarter" idx="18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nhaltsplatzhalter 5">
            <a:extLst/>
          </p:cNvPr>
          <p:cNvSpPr>
            <a:spLocks noGrp="1"/>
          </p:cNvSpPr>
          <p:nvPr>
            <p:ph sz="quarter" idx="19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BCD4F02-1D47-4EAF-BD17-F663BB29BEA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147463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/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/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DB6A55B-7B01-4D08-A818-85BE73BDA80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1519256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77364-4597-44A4-915A-B573D7B41E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3719344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60AD1F-9255-494A-B0C6-E0055CA7D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2910515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F9C7447-02F5-4E1D-8E36-9BD150E2B95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1260749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1BB31-2D7A-4DDC-982F-A35CB95BA6F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</p:spTree>
    <p:extLst>
      <p:ext uri="{BB962C8B-B14F-4D97-AF65-F5344CB8AC3E}">
        <p14:creationId xmlns:p14="http://schemas.microsoft.com/office/powerpoint/2010/main" val="1023288392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0D5BBEE-B3E5-49D7-A6B9-8F35117FED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2335379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>
            <a:extLst>
              <a:ext uri="{FF2B5EF4-FFF2-40B4-BE49-F238E27FC236}">
                <a16:creationId xmlns:a16="http://schemas.microsoft.com/office/drawing/2014/main" id="{ABAEA097-C62D-4644-804E-0D77F2CA6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587875"/>
            <a:ext cx="600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4">
            <a:extLst>
              <a:ext uri="{FF2B5EF4-FFF2-40B4-BE49-F238E27FC236}">
                <a16:creationId xmlns:a16="http://schemas.microsoft.com/office/drawing/2014/main" id="{77E3FD1B-6593-4090-ABA1-205A845E27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5288" y="3979863"/>
            <a:ext cx="45720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de-DE" altLang="de-DE" b="1">
                <a:cs typeface="Arial" charset="0"/>
              </a:rPr>
              <a:t>Contact</a:t>
            </a:r>
          </a:p>
        </p:txBody>
      </p:sp>
      <p:sp>
        <p:nvSpPr>
          <p:cNvPr id="5" name="Rechteck 5">
            <a:extLst>
              <a:ext uri="{FF2B5EF4-FFF2-40B4-BE49-F238E27FC236}">
                <a16:creationId xmlns:a16="http://schemas.microsoft.com/office/drawing/2014/main" id="{00E2D823-8C64-4C8E-B782-C7087DFD87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5288" y="4516438"/>
            <a:ext cx="270033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de-DE" altLang="de-DE">
                <a:cs typeface="Arial" charset="0"/>
              </a:rPr>
              <a:t>	Deutsches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de-DE" altLang="de-DE">
                <a:cs typeface="Arial" charset="0"/>
              </a:rPr>
              <a:t>Elektronen-Synchrotron</a:t>
            </a:r>
          </a:p>
          <a:p>
            <a:pPr eaLnBrk="1" hangingPunct="1">
              <a:lnSpc>
                <a:spcPct val="120000"/>
              </a:lnSpc>
              <a:defRPr/>
            </a:pPr>
            <a:endParaRPr lang="de-DE" altLang="de-DE">
              <a:cs typeface="Arial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de-DE" altLang="de-DE">
                <a:cs typeface="Arial" charset="0"/>
              </a:rPr>
              <a:t>www.desy.de</a:t>
            </a:r>
          </a:p>
        </p:txBody>
      </p:sp>
      <p:sp>
        <p:nvSpPr>
          <p:cNvPr id="7" name="Textplatzhalter 7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137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745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7">
            <a:extLst>
              <a:ext uri="{FF2B5EF4-FFF2-40B4-BE49-F238E27FC236}">
                <a16:creationId xmlns:a16="http://schemas.microsoft.com/office/drawing/2014/main" id="{DC37FC75-9D91-4E6F-AD54-C862F219B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262688"/>
            <a:ext cx="2168525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E4CEDF77-0B70-4151-A0D0-108A8A4410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670550"/>
            <a:ext cx="7937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61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608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516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A4F12-2C6F-4DBE-81E5-3143B0F9B6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</p:spTree>
    <p:extLst>
      <p:ext uri="{BB962C8B-B14F-4D97-AF65-F5344CB8AC3E}">
        <p14:creationId xmlns:p14="http://schemas.microsoft.com/office/powerpoint/2010/main" val="355796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01C08DD-5934-4854-B09B-00E6C31FBD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127922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3D9322D-69BD-4D85-9762-FE09D385AD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291716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23FA000-A5B2-4105-8DDC-4D42FB7D61A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176943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/>
          </p:cNvPr>
          <p:cNvSpPr>
            <a:spLocks noGrp="1"/>
          </p:cNvSpPr>
          <p:nvPr>
            <p:ph sz="quarter" idx="18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nhaltsplatzhalter 5">
            <a:extLst/>
          </p:cNvPr>
          <p:cNvSpPr>
            <a:spLocks noGrp="1"/>
          </p:cNvSpPr>
          <p:nvPr>
            <p:ph sz="quarter" idx="19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22A0DD7-481B-430F-B9C1-5D60D2A006B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PETRA III Studies for PETRA IV | Rainer Wanzenberg, Nov 2, 2020</a:t>
            </a:r>
          </a:p>
        </p:txBody>
      </p:sp>
    </p:spTree>
    <p:extLst>
      <p:ext uri="{BB962C8B-B14F-4D97-AF65-F5344CB8AC3E}">
        <p14:creationId xmlns:p14="http://schemas.microsoft.com/office/powerpoint/2010/main" val="418245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56E3E70-30C0-4811-9024-1827F5257A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7988" y="349250"/>
            <a:ext cx="113760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D1B3CB0-EC9C-407D-97CB-CE0E94AB03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7988" y="1406525"/>
            <a:ext cx="1137602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232D2-B523-4FDE-836D-66E790DE0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163" y="6580188"/>
            <a:ext cx="9948862" cy="1873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| PETRA III Studies for PETRA IV | Rainer </a:t>
            </a:r>
            <a:r>
              <a:rPr lang="en-US" err="1"/>
              <a:t>Wanzenberg</a:t>
            </a:r>
            <a:r>
              <a:rPr lang="en-US"/>
              <a:t>, Nov 2, 2020</a:t>
            </a:r>
          </a:p>
        </p:txBody>
      </p:sp>
      <p:sp>
        <p:nvSpPr>
          <p:cNvPr id="1029" name="Textfeld 13">
            <a:extLst>
              <a:ext uri="{FF2B5EF4-FFF2-40B4-BE49-F238E27FC236}">
                <a16:creationId xmlns:a16="http://schemas.microsoft.com/office/drawing/2014/main" id="{F11BABA5-98E8-4AE8-97AF-A9502B1A0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8975" y="6580188"/>
            <a:ext cx="9350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de-DE" sz="1000" b="1"/>
              <a:t>Page </a:t>
            </a:r>
            <a:fld id="{01E4C353-42D7-4C50-8924-83CE59552241}" type="slidenum">
              <a:rPr lang="en-US" altLang="de-DE" sz="1000" b="1" smtClean="0"/>
              <a:pPr algn="r" eaLnBrk="1" hangingPunct="1">
                <a:defRPr/>
              </a:pPr>
              <a:t>‹#›</a:t>
            </a:fld>
            <a:endParaRPr lang="en-US" altLang="de-DE" sz="1000" b="1"/>
          </a:p>
        </p:txBody>
      </p:sp>
      <p:pic>
        <p:nvPicPr>
          <p:cNvPr id="1030" name="Grafik 9">
            <a:extLst>
              <a:ext uri="{FF2B5EF4-FFF2-40B4-BE49-F238E27FC236}">
                <a16:creationId xmlns:a16="http://schemas.microsoft.com/office/drawing/2014/main" id="{DED69AA5-F69B-425E-BFFB-DEAF44FF45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6613525"/>
            <a:ext cx="325438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  <p:sldLayoutId id="2147484261" r:id="rId16"/>
    <p:sldLayoutId id="2147484262" r:id="rId17"/>
    <p:sldLayoutId id="2147484263" r:id="rId18"/>
    <p:sldLayoutId id="2147484264" r:id="rId19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9pPr>
    </p:titleStyle>
    <p:bodyStyle>
      <a:lvl1pPr marL="361950" indent="-361950" algn="l" rtl="0" eaLnBrk="0" fontAlgn="base" hangingPunct="0">
        <a:lnSpc>
          <a:spcPct val="11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rtl="0" eaLnBrk="0" fontAlgn="base" hangingPunct="0">
        <a:spcBef>
          <a:spcPct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hzg.d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hyperlink" Target="http://doi.org/10.3204/PUBDB-2019-03613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Bildplatzhalter 6">
            <a:extLst>
              <a:ext uri="{FF2B5EF4-FFF2-40B4-BE49-F238E27FC236}">
                <a16:creationId xmlns:a16="http://schemas.microsoft.com/office/drawing/2014/main" id="{47916940-2085-4FCE-8000-C93928B77EA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3429000"/>
          </a:xfrm>
        </p:spPr>
      </p:pic>
      <p:sp>
        <p:nvSpPr>
          <p:cNvPr id="23555" name="Titel 1">
            <a:extLst>
              <a:ext uri="{FF2B5EF4-FFF2-40B4-BE49-F238E27FC236}">
                <a16:creationId xmlns:a16="http://schemas.microsoft.com/office/drawing/2014/main" id="{4954206D-CA33-4729-872E-6702F7FBF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349250"/>
            <a:ext cx="11376025" cy="1100138"/>
          </a:xfrm>
        </p:spPr>
        <p:txBody>
          <a:bodyPr/>
          <a:lstStyle/>
          <a:p>
            <a:pPr eaLnBrk="1" hangingPunct="1"/>
            <a:r>
              <a:rPr lang="en-US" altLang="de-DE"/>
              <a:t>PETRA III</a:t>
            </a:r>
          </a:p>
        </p:txBody>
      </p:sp>
      <p:sp>
        <p:nvSpPr>
          <p:cNvPr id="23556" name="Untertitel 2">
            <a:extLst>
              <a:ext uri="{FF2B5EF4-FFF2-40B4-BE49-F238E27FC236}">
                <a16:creationId xmlns:a16="http://schemas.microsoft.com/office/drawing/2014/main" id="{F7190543-F95F-462B-AC78-0809B80A6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2335213"/>
            <a:ext cx="11376025" cy="889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de-DE" sz="2800"/>
              <a:t>Status report and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de-DE" sz="2800"/>
              <a:t>plans: PETRA IV</a:t>
            </a:r>
          </a:p>
        </p:txBody>
      </p:sp>
      <p:sp>
        <p:nvSpPr>
          <p:cNvPr id="23557" name="Textplatzhalter 3">
            <a:extLst>
              <a:ext uri="{FF2B5EF4-FFF2-40B4-BE49-F238E27FC236}">
                <a16:creationId xmlns:a16="http://schemas.microsoft.com/office/drawing/2014/main" id="{4753923D-ACD8-42C9-AE1C-5330DF1D24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8" y="4097338"/>
            <a:ext cx="11369675" cy="700087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altLang="de-DE"/>
              <a:t>Rainer Wanzenberg</a:t>
            </a:r>
          </a:p>
          <a:p>
            <a:pPr eaLnBrk="1" hangingPunct="1">
              <a:spcAft>
                <a:spcPct val="0"/>
              </a:spcAft>
            </a:pPr>
            <a:endParaRPr lang="en-US" altLang="de-DE"/>
          </a:p>
          <a:p>
            <a:pPr eaLnBrk="1" hangingPunct="1">
              <a:spcAft>
                <a:spcPct val="0"/>
              </a:spcAft>
            </a:pPr>
            <a:r>
              <a:rPr lang="en-US" altLang="de-DE"/>
              <a:t>28</a:t>
            </a:r>
            <a:r>
              <a:rPr lang="en-US" altLang="de-DE" baseline="30000"/>
              <a:t>th</a:t>
            </a:r>
            <a:r>
              <a:rPr lang="en-US" altLang="de-DE"/>
              <a:t> ESLS workshop, Grenoble, Dec 16/17, 2020</a:t>
            </a:r>
          </a:p>
          <a:p>
            <a:pPr eaLnBrk="1" hangingPunct="1">
              <a:spcAft>
                <a:spcPct val="0"/>
              </a:spcAft>
            </a:pPr>
            <a:endParaRPr lang="en-US" alt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EB271A0B-16E5-4A02-A1C6-C3D68C87A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150">
                <a:solidFill>
                  <a:srgbClr val="00B0F0"/>
                </a:solidFill>
              </a:rPr>
              <a:t>The PETRA IV </a:t>
            </a:r>
            <a:r>
              <a:rPr lang="en-GB" altLang="en-150">
                <a:solidFill>
                  <a:srgbClr val="00B0F0"/>
                </a:solidFill>
              </a:rPr>
              <a:t>programme schedule is demanding</a:t>
            </a:r>
            <a:endParaRPr lang="de-DE" altLang="de-DE"/>
          </a:p>
        </p:txBody>
      </p:sp>
      <p:sp>
        <p:nvSpPr>
          <p:cNvPr id="33795" name="Text Placeholder 2">
            <a:extLst>
              <a:ext uri="{FF2B5EF4-FFF2-40B4-BE49-F238E27FC236}">
                <a16:creationId xmlns:a16="http://schemas.microsoft.com/office/drawing/2014/main" id="{1906D859-D11A-49B4-9AD7-4A6488C52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A Technical Design Report will be completed in 2022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33797" name="projektzeitplan_eng.pdf" descr="projektzeitplan_eng.pdf">
            <a:extLst>
              <a:ext uri="{FF2B5EF4-FFF2-40B4-BE49-F238E27FC236}">
                <a16:creationId xmlns:a16="http://schemas.microsoft.com/office/drawing/2014/main" id="{F54527FE-6507-40D3-8D27-F98DBB8AC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155825"/>
            <a:ext cx="688340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8D13DC6-2812-4001-AB9B-FDD9D8FBE602}"/>
              </a:ext>
            </a:extLst>
          </p:cNvPr>
          <p:cNvSpPr txBox="1"/>
          <p:nvPr/>
        </p:nvSpPr>
        <p:spPr>
          <a:xfrm>
            <a:off x="7464425" y="1765300"/>
            <a:ext cx="4498975" cy="21224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en-GB" sz="2200" dirty="0"/>
              <a:t>Draft breakdown below hinges 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Project approval in 2022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CFTs start in end 2022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Dark period ~20 months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Users’ operation resumes in Jan 2027</a:t>
            </a:r>
          </a:p>
        </p:txBody>
      </p:sp>
      <p:sp>
        <p:nvSpPr>
          <p:cNvPr id="33799" name="TextBox 2">
            <a:extLst>
              <a:ext uri="{FF2B5EF4-FFF2-40B4-BE49-F238E27FC236}">
                <a16:creationId xmlns:a16="http://schemas.microsoft.com/office/drawing/2014/main" id="{2DF598C3-2714-45C8-A69C-E0586B149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447800"/>
            <a:ext cx="3544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150"/>
              <a:t>TDR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150"/>
              <a:t>Project leader: Riccardo Bartolini</a:t>
            </a:r>
            <a:endParaRPr lang="de-DE" altLang="en-1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933E9603-47CB-4BC1-8E1A-76159A72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150">
                <a:solidFill>
                  <a:srgbClr val="00B0F0"/>
                </a:solidFill>
              </a:rPr>
              <a:t>PETRA III to PETRA IV</a:t>
            </a:r>
            <a:endParaRPr lang="de-DE" altLang="de-DE"/>
          </a:p>
        </p:txBody>
      </p:sp>
      <p:sp>
        <p:nvSpPr>
          <p:cNvPr id="34819" name="Text Placeholder 2">
            <a:extLst>
              <a:ext uri="{FF2B5EF4-FFF2-40B4-BE49-F238E27FC236}">
                <a16:creationId xmlns:a16="http://schemas.microsoft.com/office/drawing/2014/main" id="{C95DA816-288D-48BD-B025-A56BB57E1F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The PETRA IV  CDR lattice is based on the </a:t>
            </a:r>
            <a:r>
              <a:rPr lang="en-US" altLang="en-150"/>
              <a:t>ESRF-EBS cell (H7BA)</a:t>
            </a:r>
          </a:p>
          <a:p>
            <a:pPr>
              <a:spcAft>
                <a:spcPct val="0"/>
              </a:spcAft>
            </a:pPr>
            <a:r>
              <a:rPr lang="en-US" altLang="de-DE"/>
              <a:t> 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34821" name="Picture 4">
            <a:extLst>
              <a:ext uri="{FF2B5EF4-FFF2-40B4-BE49-F238E27FC236}">
                <a16:creationId xmlns:a16="http://schemas.microsoft.com/office/drawing/2014/main" id="{5CC8CEDA-73F9-41D7-852B-A54D4AF8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176338"/>
            <a:ext cx="4446588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>
            <a:extLst>
              <a:ext uri="{FF2B5EF4-FFF2-40B4-BE49-F238E27FC236}">
                <a16:creationId xmlns:a16="http://schemas.microsoft.com/office/drawing/2014/main" id="{9BB12DB3-5760-495E-9FA7-59345DB4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373188"/>
            <a:ext cx="4011612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C0035A-0CCE-4966-B151-BA490CD82130}"/>
              </a:ext>
            </a:extLst>
          </p:cNvPr>
          <p:cNvSpPr/>
          <p:nvPr/>
        </p:nvSpPr>
        <p:spPr>
          <a:xfrm>
            <a:off x="258763" y="5229225"/>
            <a:ext cx="5999162" cy="1292225"/>
          </a:xfrm>
          <a:prstGeom prst="rect">
            <a:avLst/>
          </a:prstGeom>
        </p:spPr>
        <p:txBody>
          <a:bodyPr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en-US" b="1" dirty="0"/>
              <a:t>Eight Arcs</a:t>
            </a:r>
            <a:r>
              <a:rPr lang="en-US" dirty="0"/>
              <a:t> (45°), 201.6 m long</a:t>
            </a:r>
          </a:p>
          <a:p>
            <a:pPr lvl="1">
              <a:defRPr/>
            </a:pPr>
            <a:r>
              <a:rPr lang="en-US" sz="1400" dirty="0"/>
              <a:t>One arc build from 9 DBA cells </a:t>
            </a:r>
            <a:r>
              <a:rPr lang="en-US" sz="1400" dirty="0" err="1"/>
              <a:t>L</a:t>
            </a:r>
            <a:r>
              <a:rPr lang="en-US" sz="1400" baseline="-25000" dirty="0" err="1"/>
              <a:t>cell</a:t>
            </a:r>
            <a:r>
              <a:rPr lang="en-US" sz="1400" dirty="0"/>
              <a:t> = 23 m, 5 m ID straight sections</a:t>
            </a:r>
          </a:p>
          <a:p>
            <a:pPr lvl="1">
              <a:defRPr/>
            </a:pPr>
            <a:r>
              <a:rPr lang="en-US" sz="1400" dirty="0"/>
              <a:t>5 pure FODO-arcs + 2 modified FODO arcs with 2 DBA-like cells</a:t>
            </a:r>
          </a:p>
          <a:p>
            <a:pPr marL="366713" indent="-285750">
              <a:defRPr/>
            </a:pPr>
            <a:r>
              <a:rPr lang="en-US" b="1" dirty="0"/>
              <a:t>Beamlines</a:t>
            </a:r>
            <a:endParaRPr lang="en-US" dirty="0"/>
          </a:p>
          <a:p>
            <a:pPr marL="730250" lvl="1" indent="-285750">
              <a:defRPr/>
            </a:pPr>
            <a:r>
              <a:rPr lang="en-US" sz="1400" dirty="0"/>
              <a:t>Max von-Laue Hall:14; PXN:5; PXE: 7 </a:t>
            </a:r>
            <a:endParaRPr lang="en-US" sz="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F917D1-646C-4072-85E5-61349AC096EE}"/>
              </a:ext>
            </a:extLst>
          </p:cNvPr>
          <p:cNvSpPr/>
          <p:nvPr/>
        </p:nvSpPr>
        <p:spPr>
          <a:xfrm>
            <a:off x="6283325" y="5291138"/>
            <a:ext cx="5667375" cy="1293812"/>
          </a:xfrm>
          <a:prstGeom prst="rect">
            <a:avLst/>
          </a:prstGeom>
        </p:spPr>
        <p:txBody>
          <a:bodyPr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en-US" b="1" dirty="0"/>
              <a:t>Eight Arcs</a:t>
            </a:r>
            <a:r>
              <a:rPr lang="en-US" dirty="0"/>
              <a:t> (45°), 201.6 m long</a:t>
            </a:r>
          </a:p>
          <a:p>
            <a:pPr lvl="1">
              <a:defRPr/>
            </a:pPr>
            <a:r>
              <a:rPr lang="en-US" sz="1400" dirty="0"/>
              <a:t>64 cells ESRF-EBS cells (H7BA)</a:t>
            </a:r>
          </a:p>
          <a:p>
            <a:pPr lvl="1">
              <a:defRPr/>
            </a:pPr>
            <a:r>
              <a:rPr lang="en-US" sz="1400" dirty="0"/>
              <a:t>8 cells per arc </a:t>
            </a:r>
            <a:r>
              <a:rPr lang="en-US" sz="1400" dirty="0" err="1"/>
              <a:t>L</a:t>
            </a:r>
            <a:r>
              <a:rPr lang="en-US" sz="1400" baseline="-25000" dirty="0" err="1"/>
              <a:t>cell</a:t>
            </a:r>
            <a:r>
              <a:rPr lang="en-US" sz="1400" dirty="0"/>
              <a:t> = 26.2 m, 5.3 m ID straight sections</a:t>
            </a:r>
          </a:p>
          <a:p>
            <a:pPr marL="366713" indent="-285750">
              <a:defRPr/>
            </a:pPr>
            <a:r>
              <a:rPr lang="en-US" b="1" dirty="0"/>
              <a:t>Beamlines</a:t>
            </a:r>
            <a:endParaRPr lang="en-US" dirty="0"/>
          </a:p>
          <a:p>
            <a:pPr marL="730250" lvl="1" indent="-285750">
              <a:defRPr/>
            </a:pPr>
            <a:r>
              <a:rPr lang="en-US" sz="1400" dirty="0"/>
              <a:t>Max von-Laue Hall: 9; PXN: 5; PXE: 7 + New Hall: 9 + 9</a:t>
            </a:r>
            <a:endParaRPr lang="en-US" sz="6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41B30FF-27E0-4652-9F72-6472DF9FD2CE}"/>
              </a:ext>
            </a:extLst>
          </p:cNvPr>
          <p:cNvSpPr/>
          <p:nvPr/>
        </p:nvSpPr>
        <p:spPr>
          <a:xfrm>
            <a:off x="5351463" y="2600325"/>
            <a:ext cx="1025525" cy="935038"/>
          </a:xfrm>
          <a:prstGeom prst="rightArrow">
            <a:avLst/>
          </a:prstGeom>
          <a:solidFill>
            <a:srgbClr val="5BC5F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150" sz="1600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8B47F3CD-14EA-4DA5-9AD7-BC38B237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150"/>
              <a:t>CDR lattice meets all performance requirements for </a:t>
            </a:r>
            <a:br>
              <a:rPr lang="en-US" altLang="en-150"/>
            </a:br>
            <a:r>
              <a:rPr lang="en-US" altLang="en-150"/>
              <a:t>an ultra-low emittance storage ring (DIFL @ 1 Å)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35844" name="Picture 25">
            <a:extLst>
              <a:ext uri="{FF2B5EF4-FFF2-40B4-BE49-F238E27FC236}">
                <a16:creationId xmlns:a16="http://schemas.microsoft.com/office/drawing/2014/main" id="{A7022675-5ACC-4DED-BC31-38218AF49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1343025"/>
            <a:ext cx="5999162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6">
            <a:extLst>
              <a:ext uri="{FF2B5EF4-FFF2-40B4-BE49-F238E27FC236}">
                <a16:creationId xmlns:a16="http://schemas.microsoft.com/office/drawing/2014/main" id="{B0EAE3F1-E2A7-4383-B504-CB4C9CE00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668963"/>
            <a:ext cx="77898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4572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9144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1371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18288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GB" altLang="en-150" sz="2200">
                <a:solidFill>
                  <a:srgbClr val="000000"/>
                </a:solidFill>
                <a:sym typeface="Arial" panose="020B0604020202020204" pitchFamily="34" charset="0"/>
              </a:rPr>
              <a:t>Based on ESRF-EBS H7BA cell – 8 octants with 8 cells each</a:t>
            </a:r>
          </a:p>
        </p:txBody>
      </p:sp>
      <p:pic>
        <p:nvPicPr>
          <p:cNvPr id="35846" name="Picture 27">
            <a:extLst>
              <a:ext uri="{FF2B5EF4-FFF2-40B4-BE49-F238E27FC236}">
                <a16:creationId xmlns:a16="http://schemas.microsoft.com/office/drawing/2014/main" id="{2ACE5E99-27F7-47EE-99D4-137EFAF8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647825"/>
            <a:ext cx="541972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2CE8C42C-2E83-4CF7-B3F7-E7816677C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altLang="de-DE"/>
              <a:t>Important</a:t>
            </a:r>
            <a:r>
              <a:rPr lang="de-DE" altLang="de-DE"/>
              <a:t> design </a:t>
            </a:r>
            <a:r>
              <a:rPr lang="en-150" altLang="de-DE"/>
              <a:t>decisions have been taken</a:t>
            </a:r>
          </a:p>
        </p:txBody>
      </p:sp>
      <p:sp>
        <p:nvSpPr>
          <p:cNvPr id="36867" name="Text Placeholder 2">
            <a:extLst>
              <a:ext uri="{FF2B5EF4-FFF2-40B4-BE49-F238E27FC236}">
                <a16:creationId xmlns:a16="http://schemas.microsoft.com/office/drawing/2014/main" id="{018A4617-1BB5-4600-B74C-9F93FA35F0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All beamlines will be moved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ECE53E6-0B23-4864-8E4F-82617E7E19AC}"/>
              </a:ext>
            </a:extLst>
          </p:cNvPr>
          <p:cNvSpPr txBox="1"/>
          <p:nvPr/>
        </p:nvSpPr>
        <p:spPr>
          <a:xfrm>
            <a:off x="369888" y="1216025"/>
            <a:ext cx="11452225" cy="51704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en-GB" sz="2200" dirty="0"/>
              <a:t>Extensive beam physics studies showed that</a:t>
            </a:r>
            <a:endParaRPr lang="en-GB" sz="2200" dirty="0">
              <a:solidFill>
                <a:schemeClr val="tx1"/>
              </a:solidFill>
            </a:endParaRPr>
          </a:p>
          <a:p>
            <a:pPr>
              <a:defRPr/>
            </a:pPr>
            <a:endParaRPr lang="en-GB" sz="22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200" dirty="0">
                <a:solidFill>
                  <a:schemeClr val="tx1"/>
                </a:solidFill>
              </a:rPr>
              <a:t>best performance (DA/MA) is achieved with a scaled version of the ESRF cell (26.2 m cell length)</a:t>
            </a:r>
          </a:p>
          <a:p>
            <a:pPr>
              <a:defRPr/>
            </a:pPr>
            <a:endParaRPr lang="en-GB" sz="22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200" dirty="0">
                <a:solidFill>
                  <a:schemeClr val="tx1"/>
                </a:solidFill>
              </a:rPr>
              <a:t>the 9 cells structure in Max von Laue octant (23 m cell) cannot be retained</a:t>
            </a:r>
          </a:p>
          <a:p>
            <a:pPr lvl="1" indent="0">
              <a:defRPr/>
            </a:pPr>
            <a:r>
              <a:rPr lang="en-GB" sz="2200" dirty="0">
                <a:solidFill>
                  <a:schemeClr val="tx1"/>
                </a:solidFill>
              </a:rPr>
              <a:t>		neither extended to the full ring (9*8 cell) nor locally in the Max von Laue octant</a:t>
            </a:r>
          </a:p>
          <a:p>
            <a:pPr lvl="1" indent="0">
              <a:defRPr/>
            </a:pPr>
            <a:r>
              <a:rPr lang="en-GB" sz="2200" dirty="0">
                <a:solidFill>
                  <a:schemeClr val="tx1"/>
                </a:solidFill>
              </a:rPr>
              <a:t>		high gradients (120 T/m) and poor dynamics</a:t>
            </a:r>
          </a:p>
          <a:p>
            <a:pPr lvl="1" indent="0">
              <a:defRPr/>
            </a:pPr>
            <a:endParaRPr lang="en-GB" sz="2200" dirty="0">
              <a:solidFill>
                <a:schemeClr val="tx1"/>
              </a:solidFill>
            </a:endParaRPr>
          </a:p>
          <a:p>
            <a:pPr marL="342900" lvl="1" indent="-342900">
              <a:buFontTx/>
              <a:buChar char="-"/>
              <a:defRPr/>
            </a:pPr>
            <a:r>
              <a:rPr lang="en-GB" sz="2200" dirty="0">
                <a:solidFill>
                  <a:schemeClr val="tx1"/>
                </a:solidFill>
              </a:rPr>
              <a:t>existing canting angles in P. Ewald and A. </a:t>
            </a:r>
            <a:r>
              <a:rPr lang="en-GB" sz="2200" dirty="0" err="1">
                <a:solidFill>
                  <a:schemeClr val="tx1"/>
                </a:solidFill>
              </a:rPr>
              <a:t>Yonath</a:t>
            </a:r>
            <a:r>
              <a:rPr lang="en-GB" sz="2200" dirty="0">
                <a:solidFill>
                  <a:schemeClr val="tx1"/>
                </a:solidFill>
              </a:rPr>
              <a:t> extensions are 20 </a:t>
            </a:r>
            <a:r>
              <a:rPr lang="en-GB" sz="2200" dirty="0" err="1">
                <a:solidFill>
                  <a:schemeClr val="tx1"/>
                </a:solidFill>
              </a:rPr>
              <a:t>mrad</a:t>
            </a:r>
            <a:r>
              <a:rPr lang="en-GB" sz="2200" dirty="0">
                <a:solidFill>
                  <a:schemeClr val="tx1"/>
                </a:solidFill>
              </a:rPr>
              <a:t> and increase the emittance to ~40 pm range. Also the 5 </a:t>
            </a:r>
            <a:r>
              <a:rPr lang="en-GB" sz="2200" dirty="0" err="1">
                <a:solidFill>
                  <a:schemeClr val="tx1"/>
                </a:solidFill>
              </a:rPr>
              <a:t>mrad</a:t>
            </a:r>
            <a:r>
              <a:rPr lang="en-GB" sz="2200" dirty="0">
                <a:solidFill>
                  <a:schemeClr val="tx1"/>
                </a:solidFill>
              </a:rPr>
              <a:t> canted in the </a:t>
            </a:r>
            <a:r>
              <a:rPr lang="en-GB" sz="2200" dirty="0" err="1">
                <a:solidFill>
                  <a:schemeClr val="tx1"/>
                </a:solidFill>
              </a:rPr>
              <a:t>MvL</a:t>
            </a:r>
            <a:r>
              <a:rPr lang="en-GB" sz="2200" dirty="0">
                <a:solidFill>
                  <a:schemeClr val="tx1"/>
                </a:solidFill>
              </a:rPr>
              <a:t> hall could be tolerated for just a few cases</a:t>
            </a:r>
          </a:p>
          <a:p>
            <a:pPr lvl="1" indent="0">
              <a:defRPr/>
            </a:pPr>
            <a:endParaRPr lang="en-GB" sz="2200" dirty="0">
              <a:solidFill>
                <a:schemeClr val="tx1"/>
              </a:solidFill>
            </a:endParaRPr>
          </a:p>
          <a:p>
            <a:pPr lvl="1" indent="0">
              <a:defRPr/>
            </a:pPr>
            <a:r>
              <a:rPr lang="en-GB" sz="2200" b="1" i="1" dirty="0">
                <a:solidFill>
                  <a:srgbClr val="0000FF"/>
                </a:solidFill>
              </a:rPr>
              <a:t>Emittance and beam physics performance have overridden all logistics considerations of keeping the existing beamlines as they are!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1AA109A5-21D1-4EB2-8DAE-191D1919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Further lattice work to optimize the lattice design</a:t>
            </a:r>
            <a:endParaRPr lang="de-DE" altLang="de-DE"/>
          </a:p>
        </p:txBody>
      </p:sp>
      <p:sp>
        <p:nvSpPr>
          <p:cNvPr id="37891" name="Text Placeholder 2">
            <a:extLst>
              <a:ext uri="{FF2B5EF4-FFF2-40B4-BE49-F238E27FC236}">
                <a16:creationId xmlns:a16="http://schemas.microsoft.com/office/drawing/2014/main" id="{AD5AC11D-D2CB-4B24-A05E-D97823A1DD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Alternative design is in progress on the “combi lattice” based on relaxed H7BA cells in octants where no beamlines are possible</a:t>
            </a:r>
          </a:p>
          <a:p>
            <a:pPr>
              <a:spcAft>
                <a:spcPct val="0"/>
              </a:spcAft>
            </a:pP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37893" name="Picture 1">
            <a:extLst>
              <a:ext uri="{FF2B5EF4-FFF2-40B4-BE49-F238E27FC236}">
                <a16:creationId xmlns:a16="http://schemas.microsoft.com/office/drawing/2014/main" id="{88FAA203-822B-425D-BE17-FD590691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438275"/>
            <a:ext cx="3821113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5">
            <a:extLst>
              <a:ext uri="{FF2B5EF4-FFF2-40B4-BE49-F238E27FC236}">
                <a16:creationId xmlns:a16="http://schemas.microsoft.com/office/drawing/2014/main" id="{B1548C80-F487-45E4-AEC7-8C454114D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3429000"/>
            <a:ext cx="819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600" b="1">
                <a:solidFill>
                  <a:srgbClr val="FF0000"/>
                </a:solidFill>
              </a:rPr>
              <a:t>OCT U</a:t>
            </a:r>
            <a:endParaRPr lang="en-150" altLang="en-150" sz="1600" b="1">
              <a:solidFill>
                <a:srgbClr val="FF0000"/>
              </a:solidFill>
            </a:endParaRPr>
          </a:p>
        </p:txBody>
      </p:sp>
      <p:sp>
        <p:nvSpPr>
          <p:cNvPr id="37895" name="TextBox 10">
            <a:extLst>
              <a:ext uri="{FF2B5EF4-FFF2-40B4-BE49-F238E27FC236}">
                <a16:creationId xmlns:a16="http://schemas.microsoft.com/office/drawing/2014/main" id="{6CD0B582-A7E4-4604-B4C6-50893C673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2854325"/>
            <a:ext cx="819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600" b="1">
                <a:solidFill>
                  <a:srgbClr val="FF0000"/>
                </a:solidFill>
              </a:rPr>
              <a:t>OCT U</a:t>
            </a:r>
            <a:endParaRPr lang="en-150" altLang="en-150" sz="1600" b="1">
              <a:solidFill>
                <a:srgbClr val="FF0000"/>
              </a:solidFill>
            </a:endParaRPr>
          </a:p>
        </p:txBody>
      </p:sp>
      <p:sp>
        <p:nvSpPr>
          <p:cNvPr id="37896" name="TextBox 11">
            <a:extLst>
              <a:ext uri="{FF2B5EF4-FFF2-40B4-BE49-F238E27FC236}">
                <a16:creationId xmlns:a16="http://schemas.microsoft.com/office/drawing/2014/main" id="{ABAE15F5-F2D7-4661-BC78-1B8773716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563" y="2828925"/>
            <a:ext cx="819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600" b="1">
                <a:solidFill>
                  <a:srgbClr val="FF0000"/>
                </a:solidFill>
              </a:rPr>
              <a:t>OCT U</a:t>
            </a:r>
            <a:endParaRPr lang="en-150" altLang="en-150" sz="1600" b="1">
              <a:solidFill>
                <a:srgbClr val="FF0000"/>
              </a:solidFill>
            </a:endParaRPr>
          </a:p>
        </p:txBody>
      </p:sp>
      <p:sp>
        <p:nvSpPr>
          <p:cNvPr id="37897" name="TextBox 12">
            <a:extLst>
              <a:ext uri="{FF2B5EF4-FFF2-40B4-BE49-F238E27FC236}">
                <a16:creationId xmlns:a16="http://schemas.microsoft.com/office/drawing/2014/main" id="{94B2313F-CBF8-4B57-8A6A-C21382084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3238500"/>
            <a:ext cx="819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600" b="1">
                <a:solidFill>
                  <a:srgbClr val="FF0000"/>
                </a:solidFill>
              </a:rPr>
              <a:t>OCT U</a:t>
            </a:r>
            <a:endParaRPr lang="en-150" altLang="en-150" sz="1600" b="1">
              <a:solidFill>
                <a:srgbClr val="FF0000"/>
              </a:solidFill>
            </a:endParaRPr>
          </a:p>
        </p:txBody>
      </p:sp>
      <p:pic>
        <p:nvPicPr>
          <p:cNvPr id="37898" name="Picture 13" descr="Diagram, histogram&#10;&#10;Description automatically generated">
            <a:extLst>
              <a:ext uri="{FF2B5EF4-FFF2-40B4-BE49-F238E27FC236}">
                <a16:creationId xmlns:a16="http://schemas.microsoft.com/office/drawing/2014/main" id="{F0904632-1F31-4F2D-B254-67767DFDE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652588"/>
            <a:ext cx="3719513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2">
            <a:extLst>
              <a:ext uri="{FF2B5EF4-FFF2-40B4-BE49-F238E27FC236}">
                <a16:creationId xmlns:a16="http://schemas.microsoft.com/office/drawing/2014/main" id="{ECAB585D-E854-4770-A36C-F34484080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1438275"/>
            <a:ext cx="4875213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TextBox 8">
            <a:extLst>
              <a:ext uri="{FF2B5EF4-FFF2-40B4-BE49-F238E27FC236}">
                <a16:creationId xmlns:a16="http://schemas.microsoft.com/office/drawing/2014/main" id="{3706B51A-16C5-498F-8EAD-1DBC6E9EB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163" y="4056063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600"/>
              <a:t>Rekaxed (“A”) cell</a:t>
            </a:r>
          </a:p>
          <a:p>
            <a:r>
              <a:rPr lang="en-US" altLang="en-150" sz="1600"/>
              <a:t>without undulator</a:t>
            </a:r>
            <a:endParaRPr lang="en-150" altLang="en-150" sz="1600"/>
          </a:p>
        </p:txBody>
      </p:sp>
      <p:sp>
        <p:nvSpPr>
          <p:cNvPr id="37901" name="Rectangle 9">
            <a:extLst>
              <a:ext uri="{FF2B5EF4-FFF2-40B4-BE49-F238E27FC236}">
                <a16:creationId xmlns:a16="http://schemas.microsoft.com/office/drawing/2014/main" id="{916D236F-889D-42B8-A106-05539BC16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5013325"/>
            <a:ext cx="49418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/>
              <a:t>Advantages “Combi Lattice”</a:t>
            </a:r>
          </a:p>
          <a:p>
            <a:r>
              <a:rPr lang="en-US" altLang="en-150"/>
              <a:t>•	DA and lifetime</a:t>
            </a:r>
          </a:p>
          <a:p>
            <a:r>
              <a:rPr lang="en-US" altLang="en-150"/>
              <a:t>•	Possibility to go to lower beta in the 5m ID</a:t>
            </a:r>
          </a:p>
          <a:p>
            <a:r>
              <a:rPr lang="en-US" altLang="en-150"/>
              <a:t>       (and hence brightness)</a:t>
            </a:r>
          </a:p>
          <a:p>
            <a:r>
              <a:rPr lang="en-US" altLang="en-150"/>
              <a:t>•	Lower power consumption (~10%)</a:t>
            </a:r>
          </a:p>
          <a:p>
            <a:endParaRPr lang="en-150" altLang="en-1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D4601A-1BD9-4733-BE88-B7DA0D6E5723}"/>
              </a:ext>
            </a:extLst>
          </p:cNvPr>
          <p:cNvSpPr/>
          <p:nvPr/>
        </p:nvSpPr>
        <p:spPr>
          <a:xfrm>
            <a:off x="5865813" y="5289550"/>
            <a:ext cx="6096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   Charge stability (via lifetime) and injection frequency</a:t>
            </a:r>
          </a:p>
          <a:p>
            <a:pPr>
              <a:defRPr/>
            </a:pPr>
            <a:r>
              <a:rPr lang="en-US" dirty="0"/>
              <a:t>•	Better prospects for accumulation option</a:t>
            </a:r>
          </a:p>
          <a:p>
            <a:pPr>
              <a:defRPr/>
            </a:pPr>
            <a:r>
              <a:rPr lang="en-US" dirty="0"/>
              <a:t>•	Potentially less stress on injection chain (via lifetime)</a:t>
            </a:r>
          </a:p>
          <a:p>
            <a:pPr>
              <a:defRPr/>
            </a:pPr>
            <a:r>
              <a:rPr lang="en-US" dirty="0"/>
              <a:t>•	Better fits geometry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FC9A36B0-52CD-4999-9D40-4AAA6A19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PETRA IV project structure</a:t>
            </a:r>
          </a:p>
        </p:txBody>
      </p:sp>
      <p:sp>
        <p:nvSpPr>
          <p:cNvPr id="38915" name="Text Placeholder 2">
            <a:extLst>
              <a:ext uri="{FF2B5EF4-FFF2-40B4-BE49-F238E27FC236}">
                <a16:creationId xmlns:a16="http://schemas.microsoft.com/office/drawing/2014/main" id="{63E4A74D-622B-4F47-A699-81F52ED87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Work Packages definition</a:t>
            </a:r>
          </a:p>
          <a:p>
            <a:pPr>
              <a:spcAft>
                <a:spcPct val="0"/>
              </a:spcAft>
            </a:pP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38917" name="Grafik 7">
            <a:extLst>
              <a:ext uri="{FF2B5EF4-FFF2-40B4-BE49-F238E27FC236}">
                <a16:creationId xmlns:a16="http://schemas.microsoft.com/office/drawing/2014/main" id="{13280BF6-6FEB-4CC6-B4CA-19B7040EC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30175"/>
            <a:ext cx="942181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feld 12">
            <a:extLst>
              <a:ext uri="{FF2B5EF4-FFF2-40B4-BE49-F238E27FC236}">
                <a16:creationId xmlns:a16="http://schemas.microsoft.com/office/drawing/2014/main" id="{EFA792AE-AAF6-4A3A-927A-2183F0E2C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4951413"/>
            <a:ext cx="5457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150" sz="2000" b="1">
                <a:solidFill>
                  <a:srgbClr val="E45D50"/>
                </a:solidFill>
              </a:rPr>
              <a:t>Aggressive recruitment </a:t>
            </a:r>
          </a:p>
          <a:p>
            <a:r>
              <a:rPr lang="en-US" altLang="en-150" sz="2000" b="1">
                <a:solidFill>
                  <a:srgbClr val="E45D50"/>
                </a:solidFill>
              </a:rPr>
              <a:t>ongoing</a:t>
            </a:r>
            <a:r>
              <a:rPr lang="de-DE" altLang="en-150" sz="2000" b="1">
                <a:solidFill>
                  <a:srgbClr val="E45D50"/>
                </a:solidFill>
              </a:rPr>
              <a:t> </a:t>
            </a:r>
            <a:r>
              <a:rPr lang="en-US" altLang="en-150" sz="2000" b="1">
                <a:solidFill>
                  <a:srgbClr val="E45D50"/>
                </a:solidFill>
              </a:rPr>
              <a:t>~30 positions</a:t>
            </a:r>
          </a:p>
          <a:p>
            <a:endParaRPr lang="en-US" altLang="en-150" sz="2000" b="1">
              <a:solidFill>
                <a:srgbClr val="E45D50"/>
              </a:solidFill>
            </a:endParaRPr>
          </a:p>
          <a:p>
            <a:r>
              <a:rPr lang="en-US" altLang="en-150" sz="2000" b="1">
                <a:solidFill>
                  <a:srgbClr val="E45D50"/>
                </a:solidFill>
              </a:rPr>
              <a:t>Visit  DESY vacancies</a:t>
            </a:r>
            <a:r>
              <a:rPr lang="de-DE" altLang="en-150" sz="2000" b="1">
                <a:solidFill>
                  <a:srgbClr val="E45D50"/>
                </a:solidFill>
              </a:rPr>
              <a:t> web</a:t>
            </a:r>
          </a:p>
          <a:p>
            <a:r>
              <a:rPr lang="en-US" altLang="en-150" sz="1600" b="1">
                <a:solidFill>
                  <a:srgbClr val="E45D50"/>
                </a:solidFill>
              </a:rPr>
              <a:t>https://www.desy.de/career/job_offers/index_eng.html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7DB4EB03-6183-4A34-A6C4-0FF05FF6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Studies for PETRA IV at PETRA III are important for the TDR </a:t>
            </a:r>
            <a:endParaRPr lang="de-DE" altLang="de-DE"/>
          </a:p>
        </p:txBody>
      </p:sp>
      <p:sp>
        <p:nvSpPr>
          <p:cNvPr id="39939" name="Text Placeholder 2">
            <a:extLst>
              <a:ext uri="{FF2B5EF4-FFF2-40B4-BE49-F238E27FC236}">
                <a16:creationId xmlns:a16="http://schemas.microsoft.com/office/drawing/2014/main" id="{2EDA4FF5-1DCC-4F8B-9F21-E2D020F8BF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6046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A workshop (online Sep 16) was organized to discuss topics and opportunities for studies at PETRA III</a:t>
            </a:r>
          </a:p>
          <a:p>
            <a:pPr>
              <a:spcAft>
                <a:spcPct val="0"/>
              </a:spcAft>
            </a:pPr>
            <a:r>
              <a:rPr lang="en-US" altLang="de-DE"/>
              <a:t> 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AABFF-ED30-4BE5-9711-5352F75259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798A7639-4800-4118-9AF6-59312477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2565400"/>
            <a:ext cx="6348413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12">
            <a:extLst>
              <a:ext uri="{FF2B5EF4-FFF2-40B4-BE49-F238E27FC236}">
                <a16:creationId xmlns:a16="http://schemas.microsoft.com/office/drawing/2014/main" id="{FBB4F98D-458C-452C-86DF-CA19FE58D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900" y="1558925"/>
            <a:ext cx="210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Studies at PETRA III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relevant for the TDR</a:t>
            </a:r>
            <a:endParaRPr lang="de-DE" altLang="de-DE" sz="160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CBE9B8A-0AE6-4AD6-91A2-0BD00B9850F4}"/>
              </a:ext>
            </a:extLst>
          </p:cNvPr>
          <p:cNvSpPr/>
          <p:nvPr/>
        </p:nvSpPr>
        <p:spPr>
          <a:xfrm>
            <a:off x="5389563" y="1531938"/>
            <a:ext cx="4306887" cy="936625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7D70AD-94EE-4701-8206-03E760087737}"/>
              </a:ext>
            </a:extLst>
          </p:cNvPr>
          <p:cNvSpPr txBox="1"/>
          <p:nvPr/>
        </p:nvSpPr>
        <p:spPr>
          <a:xfrm>
            <a:off x="334963" y="1628775"/>
            <a:ext cx="5054600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dirty="0"/>
              <a:t>Opportunities for s</a:t>
            </a:r>
            <a:r>
              <a:rPr lang="en-US" sz="2000" dirty="0"/>
              <a:t>tudies at PETRA III</a:t>
            </a:r>
          </a:p>
          <a:p>
            <a:pPr eaLnBrk="1" hangingPunct="1">
              <a:defRPr/>
            </a:pPr>
            <a:endParaRPr lang="en-US" sz="2000" dirty="0"/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Beam stability concepts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Accelerator physics / beam dynamics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Test of commissioning strategies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Test of impedance models</a:t>
            </a:r>
          </a:p>
          <a:p>
            <a:pPr eaLnBrk="1" hangingPunct="1">
              <a:defRPr/>
            </a:pPr>
            <a:endParaRPr lang="en-US" sz="2000" dirty="0"/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Technical subsystems</a:t>
            </a:r>
          </a:p>
          <a:p>
            <a:pPr marL="800100" lvl="2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Accelerator Controls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Vacuum system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RF system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Diagnostics</a:t>
            </a:r>
          </a:p>
          <a:p>
            <a:pPr eaLnBrk="1" hangingPunct="1">
              <a:defRPr/>
            </a:pPr>
            <a:endParaRPr lang="en-US" sz="2000" dirty="0"/>
          </a:p>
        </p:txBody>
      </p:sp>
      <p:grpSp>
        <p:nvGrpSpPr>
          <p:cNvPr id="39945" name="Group 1">
            <a:extLst>
              <a:ext uri="{FF2B5EF4-FFF2-40B4-BE49-F238E27FC236}">
                <a16:creationId xmlns:a16="http://schemas.microsoft.com/office/drawing/2014/main" id="{E1BF2CFC-EF7C-496D-ADFA-E89E0B81A3F6}"/>
              </a:ext>
            </a:extLst>
          </p:cNvPr>
          <p:cNvGrpSpPr>
            <a:grpSpLocks/>
          </p:cNvGrpSpPr>
          <p:nvPr/>
        </p:nvGrpSpPr>
        <p:grpSpPr bwMode="auto">
          <a:xfrm>
            <a:off x="7658100" y="1766888"/>
            <a:ext cx="1727200" cy="468312"/>
            <a:chOff x="7488238" y="6057900"/>
            <a:chExt cx="1727200" cy="4674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BB5DC-B229-491A-B428-31811BF21BA8}"/>
                </a:ext>
              </a:extLst>
            </p:cNvPr>
            <p:cNvSpPr/>
            <p:nvPr/>
          </p:nvSpPr>
          <p:spPr bwMode="auto">
            <a:xfrm>
              <a:off x="7488238" y="6057900"/>
              <a:ext cx="431800" cy="46744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05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2020</a:t>
              </a:r>
              <a:endParaRPr lang="de-DE" sz="1050" b="1" dirty="0" err="1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9B07E8-CF30-4A40-A8B8-FB40C3DB3F5C}"/>
                </a:ext>
              </a:extLst>
            </p:cNvPr>
            <p:cNvSpPr/>
            <p:nvPr/>
          </p:nvSpPr>
          <p:spPr bwMode="auto">
            <a:xfrm>
              <a:off x="7920038" y="6057900"/>
              <a:ext cx="431800" cy="46744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05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2021</a:t>
              </a:r>
              <a:endParaRPr lang="de-DE" sz="1050" b="1" dirty="0" err="1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7D91E2-9BEE-4FFF-96DF-A30AE554048B}"/>
                </a:ext>
              </a:extLst>
            </p:cNvPr>
            <p:cNvSpPr/>
            <p:nvPr/>
          </p:nvSpPr>
          <p:spPr bwMode="auto">
            <a:xfrm>
              <a:off x="8351838" y="6057900"/>
              <a:ext cx="431800" cy="46744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05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2022</a:t>
              </a:r>
              <a:endParaRPr lang="de-DE" sz="1050" b="1" dirty="0" err="1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E0DAA0-A701-445A-A820-780BE98C06DD}"/>
                </a:ext>
              </a:extLst>
            </p:cNvPr>
            <p:cNvSpPr/>
            <p:nvPr/>
          </p:nvSpPr>
          <p:spPr bwMode="auto">
            <a:xfrm>
              <a:off x="8783638" y="6057900"/>
              <a:ext cx="431800" cy="4674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05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…</a:t>
              </a:r>
              <a:endParaRPr lang="de-DE" sz="1050" b="1" dirty="0" err="1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214F28FA-3A11-4A63-8A97-E7D6747E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Stability will be crucial for PETRA IV</a:t>
            </a:r>
            <a:endParaRPr lang="de-DE" altLang="de-DE"/>
          </a:p>
        </p:txBody>
      </p:sp>
      <p:sp>
        <p:nvSpPr>
          <p:cNvPr id="40963" name="Text Placeholder 2">
            <a:extLst>
              <a:ext uri="{FF2B5EF4-FFF2-40B4-BE49-F238E27FC236}">
                <a16:creationId xmlns:a16="http://schemas.microsoft.com/office/drawing/2014/main" id="{64A10C5F-4538-47CD-8EC5-0ACE7F72D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Opportunities for studies / tests at PETRA III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| PETRA III Status report and plans: PETRA IV | Rainer Wanzenberg, Dec 16, 2020</a:t>
            </a:r>
          </a:p>
        </p:txBody>
      </p:sp>
      <p:pic>
        <p:nvPicPr>
          <p:cNvPr id="40965" name="Picture 2">
            <a:extLst>
              <a:ext uri="{FF2B5EF4-FFF2-40B4-BE49-F238E27FC236}">
                <a16:creationId xmlns:a16="http://schemas.microsoft.com/office/drawing/2014/main" id="{C1A3DEB9-8D63-4BF1-BBAC-F929EB46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103313"/>
            <a:ext cx="447992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>
            <a:extLst>
              <a:ext uri="{FF2B5EF4-FFF2-40B4-BE49-F238E27FC236}">
                <a16:creationId xmlns:a16="http://schemas.microsoft.com/office/drawing/2014/main" id="{D95E31F9-2ACA-49B2-8D88-CBE945719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3935413"/>
            <a:ext cx="2479675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074C9E-8D03-434F-858E-435BA23BD35D}"/>
              </a:ext>
            </a:extLst>
          </p:cNvPr>
          <p:cNvSpPr txBox="1"/>
          <p:nvPr/>
        </p:nvSpPr>
        <p:spPr>
          <a:xfrm>
            <a:off x="6187052" y="901964"/>
            <a:ext cx="5802852" cy="144654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A large portion of the PETRA IV ring will still be sitting in the old 1976 concrete slab (23 m long, 30 cm thick)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/>
              <a:t>No option for a complete rebuild of the tunnel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618E9C-4A8B-4613-B9F7-E19E58005AFA}"/>
              </a:ext>
            </a:extLst>
          </p:cNvPr>
          <p:cNvSpPr/>
          <p:nvPr/>
        </p:nvSpPr>
        <p:spPr>
          <a:xfrm>
            <a:off x="6276975" y="2505075"/>
            <a:ext cx="5713413" cy="3754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/>
              <a:t>Further measurements planned at PETRA III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Mechanical Measurements, </a:t>
            </a:r>
          </a:p>
          <a:p>
            <a:pPr>
              <a:defRPr/>
            </a:pPr>
            <a:r>
              <a:rPr lang="en-US" b="1" dirty="0"/>
              <a:t>Temperature Measurements, </a:t>
            </a:r>
          </a:p>
          <a:p>
            <a:pPr>
              <a:defRPr/>
            </a:pPr>
            <a:r>
              <a:rPr lang="en-US" b="1" dirty="0"/>
              <a:t>Stretched Wire Measurements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-   Correlation of movements with temperature.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/>
              <a:t>Comparison between temperature stabilized</a:t>
            </a:r>
          </a:p>
          <a:p>
            <a:pPr>
              <a:defRPr/>
            </a:pPr>
            <a:r>
              <a:rPr lang="en-US" dirty="0"/>
              <a:t>     areas and floating areas.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/>
              <a:t>Comparison between mechanical measurement</a:t>
            </a:r>
          </a:p>
          <a:p>
            <a:pPr>
              <a:defRPr/>
            </a:pPr>
            <a:r>
              <a:rPr lang="en-US" dirty="0"/>
              <a:t>     and stretched wire measurement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/>
              <a:t>Comparison of measured movements with</a:t>
            </a:r>
          </a:p>
          <a:p>
            <a:pPr>
              <a:defRPr/>
            </a:pPr>
            <a:r>
              <a:rPr lang="en-US" dirty="0"/>
              <a:t>     tolerances of PETRA IV</a:t>
            </a:r>
            <a:endParaRPr lang="de-DE" dirty="0"/>
          </a:p>
        </p:txBody>
      </p:sp>
      <p:pic>
        <p:nvPicPr>
          <p:cNvPr id="40969" name="Picture 5">
            <a:extLst>
              <a:ext uri="{FF2B5EF4-FFF2-40B4-BE49-F238E27FC236}">
                <a16:creationId xmlns:a16="http://schemas.microsoft.com/office/drawing/2014/main" id="{AB7E14EA-9FCB-4314-BCD2-03AA0FC2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903663"/>
            <a:ext cx="210978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61048B1-ADCD-4925-8155-840BD4B734DD}"/>
              </a:ext>
            </a:extLst>
          </p:cNvPr>
          <p:cNvCxnSpPr/>
          <p:nvPr/>
        </p:nvCxnSpPr>
        <p:spPr>
          <a:xfrm flipH="1">
            <a:off x="4506913" y="3644900"/>
            <a:ext cx="2112962" cy="1387475"/>
          </a:xfrm>
          <a:prstGeom prst="straightConnector1">
            <a:avLst/>
          </a:prstGeom>
          <a:ln w="3175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23A2D146-B641-4132-A8D9-5CCDAE8D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3200"/>
              <a:t>Accelerator physics / beam dynamics</a:t>
            </a:r>
            <a:br>
              <a:rPr lang="en-US" altLang="de-DE" sz="3200"/>
            </a:br>
            <a:endParaRPr lang="de-DE" altLang="de-DE"/>
          </a:p>
        </p:txBody>
      </p:sp>
      <p:sp>
        <p:nvSpPr>
          <p:cNvPr id="41987" name="Text Placeholder 2">
            <a:extLst>
              <a:ext uri="{FF2B5EF4-FFF2-40B4-BE49-F238E27FC236}">
                <a16:creationId xmlns:a16="http://schemas.microsoft.com/office/drawing/2014/main" id="{8E46BFB8-E30E-4027-909A-2AADDB32A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First studies have already started, further are planned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6B03E-E217-4E01-AD1A-33921DC29A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sp>
        <p:nvSpPr>
          <p:cNvPr id="41989" name="Rectangle 1">
            <a:extLst>
              <a:ext uri="{FF2B5EF4-FFF2-40B4-BE49-F238E27FC236}">
                <a16:creationId xmlns:a16="http://schemas.microsoft.com/office/drawing/2014/main" id="{AF261DC7-D355-4981-B4DB-EC9A30D6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1412875"/>
            <a:ext cx="79200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de-DE" sz="2000"/>
              <a:t>Test of commissioning strategies</a:t>
            </a:r>
          </a:p>
          <a:p>
            <a:pPr lvl="1" eaLnBrk="1" hangingPunct="1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de-DE" sz="2000"/>
              <a:t>Commissioning simulation tests</a:t>
            </a:r>
          </a:p>
          <a:p>
            <a:pPr lvl="1" eaLnBrk="1" hangingPunct="1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de-DE" sz="2000"/>
              <a:t>Advanced methods of optics measurement and correction</a:t>
            </a:r>
          </a:p>
          <a:p>
            <a:pPr lvl="1" eaLnBrk="1" hangingPunct="1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de-DE" sz="2000"/>
              <a:t>Software Implementation and Testing</a:t>
            </a:r>
          </a:p>
          <a:p>
            <a:pPr lvl="1" eaLnBrk="1" hangingPunct="1"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altLang="de-DE" sz="2000"/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de-DE" sz="2000"/>
              <a:t>Test of impedance models</a:t>
            </a:r>
          </a:p>
          <a:p>
            <a:pPr lvl="1" eaLnBrk="1" hangingPunct="1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de-DE" sz="2000"/>
              <a:t>Benchmarking of simulations against data from PETRA III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de-DE" sz="2000"/>
          </a:p>
        </p:txBody>
      </p:sp>
      <p:sp>
        <p:nvSpPr>
          <p:cNvPr id="41990" name="TextBox 2">
            <a:extLst>
              <a:ext uri="{FF2B5EF4-FFF2-40B4-BE49-F238E27FC236}">
                <a16:creationId xmlns:a16="http://schemas.microsoft.com/office/drawing/2014/main" id="{EAF12ED6-5183-4638-A14C-945631CDD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751263"/>
            <a:ext cx="5472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First results have been published: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de-DE" sz="1600"/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de-DE" altLang="de-DE" sz="1600"/>
              <a:t>Andrei Ivanov, Ilya Agapov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de-DE" altLang="de-DE" sz="1600" i="1"/>
              <a:t>Physics-based deep neural networks for beam dynamics in charged particle accelerators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PRAB</a:t>
            </a:r>
            <a:r>
              <a:rPr lang="de-DE" altLang="de-DE" sz="1600"/>
              <a:t> 23, 074601 (2020)</a:t>
            </a:r>
          </a:p>
        </p:txBody>
      </p:sp>
      <p:pic>
        <p:nvPicPr>
          <p:cNvPr id="41991" name="Picture 2">
            <a:extLst>
              <a:ext uri="{FF2B5EF4-FFF2-40B4-BE49-F238E27FC236}">
                <a16:creationId xmlns:a16="http://schemas.microsoft.com/office/drawing/2014/main" id="{BC94FD5D-01E3-4E32-8DDE-8A98624DC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535488"/>
            <a:ext cx="3597275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2" name="TextBox 4">
            <a:extLst>
              <a:ext uri="{FF2B5EF4-FFF2-40B4-BE49-F238E27FC236}">
                <a16:creationId xmlns:a16="http://schemas.microsoft.com/office/drawing/2014/main" id="{EE4D4372-7A6E-4E1C-A69B-1FDA158F6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40767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Using neural networks to measure the optics</a:t>
            </a:r>
            <a:endParaRPr lang="de-DE" altLang="de-DE"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C877EBBA-5BB1-4042-A02C-0D85A1BB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Studies related to the vacuum system started in 2019</a:t>
            </a:r>
            <a:endParaRPr lang="de-DE" altLang="de-DE"/>
          </a:p>
        </p:txBody>
      </p:sp>
      <p:sp>
        <p:nvSpPr>
          <p:cNvPr id="43011" name="Text Placeholder 2">
            <a:extLst>
              <a:ext uri="{FF2B5EF4-FFF2-40B4-BE49-F238E27FC236}">
                <a16:creationId xmlns:a16="http://schemas.microsoft.com/office/drawing/2014/main" id="{4C10891C-8C3F-4166-BA63-3BE9640E34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Preliminary results from the NEG coated chambers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5EECC-B113-430E-B82E-60DBFF51D30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D8F938FB-5C90-48BE-8203-B2081A4EF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1454150"/>
            <a:ext cx="5329237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  <a:defRPr/>
            </a:pPr>
            <a:r>
              <a:rPr lang="en-US" altLang="en-US" b="1" dirty="0"/>
              <a:t>Plans for  new experiments:</a:t>
            </a:r>
            <a:endParaRPr lang="en-US" altLang="en-US" dirty="0"/>
          </a:p>
          <a:p>
            <a:pPr marL="285750" indent="-285750" eaLnBrk="1" hangingPunct="1"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/>
              <a:t>Test of an neon purifier venting system in 2021/2022</a:t>
            </a:r>
          </a:p>
          <a:p>
            <a:pPr marL="285750">
              <a:buFont typeface="Wingdings" panose="05000000000000000000" pitchFamily="2" charset="2"/>
              <a:buChar char="§"/>
              <a:defRPr/>
            </a:pPr>
            <a:r>
              <a:rPr lang="en-US" dirty="0"/>
              <a:t>Venting with pure neon has the advantage, that activated NEG-Pumps will stay activated</a:t>
            </a:r>
            <a:endParaRPr lang="de-DE" dirty="0"/>
          </a:p>
          <a:p>
            <a:pPr marL="285750">
              <a:buFont typeface="Wingdings" panose="05000000000000000000" pitchFamily="2" charset="2"/>
              <a:buChar char="§"/>
              <a:defRPr/>
            </a:pPr>
            <a:r>
              <a:rPr lang="en-US" dirty="0"/>
              <a:t>Noble-Diode Ion getter pumps are required</a:t>
            </a:r>
            <a:endParaRPr lang="de-DE" dirty="0"/>
          </a:p>
        </p:txBody>
      </p:sp>
      <p:pic>
        <p:nvPicPr>
          <p:cNvPr id="43014" name="Inhaltsplatzhalter 6">
            <a:extLst>
              <a:ext uri="{FF2B5EF4-FFF2-40B4-BE49-F238E27FC236}">
                <a16:creationId xmlns:a16="http://schemas.microsoft.com/office/drawing/2014/main" id="{26C9F823-0766-466E-A7A0-61F3D4B1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213100"/>
            <a:ext cx="34401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1">
            <a:extLst>
              <a:ext uri="{FF2B5EF4-FFF2-40B4-BE49-F238E27FC236}">
                <a16:creationId xmlns:a16="http://schemas.microsoft.com/office/drawing/2014/main" id="{2DDE85D7-F8FB-44B5-BA75-3C6687BBA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25" y="3500438"/>
            <a:ext cx="1800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200"/>
              <a:t>Test would follow the scheme  as implemented by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200"/>
              <a:t>Eshraq al Dmour et al.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200"/>
              <a:t>at MAX IV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69795D4F-5950-4C33-BCE5-B0802D064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1628775"/>
            <a:ext cx="53292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/>
              <a:t>Test vacuum diagnostics like Mass-spectrometer, Ion-Gauges, new cabling, new </a:t>
            </a:r>
            <a:r>
              <a:rPr lang="en-US" dirty="0" err="1"/>
              <a:t>thermo</a:t>
            </a:r>
            <a:r>
              <a:rPr lang="en-US" dirty="0"/>
              <a:t> sensors, …</a:t>
            </a:r>
          </a:p>
          <a:p>
            <a:pPr eaLnBrk="1" hangingPunct="1"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dirty="0"/>
              <a:t>     Test  in the thermal and radiation environment of the</a:t>
            </a:r>
          </a:p>
          <a:p>
            <a:pPr eaLnBrk="1" hangingPunct="1"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dirty="0"/>
              <a:t>      PETRA III tunnel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B2825AEF-2D15-427C-BB45-A1BD76A60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5445125"/>
            <a:ext cx="5329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Design of new type of  RF-shielded bellows</a:t>
            </a:r>
          </a:p>
          <a:p>
            <a:pPr eaLnBrk="1" hangingPunct="1"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dirty="0"/>
              <a:t>     test one unit in PETRA III ring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4E0D36C7-686E-4405-BAF3-31260C197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25" y="3241675"/>
            <a:ext cx="5753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r>
              <a:rPr lang="en-US" altLang="en-US" sz="1600" b="1" dirty="0"/>
              <a:t>Experiment at PETRA III with NEG-coated chambers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r>
              <a:rPr lang="en-US" altLang="en-US" sz="1600" dirty="0"/>
              <a:t>10 chambers in the standard arc-section of PETRA III (West, about 60 m)</a:t>
            </a:r>
          </a:p>
          <a:p>
            <a:pPr marL="285750" indent="-285750" eaLnBrk="1" hangingPunct="1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600" dirty="0"/>
              <a:t>NEG activation due to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1600" dirty="0"/>
              <a:t>     synchrotron radiation ?</a:t>
            </a:r>
          </a:p>
          <a:p>
            <a:pPr marL="285750" indent="-285750" eaLnBrk="1" hangingPunct="1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600" dirty="0"/>
              <a:t>Preliminary result: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1600" dirty="0"/>
              <a:t>     The design of vacuum system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r>
              <a:rPr lang="en-US" altLang="en-US" sz="1600" dirty="0"/>
              <a:t>     will include external heaters</a:t>
            </a:r>
          </a:p>
          <a:p>
            <a:pPr marL="285750" indent="-285750" eaLnBrk="1" hangingPunct="1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/>
              <a:t>Studies will be continued</a:t>
            </a:r>
          </a:p>
        </p:txBody>
      </p:sp>
      <p:pic>
        <p:nvPicPr>
          <p:cNvPr id="43019" name="Picture 12" descr="D:\Data\PIIIFotos\April17\IMG_20190417_124103_870.jpg">
            <a:extLst>
              <a:ext uri="{FF2B5EF4-FFF2-40B4-BE49-F238E27FC236}">
                <a16:creationId xmlns:a16="http://schemas.microsoft.com/office/drawing/2014/main" id="{BC1A2A9C-4F8D-4FDF-BD77-CD3ED9AF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5" y="3886200"/>
            <a:ext cx="221773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6">
            <a:extLst>
              <a:ext uri="{FF2B5EF4-FFF2-40B4-BE49-F238E27FC236}">
                <a16:creationId xmlns:a16="http://schemas.microsoft.com/office/drawing/2014/main" id="{EC07C5BC-7845-47A1-962F-784A7042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PETRA III is one of the core facilities at DESY </a:t>
            </a:r>
            <a:endParaRPr lang="de-DE" altLang="de-DE"/>
          </a:p>
        </p:txBody>
      </p:sp>
      <p:sp>
        <p:nvSpPr>
          <p:cNvPr id="24579" name="Text Placeholder 7">
            <a:extLst>
              <a:ext uri="{FF2B5EF4-FFF2-40B4-BE49-F238E27FC236}">
                <a16:creationId xmlns:a16="http://schemas.microsoft.com/office/drawing/2014/main" id="{6457A681-7BAA-45B1-828E-B9A3ED652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altLang="de-DE"/>
              <a:t>Each year, more than 2000 users are performing measurements at the PETRA III beamlines</a:t>
            </a:r>
            <a:endParaRPr lang="de-DE" alt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86778-FA86-4CC7-8BE3-76971BCE3C8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24581" name="Picture 23" descr="https://media.desy.de/DESYmediabank/ConvertAssets/2015-09-29_Luftbild_mit_Beschleunigern_RS-0045_a.jpg">
            <a:extLst>
              <a:ext uri="{FF2B5EF4-FFF2-40B4-BE49-F238E27FC236}">
                <a16:creationId xmlns:a16="http://schemas.microsoft.com/office/drawing/2014/main" id="{2AC4CD2E-B384-4A93-A177-2C87438F9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9" b="5597"/>
          <a:stretch>
            <a:fillRect/>
          </a:stretch>
        </p:blipFill>
        <p:spPr bwMode="auto">
          <a:xfrm>
            <a:off x="468313" y="1951038"/>
            <a:ext cx="77724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Up Arrow 8">
            <a:extLst>
              <a:ext uri="{FF2B5EF4-FFF2-40B4-BE49-F238E27FC236}">
                <a16:creationId xmlns:a16="http://schemas.microsoft.com/office/drawing/2014/main" id="{931E1D64-0FE1-4EBE-86A5-44DA444A8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8" y="4260850"/>
            <a:ext cx="215900" cy="1360488"/>
          </a:xfrm>
          <a:prstGeom prst="upArrow">
            <a:avLst>
              <a:gd name="adj1" fmla="val 50000"/>
              <a:gd name="adj2" fmla="val 5003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24583" name="TextBox 7">
            <a:extLst>
              <a:ext uri="{FF2B5EF4-FFF2-40B4-BE49-F238E27FC236}">
                <a16:creationId xmlns:a16="http://schemas.microsoft.com/office/drawing/2014/main" id="{4DA6EEFE-30F6-48A8-901E-AC31B4FD5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5641975"/>
            <a:ext cx="209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/>
              <a:t>Max von Laue Hall</a:t>
            </a:r>
          </a:p>
        </p:txBody>
      </p:sp>
      <p:sp>
        <p:nvSpPr>
          <p:cNvPr id="24584" name="Up Arrow 6">
            <a:extLst>
              <a:ext uri="{FF2B5EF4-FFF2-40B4-BE49-F238E27FC236}">
                <a16:creationId xmlns:a16="http://schemas.microsoft.com/office/drawing/2014/main" id="{FB64CD6D-5E9E-45A1-B48B-07E182821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986338"/>
            <a:ext cx="215900" cy="812800"/>
          </a:xfrm>
          <a:prstGeom prst="upArrow">
            <a:avLst>
              <a:gd name="adj1" fmla="val 50000"/>
              <a:gd name="adj2" fmla="val 4996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24585" name="TextBox 5">
            <a:extLst>
              <a:ext uri="{FF2B5EF4-FFF2-40B4-BE49-F238E27FC236}">
                <a16:creationId xmlns:a16="http://schemas.microsoft.com/office/drawing/2014/main" id="{FE56604E-2DB0-4A54-8D48-12C7D043B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799138"/>
            <a:ext cx="2052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de-DE"/>
              <a:t>Paul P. Ewald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400"/>
              <a:t>Extension Hall North</a:t>
            </a:r>
          </a:p>
        </p:txBody>
      </p:sp>
      <p:sp>
        <p:nvSpPr>
          <p:cNvPr id="24586" name="Down Arrow 4">
            <a:extLst>
              <a:ext uri="{FF2B5EF4-FFF2-40B4-BE49-F238E27FC236}">
                <a16:creationId xmlns:a16="http://schemas.microsoft.com/office/drawing/2014/main" id="{FE239DC0-F907-4A63-9C6F-A9E1DB377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866900"/>
            <a:ext cx="215900" cy="1185863"/>
          </a:xfrm>
          <a:prstGeom prst="downArrow">
            <a:avLst>
              <a:gd name="adj1" fmla="val 50000"/>
              <a:gd name="adj2" fmla="val 5004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24587" name="TextBox 3">
            <a:extLst>
              <a:ext uri="{FF2B5EF4-FFF2-40B4-BE49-F238E27FC236}">
                <a16:creationId xmlns:a16="http://schemas.microsoft.com/office/drawing/2014/main" id="{2D5C5C0B-18F6-4424-A39D-8EEC400EC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12863"/>
            <a:ext cx="1827212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/>
              <a:t>Ada Yonath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de-DE" sz="1200"/>
              <a:t>Extension Hall East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28B3E93-2C52-4A1D-9170-627E410D9D41}"/>
              </a:ext>
            </a:extLst>
          </p:cNvPr>
          <p:cNvGraphicFramePr>
            <a:graphicFrameLocks noGrp="1"/>
          </p:cNvGraphicFramePr>
          <p:nvPr/>
        </p:nvGraphicFramePr>
        <p:xfrm>
          <a:off x="8472488" y="1951038"/>
          <a:ext cx="3527425" cy="1465261"/>
        </p:xfrm>
        <a:graphic>
          <a:graphicData uri="http://schemas.openxmlformats.org/drawingml/2006/table">
            <a:tbl>
              <a:tblPr firstRow="1" firstCol="1" bandRow="1"/>
              <a:tblGrid>
                <a:gridCol w="2142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/>
                          <a:ea typeface="Times New Roman"/>
                        </a:rPr>
                        <a:t>Parameter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>
                          <a:effectLst/>
                          <a:latin typeface="Times New Roman"/>
                          <a:ea typeface="Times New Roman"/>
                        </a:rPr>
                        <a:t>PETRA III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Energy / GeV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Circumference /m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2304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Emittance (horz. / vert.) /nm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1.3  /   0.013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Total current / mA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3B39A0F1-E552-4CBD-8E08-CA34BFE35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349250"/>
            <a:ext cx="11880850" cy="450850"/>
          </a:xfrm>
        </p:spPr>
        <p:txBody>
          <a:bodyPr/>
          <a:lstStyle/>
          <a:p>
            <a:r>
              <a:rPr lang="en-US" altLang="de-DE"/>
              <a:t>Key components of the new RF system will be tested at PETRA III</a:t>
            </a:r>
            <a:endParaRPr lang="de-DE" altLang="de-DE"/>
          </a:p>
        </p:txBody>
      </p:sp>
      <p:sp>
        <p:nvSpPr>
          <p:cNvPr id="44035" name="Text Placeholder 2">
            <a:extLst>
              <a:ext uri="{FF2B5EF4-FFF2-40B4-BE49-F238E27FC236}">
                <a16:creationId xmlns:a16="http://schemas.microsoft.com/office/drawing/2014/main" id="{D9A4BDF7-0D7D-445A-B256-9B38F51AE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Tenders have been placed to order prototypes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28119-6A2F-4504-A523-7E2EA64B47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1A554-32E6-4081-B1C5-03641B525436}"/>
              </a:ext>
            </a:extLst>
          </p:cNvPr>
          <p:cNvSpPr txBox="1"/>
          <p:nvPr/>
        </p:nvSpPr>
        <p:spPr>
          <a:xfrm>
            <a:off x="334963" y="1268413"/>
            <a:ext cx="4321175" cy="477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A 500 MHz PETRA IV RF subsystem will be installed in PETRA III to run it in parallel to the existing RF system for study purposes.</a:t>
            </a:r>
          </a:p>
          <a:p>
            <a:pPr eaLnBrk="1" hangingPunct="1">
              <a:defRPr/>
            </a:pPr>
            <a:endParaRPr lang="de-DE" sz="1600" dirty="0"/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b="1" dirty="0"/>
              <a:t>Solid State Amplifier (SSA) 110 kW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	initially operated on a dummy load</a:t>
            </a:r>
          </a:p>
          <a:p>
            <a:pPr eaLnBrk="1" hangingPunct="1">
              <a:defRPr/>
            </a:pPr>
            <a:r>
              <a:rPr lang="en-US" sz="1600" dirty="0"/>
              <a:t>	connected to one of the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        PETRA III 7-cell cavities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	drive a 500 MHz HOM-damped Cavity</a:t>
            </a:r>
          </a:p>
          <a:p>
            <a:pPr eaLnBrk="1" hangingPunct="1">
              <a:defRPr/>
            </a:pPr>
            <a:endParaRPr lang="en-US" sz="1600" dirty="0"/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b="1" dirty="0"/>
              <a:t>500 MHz HOM-damped Cavity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endParaRPr lang="en-US" sz="1600" b="1" dirty="0"/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b="1" dirty="0"/>
              <a:t>Develop and test  µTCA-based process control hardware and software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endParaRPr lang="en-US" sz="1600" b="1" dirty="0"/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b="1" dirty="0"/>
              <a:t>3rd harmonic cavity</a:t>
            </a:r>
          </a:p>
          <a:p>
            <a:pPr eaLnBrk="1" hangingPunct="1">
              <a:defRPr/>
            </a:pPr>
            <a:r>
              <a:rPr lang="en-US" sz="1600" dirty="0"/>
              <a:t>     collaboration between ALBA(CELLS), </a:t>
            </a:r>
          </a:p>
          <a:p>
            <a:pPr eaLnBrk="1" hangingPunct="1">
              <a:defRPr/>
            </a:pPr>
            <a:r>
              <a:rPr lang="en-US" sz="1600" dirty="0"/>
              <a:t>     BESSY(HZB) and DESY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test a prototype cavity at BESSY</a:t>
            </a:r>
          </a:p>
        </p:txBody>
      </p:sp>
      <p:pic>
        <p:nvPicPr>
          <p:cNvPr id="44039" name="Picture 7">
            <a:extLst>
              <a:ext uri="{FF2B5EF4-FFF2-40B4-BE49-F238E27FC236}">
                <a16:creationId xmlns:a16="http://schemas.microsoft.com/office/drawing/2014/main" id="{E649FADF-41A9-455B-B800-91C278CE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301750"/>
            <a:ext cx="3716337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>
            <a:extLst>
              <a:ext uri="{FF2B5EF4-FFF2-40B4-BE49-F238E27FC236}">
                <a16:creationId xmlns:a16="http://schemas.microsoft.com/office/drawing/2014/main" id="{F18FA758-5F5D-4168-90DE-05F7AB263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4192588"/>
            <a:ext cx="2665413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Box 2">
            <a:extLst>
              <a:ext uri="{FF2B5EF4-FFF2-40B4-BE49-F238E27FC236}">
                <a16:creationId xmlns:a16="http://schemas.microsoft.com/office/drawing/2014/main" id="{91AAE86F-4997-4188-8B17-61AAD46B2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5805488"/>
            <a:ext cx="3252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A 500 MHz HOM-damped Cavity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fits into the PETRA III tunnel </a:t>
            </a:r>
            <a:endParaRPr lang="de-DE" altLang="de-DE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2B32C-E8A2-4CAD-B98D-7B03B1659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50" y="1301750"/>
            <a:ext cx="3234928" cy="43132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1D5C3AE4-E9B5-47EA-BEEF-CA3959B7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Implementing Studies in the PETRA III 2021 schedule</a:t>
            </a:r>
            <a:endParaRPr lang="de-DE" altLang="de-DE"/>
          </a:p>
        </p:txBody>
      </p:sp>
      <p:sp>
        <p:nvSpPr>
          <p:cNvPr id="45059" name="Text Placeholder 2">
            <a:extLst>
              <a:ext uri="{FF2B5EF4-FFF2-40B4-BE49-F238E27FC236}">
                <a16:creationId xmlns:a16="http://schemas.microsoft.com/office/drawing/2014/main" id="{FAA3B211-B083-4B35-A2A7-B607B508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Additional time slots have been identified without cutting into the time for user runs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D0A-2426-4D16-8968-37FF1E5A81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45061" name="Picture 2">
            <a:extLst>
              <a:ext uri="{FF2B5EF4-FFF2-40B4-BE49-F238E27FC236}">
                <a16:creationId xmlns:a16="http://schemas.microsoft.com/office/drawing/2014/main" id="{ADF002A7-CD64-4DBE-9717-E79FFF0C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341438"/>
            <a:ext cx="8856662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530E91-5FC8-4EE4-94F1-00AE19D08B2F}"/>
              </a:ext>
            </a:extLst>
          </p:cNvPr>
          <p:cNvSpPr/>
          <p:nvPr/>
        </p:nvSpPr>
        <p:spPr>
          <a:xfrm>
            <a:off x="496888" y="4568825"/>
            <a:ext cx="576262" cy="14446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45063" name="TextBox 3">
            <a:extLst>
              <a:ext uri="{FF2B5EF4-FFF2-40B4-BE49-F238E27FC236}">
                <a16:creationId xmlns:a16="http://schemas.microsoft.com/office/drawing/2014/main" id="{EC836E1E-7DB0-41D9-AC97-0DA611CA8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418013"/>
            <a:ext cx="544512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201 days or 4824 h of user run of user run / goal ~ 5000 h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de-DE" sz="1600"/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Maintenance day, runs ends at 7 h start-up at 15 h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                             19 h Test run, user run 7 h next day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Study day,             runs ends at 7 h, studies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                             19 h Test run, user run 7 h next day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Shut down or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Service week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2CE69D-D08A-4AE0-B17E-962023AB367C}"/>
              </a:ext>
            </a:extLst>
          </p:cNvPr>
          <p:cNvSpPr/>
          <p:nvPr/>
        </p:nvSpPr>
        <p:spPr>
          <a:xfrm>
            <a:off x="496888" y="5010150"/>
            <a:ext cx="576262" cy="1428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en-US" sz="1600" dirty="0">
                <a:solidFill>
                  <a:schemeClr val="tx1"/>
                </a:solidFill>
              </a:rPr>
              <a:t>#</a:t>
            </a: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346C5C-8705-4B17-A0C6-9D195EB3AA8A}"/>
              </a:ext>
            </a:extLst>
          </p:cNvPr>
          <p:cNvSpPr/>
          <p:nvPr/>
        </p:nvSpPr>
        <p:spPr>
          <a:xfrm>
            <a:off x="527050" y="5507038"/>
            <a:ext cx="5762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46E4A-8D41-463C-96AE-637AEFF99591}"/>
              </a:ext>
            </a:extLst>
          </p:cNvPr>
          <p:cNvSpPr/>
          <p:nvPr/>
        </p:nvSpPr>
        <p:spPr>
          <a:xfrm>
            <a:off x="527050" y="6008688"/>
            <a:ext cx="576263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45067" name="TextBox 1">
            <a:extLst>
              <a:ext uri="{FF2B5EF4-FFF2-40B4-BE49-F238E27FC236}">
                <a16:creationId xmlns:a16="http://schemas.microsoft.com/office/drawing/2014/main" id="{12F98640-8ECC-475B-AB61-B774B792E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113" y="1417638"/>
            <a:ext cx="251936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Test run time can be reduced at the end of service weeks to free time for studies,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>
                <a:solidFill>
                  <a:srgbClr val="92D050"/>
                </a:solidFill>
              </a:rPr>
              <a:t>Test run time has been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>
                <a:solidFill>
                  <a:srgbClr val="92D050"/>
                </a:solidFill>
              </a:rPr>
              <a:t>650 h … 1200 h / year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The time for user runs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has </a:t>
            </a:r>
            <a:r>
              <a:rPr lang="en-US" altLang="de-DE" sz="1600" b="1"/>
              <a:t>not</a:t>
            </a:r>
            <a:r>
              <a:rPr lang="en-US" altLang="de-DE" sz="1600"/>
              <a:t> to be be reduced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in 2021 for additional studies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 sz="1600"/>
          </a:p>
        </p:txBody>
      </p:sp>
      <p:pic>
        <p:nvPicPr>
          <p:cNvPr id="45068" name="Picture 13">
            <a:extLst>
              <a:ext uri="{FF2B5EF4-FFF2-40B4-BE49-F238E27FC236}">
                <a16:creationId xmlns:a16="http://schemas.microsoft.com/office/drawing/2014/main" id="{25CA967F-2ED2-4A55-AB82-B7E831FF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456113"/>
            <a:ext cx="401955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>
            <a:extLst>
              <a:ext uri="{FF2B5EF4-FFF2-40B4-BE49-F238E27FC236}">
                <a16:creationId xmlns:a16="http://schemas.microsoft.com/office/drawing/2014/main" id="{3FF2395C-DB54-40CC-824E-DA6EA81D8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349250"/>
            <a:ext cx="11376025" cy="3511550"/>
          </a:xfrm>
        </p:spPr>
        <p:txBody>
          <a:bodyPr/>
          <a:lstStyle/>
          <a:p>
            <a:pPr eaLnBrk="1" hangingPunct="1"/>
            <a:r>
              <a:rPr lang="de-DE" altLang="de-DE"/>
              <a:t>Thank you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platzhalter 1">
            <a:extLst>
              <a:ext uri="{FF2B5EF4-FFF2-40B4-BE49-F238E27FC236}">
                <a16:creationId xmlns:a16="http://schemas.microsoft.com/office/drawing/2014/main" id="{D892980F-8BD2-429F-B068-8B5C6C55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450" y="4516438"/>
            <a:ext cx="5148263" cy="1900237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altLang="de-DE" dirty="0"/>
              <a:t>Rainer </a:t>
            </a:r>
            <a:r>
              <a:rPr lang="en-US" altLang="de-DE" dirty="0" err="1"/>
              <a:t>Wanzenberg</a:t>
            </a:r>
            <a:endParaRPr lang="de-DE" altLang="de-DE" dirty="0"/>
          </a:p>
          <a:p>
            <a:pPr eaLnBrk="1" hangingPunct="1">
              <a:spcAft>
                <a:spcPct val="0"/>
              </a:spcAft>
            </a:pPr>
            <a:r>
              <a:rPr lang="en-US" altLang="de-DE" dirty="0"/>
              <a:t>MPE</a:t>
            </a:r>
            <a:endParaRPr lang="de-DE" altLang="de-DE" dirty="0"/>
          </a:p>
          <a:p>
            <a:pPr eaLnBrk="1" hangingPunct="1">
              <a:spcAft>
                <a:spcPct val="0"/>
              </a:spcAft>
            </a:pPr>
            <a:r>
              <a:rPr lang="en-US" altLang="de-DE" dirty="0"/>
              <a:t>rainer.wanzenberg@desy.de</a:t>
            </a:r>
            <a:endParaRPr lang="de-DE" altLang="de-DE" dirty="0"/>
          </a:p>
          <a:p>
            <a:pPr eaLnBrk="1" hangingPunct="1">
              <a:spcAft>
                <a:spcPct val="0"/>
              </a:spcAft>
            </a:pPr>
            <a:endParaRPr lang="de-DE" altLang="de-D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A3A3C094-B4C1-4D5F-9D8B-6A1CDAC5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PETRA III : 23 Beamlines are in operation</a:t>
            </a:r>
            <a:endParaRPr lang="de-DE" altLang="de-DE"/>
          </a:p>
        </p:txBody>
      </p:sp>
      <p:sp>
        <p:nvSpPr>
          <p:cNvPr id="25603" name="Text Placeholder 2">
            <a:extLst>
              <a:ext uri="{FF2B5EF4-FFF2-40B4-BE49-F238E27FC236}">
                <a16:creationId xmlns:a16="http://schemas.microsoft.com/office/drawing/2014/main" id="{7FF3D8CC-919B-4225-9919-DF6B83E0A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More than 50 experiments covering most relevant methods</a:t>
            </a:r>
          </a:p>
          <a:p>
            <a:pPr>
              <a:spcAft>
                <a:spcPct val="0"/>
              </a:spcAft>
            </a:pP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| PETRA III Status report and plans: PETRA IV | Rainer Wanzenberg, Dec 16, 2020</a:t>
            </a:r>
          </a:p>
        </p:txBody>
      </p:sp>
      <p:grpSp>
        <p:nvGrpSpPr>
          <p:cNvPr id="25605" name="Group 1">
            <a:extLst>
              <a:ext uri="{FF2B5EF4-FFF2-40B4-BE49-F238E27FC236}">
                <a16:creationId xmlns:a16="http://schemas.microsoft.com/office/drawing/2014/main" id="{4F94CAE8-56B5-4274-977F-320F3A32DB7D}"/>
              </a:ext>
            </a:extLst>
          </p:cNvPr>
          <p:cNvGrpSpPr>
            <a:grpSpLocks/>
          </p:cNvGrpSpPr>
          <p:nvPr/>
        </p:nvGrpSpPr>
        <p:grpSpPr bwMode="auto">
          <a:xfrm>
            <a:off x="7546975" y="-4763"/>
            <a:ext cx="4364038" cy="6357938"/>
            <a:chOff x="7676950" y="110211"/>
            <a:chExt cx="4364304" cy="6357938"/>
          </a:xfrm>
        </p:grpSpPr>
        <p:pic>
          <p:nvPicPr>
            <p:cNvPr id="25607" name="Picture 2">
              <a:extLst>
                <a:ext uri="{FF2B5EF4-FFF2-40B4-BE49-F238E27FC236}">
                  <a16:creationId xmlns:a16="http://schemas.microsoft.com/office/drawing/2014/main" id="{50A66362-E263-492C-BE37-7AD8097BF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5054" y="110211"/>
              <a:ext cx="3886200" cy="635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76DC6A-16B9-4ED4-9DFF-A2E54C076779}"/>
                </a:ext>
              </a:extLst>
            </p:cNvPr>
            <p:cNvSpPr txBox="1"/>
            <p:nvPr/>
          </p:nvSpPr>
          <p:spPr>
            <a:xfrm rot="4079463">
              <a:off x="8887557" y="2489171"/>
              <a:ext cx="2605259" cy="1398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2512" tIns="32512" rIns="32512" bIns="32512" spcCol="38100">
              <a:prstTxWarp prst="textArchUp">
                <a:avLst>
                  <a:gd name="adj" fmla="val 11251279"/>
                </a:avLst>
              </a:prstTxWarp>
              <a:spAutoFit/>
            </a:bodyPr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Hall „Max von Laue“</a:t>
              </a:r>
            </a:p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 err="1">
                  <a:latin typeface="Arial"/>
                  <a:ea typeface="Arial"/>
                  <a:cs typeface="Arial"/>
                </a:rPr>
                <a:t>Beamlines</a:t>
              </a:r>
              <a:r>
                <a:rPr lang="de-DE" sz="1400" dirty="0">
                  <a:latin typeface="Arial"/>
                  <a:ea typeface="Arial"/>
                  <a:cs typeface="Arial"/>
                </a:rPr>
                <a:t> </a:t>
              </a: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P01-P14</a:t>
              </a:r>
              <a:endPara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4BFA04-2EDF-4A72-835D-32C4BAF99781}"/>
                </a:ext>
              </a:extLst>
            </p:cNvPr>
            <p:cNvSpPr txBox="1"/>
            <p:nvPr/>
          </p:nvSpPr>
          <p:spPr>
            <a:xfrm>
              <a:off x="7676950" y="726162"/>
              <a:ext cx="1919405" cy="496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32512" tIns="32512" rIns="32512" bIns="32512" spcCol="3810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latin typeface="Arial"/>
                  <a:ea typeface="Arial"/>
                  <a:cs typeface="Arial"/>
                </a:rPr>
                <a:t>Hall „</a:t>
              </a: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Paul Peter Ewald“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latin typeface="Arial"/>
                  <a:ea typeface="Arial"/>
                  <a:cs typeface="Arial"/>
                </a:rPr>
                <a:t> BLs P61 … P65</a:t>
              </a:r>
              <a:endPara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457C18-300A-4A97-89FE-1624F22B44ED}"/>
                </a:ext>
              </a:extLst>
            </p:cNvPr>
            <p:cNvSpPr txBox="1"/>
            <p:nvPr/>
          </p:nvSpPr>
          <p:spPr>
            <a:xfrm>
              <a:off x="9888473" y="5502949"/>
              <a:ext cx="1460589" cy="496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32512" tIns="32512" rIns="32512" bIns="32512" spcCol="3810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Hall „Ada </a:t>
              </a:r>
              <a:r>
                <a:rPr lang="de-DE" sz="1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Yonath</a:t>
              </a: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latin typeface="Arial"/>
                  <a:ea typeface="Arial"/>
                  <a:cs typeface="Arial"/>
                </a:rPr>
                <a:t>BLs P21…P25</a:t>
              </a:r>
              <a:endPara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731F34-85AB-4EE7-BBD1-0825E06CE3AE}"/>
                </a:ext>
              </a:extLst>
            </p:cNvPr>
            <p:cNvSpPr txBox="1"/>
            <p:nvPr/>
          </p:nvSpPr>
          <p:spPr>
            <a:xfrm rot="17246713">
              <a:off x="8597001" y="1676271"/>
              <a:ext cx="1284287" cy="342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32512" tIns="32512" rIns="32512" bIns="32512" spcCol="3810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FLASH 1&amp;2</a:t>
              </a:r>
              <a:endPara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8F9524-3367-4505-A838-334E799C7524}"/>
                </a:ext>
              </a:extLst>
            </p:cNvPr>
            <p:cNvCxnSpPr/>
            <p:nvPr/>
          </p:nvCxnSpPr>
          <p:spPr>
            <a:xfrm flipH="1">
              <a:off x="9744001" y="4185324"/>
              <a:ext cx="671554" cy="0"/>
            </a:xfrm>
            <a:prstGeom prst="line">
              <a:avLst/>
            </a:prstGeom>
            <a:noFill/>
            <a:ln w="57150" cap="flat">
              <a:solidFill>
                <a:srgbClr val="CE864A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5BA99C-237B-4AFB-B14D-4C4066954CB7}"/>
                </a:ext>
              </a:extLst>
            </p:cNvPr>
            <p:cNvCxnSpPr/>
            <p:nvPr/>
          </p:nvCxnSpPr>
          <p:spPr>
            <a:xfrm flipH="1">
              <a:off x="9744001" y="4498062"/>
              <a:ext cx="671554" cy="0"/>
            </a:xfrm>
            <a:prstGeom prst="line">
              <a:avLst/>
            </a:prstGeom>
            <a:noFill/>
            <a:ln w="57150" cap="flat">
              <a:solidFill>
                <a:srgbClr val="00B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A17C49-A144-4466-AE2D-F3DA1B0B13D1}"/>
                </a:ext>
              </a:extLst>
            </p:cNvPr>
            <p:cNvSpPr txBox="1"/>
            <p:nvPr/>
          </p:nvSpPr>
          <p:spPr>
            <a:xfrm>
              <a:off x="10439368" y="4004349"/>
              <a:ext cx="552484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32512" tIns="32512" rIns="32512" bIns="32512" spcCol="3810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HZG</a:t>
              </a:r>
              <a:endPara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D2D1EF-4D38-4E2D-B809-B5E4F72C3C2F}"/>
                </a:ext>
              </a:extLst>
            </p:cNvPr>
            <p:cNvSpPr txBox="1"/>
            <p:nvPr/>
          </p:nvSpPr>
          <p:spPr>
            <a:xfrm>
              <a:off x="10439368" y="4304387"/>
              <a:ext cx="693780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32512" tIns="32512" rIns="32512" bIns="32512" spcCol="3810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EMBL</a:t>
              </a:r>
              <a:endPara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36AEF96-FD44-4AA9-80B4-389EFF631076}"/>
                </a:ext>
              </a:extLst>
            </p:cNvPr>
            <p:cNvCxnSpPr/>
            <p:nvPr/>
          </p:nvCxnSpPr>
          <p:spPr>
            <a:xfrm flipH="1">
              <a:off x="9753527" y="4798099"/>
              <a:ext cx="673141" cy="0"/>
            </a:xfrm>
            <a:prstGeom prst="line">
              <a:avLst/>
            </a:prstGeom>
            <a:noFill/>
            <a:ln w="57150" cap="flat">
              <a:solidFill>
                <a:srgbClr val="00B0F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85FBE9-241C-4C3C-A328-0CABEB1C70DF}"/>
                </a:ext>
              </a:extLst>
            </p:cNvPr>
            <p:cNvSpPr txBox="1"/>
            <p:nvPr/>
          </p:nvSpPr>
          <p:spPr>
            <a:xfrm>
              <a:off x="10448894" y="4604424"/>
              <a:ext cx="900168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32512" tIns="32512" rIns="32512" bIns="32512" spcCol="3810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Sweden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980BAA-3435-4607-9062-0BBFEAE66B94}"/>
                </a:ext>
              </a:extLst>
            </p:cNvPr>
            <p:cNvCxnSpPr/>
            <p:nvPr/>
          </p:nvCxnSpPr>
          <p:spPr>
            <a:xfrm>
              <a:off x="11582438" y="4571087"/>
              <a:ext cx="36515" cy="1296987"/>
            </a:xfrm>
            <a:prstGeom prst="line">
              <a:avLst/>
            </a:prstGeom>
            <a:noFill/>
            <a:ln w="57150" cap="flat">
              <a:solidFill>
                <a:srgbClr val="00B0F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F410D09-1998-4BE2-8140-D56EA98FAF15}"/>
                </a:ext>
              </a:extLst>
            </p:cNvPr>
            <p:cNvCxnSpPr/>
            <p:nvPr/>
          </p:nvCxnSpPr>
          <p:spPr>
            <a:xfrm>
              <a:off x="11582438" y="4571087"/>
              <a:ext cx="0" cy="1655762"/>
            </a:xfrm>
            <a:prstGeom prst="line">
              <a:avLst/>
            </a:prstGeom>
            <a:noFill/>
            <a:ln w="57150" cap="flat">
              <a:solidFill>
                <a:srgbClr val="00B0F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620" name="Rectangle 22">
              <a:extLst>
                <a:ext uri="{FF2B5EF4-FFF2-40B4-BE49-F238E27FC236}">
                  <a16:creationId xmlns:a16="http://schemas.microsoft.com/office/drawing/2014/main" id="{ED43AF5D-C09F-4B59-BF6F-36C938A1A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6547" y="769155"/>
              <a:ext cx="5036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atinLnBrk="1"/>
              <a:r>
                <a:rPr lang="de-DE" altLang="en-150" sz="1400"/>
                <a:t>P66</a:t>
              </a:r>
              <a:endParaRPr lang="en-US" altLang="en-150" sz="140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7188AAC-6145-460C-822A-DB2A1C7D8339}"/>
                </a:ext>
              </a:extLst>
            </p:cNvPr>
            <p:cNvCxnSpPr/>
            <p:nvPr/>
          </p:nvCxnSpPr>
          <p:spPr>
            <a:xfrm flipH="1">
              <a:off x="10320825" y="991511"/>
              <a:ext cx="195723" cy="162500"/>
            </a:xfrm>
            <a:prstGeom prst="straightConnector1">
              <a:avLst/>
            </a:prstGeom>
            <a:noFill/>
            <a:ln w="34925" cap="flat">
              <a:solidFill>
                <a:schemeClr val="tx1"/>
              </a:solidFill>
              <a:prstDash val="solid"/>
              <a:miter lim="800000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5606" name="Rectangle 202">
            <a:extLst>
              <a:ext uri="{FF2B5EF4-FFF2-40B4-BE49-F238E27FC236}">
                <a16:creationId xmlns:a16="http://schemas.microsoft.com/office/drawing/2014/main" id="{8E52DF37-87CF-43D6-A490-27E9ECFB0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1343025"/>
            <a:ext cx="9039225" cy="51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104397" rIns="108000" bIns="104397"/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2000" b="1" dirty="0">
                <a:ea typeface="MS PGothic" panose="020B0600070205080204" pitchFamily="34" charset="-128"/>
              </a:rPr>
              <a:t>Diffraction &amp; Scattering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P02.1, P02.2, P07, P21.1, P21.2, P61 	</a:t>
            </a:r>
            <a:r>
              <a:rPr lang="en-US" altLang="de-DE" sz="1600" dirty="0">
                <a:solidFill>
                  <a:srgbClr val="000000"/>
                </a:solidFill>
                <a:ea typeface="MS PGothic" panose="020B0600070205080204" pitchFamily="34" charset="-128"/>
              </a:rPr>
              <a:t>High energy X-ray</a:t>
            </a:r>
            <a:r>
              <a:rPr lang="en-US" altLang="de-DE" sz="1600" dirty="0">
                <a:ea typeface="MS PGothic" panose="020B0600070205080204" pitchFamily="34" charset="-128"/>
              </a:rPr>
              <a:t>, white beam diffraction &amp; imaging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P03, P12, </a:t>
            </a:r>
            <a:r>
              <a:rPr lang="en-US" altLang="de-DE" sz="1600" b="1" dirty="0">
                <a:solidFill>
                  <a:srgbClr val="FF0000"/>
                </a:solidFill>
                <a:ea typeface="MS PGothic" panose="020B0600070205080204" pitchFamily="34" charset="-128"/>
              </a:rPr>
              <a:t>P62</a:t>
            </a: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 </a:t>
            </a:r>
            <a:r>
              <a:rPr lang="en-US" altLang="de-DE" sz="1600" dirty="0">
                <a:solidFill>
                  <a:srgbClr val="000000"/>
                </a:solidFill>
                <a:ea typeface="MS PGothic" panose="020B0600070205080204" pitchFamily="34" charset="-128"/>
              </a:rPr>
              <a:t>						Small angle scattering, GISAXS, </a:t>
            </a:r>
            <a:r>
              <a:rPr lang="en-US" altLang="de-DE" sz="1600" dirty="0">
                <a:solidFill>
                  <a:srgbClr val="FF0000"/>
                </a:solidFill>
                <a:ea typeface="MS PGothic" panose="020B0600070205080204" pitchFamily="34" charset="-128"/>
              </a:rPr>
              <a:t>ASAXS (</a:t>
            </a:r>
            <a:r>
              <a:rPr lang="en-US" altLang="de-DE" sz="1600" dirty="0">
                <a:solidFill>
                  <a:srgbClr val="FF0000"/>
                </a:solidFill>
                <a:ea typeface="MS PGothic" panose="020B0600070205080204" pitchFamily="34" charset="-128"/>
                <a:sym typeface="Wingdings" panose="05000000000000000000" pitchFamily="2" charset="2"/>
              </a:rPr>
              <a:t> 2020</a:t>
            </a:r>
            <a:r>
              <a:rPr lang="en-US" altLang="de-DE" sz="1600" dirty="0">
                <a:solidFill>
                  <a:srgbClr val="FF0000"/>
                </a:solidFill>
                <a:ea typeface="MS PGothic" panose="020B0600070205080204" pitchFamily="34" charset="-128"/>
              </a:rPr>
              <a:t>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P08, P23, P24  </a:t>
            </a:r>
            <a:r>
              <a:rPr lang="en-US" altLang="de-DE" sz="1600" dirty="0">
                <a:solidFill>
                  <a:srgbClr val="000000"/>
                </a:solidFill>
                <a:ea typeface="MS PGothic" panose="020B0600070205080204" pitchFamily="34" charset="-128"/>
              </a:rPr>
              <a:t>					Crystallography &amp; Surfaces scattering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P11, P13, P14 						</a:t>
            </a:r>
            <a:r>
              <a:rPr lang="en-US" altLang="de-DE" sz="1600" dirty="0">
                <a:solidFill>
                  <a:srgbClr val="000000"/>
                </a:solidFill>
                <a:ea typeface="MS PGothic" panose="020B0600070205080204" pitchFamily="34" charset="-128"/>
              </a:rPr>
              <a:t>Macromolecular crystallography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P04, P06, P10 </a:t>
            </a:r>
            <a:r>
              <a:rPr lang="en-US" altLang="de-DE" sz="1600" dirty="0">
                <a:solidFill>
                  <a:srgbClr val="000000"/>
                </a:solidFill>
                <a:ea typeface="MS PGothic" panose="020B0600070205080204" pitchFamily="34" charset="-128"/>
              </a:rPr>
              <a:t>						Coherent diffraction &amp; scattering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P09 </a:t>
            </a:r>
            <a:r>
              <a:rPr lang="en-US" altLang="de-DE" sz="1600" dirty="0">
                <a:solidFill>
                  <a:srgbClr val="000000"/>
                </a:solidFill>
                <a:ea typeface="MS PGothic" panose="020B0600070205080204" pitchFamily="34" charset="-128"/>
              </a:rPr>
              <a:t>     	      						Resonant magnetic scattering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2000" b="1" dirty="0">
                <a:ea typeface="MS PGothic" panose="020B0600070205080204" pitchFamily="34" charset="-128"/>
              </a:rPr>
              <a:t>Spectroscopy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P01 								</a:t>
            </a:r>
            <a:r>
              <a:rPr lang="en-US" altLang="de-DE" sz="1600" dirty="0">
                <a:ea typeface="MS PGothic" panose="020B0600070205080204" pitchFamily="34" charset="-128"/>
              </a:rPr>
              <a:t>Inelastic and nuclear scattering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P22 								</a:t>
            </a:r>
            <a:r>
              <a:rPr lang="en-US" altLang="de-DE" sz="1600" dirty="0">
                <a:ea typeface="MS PGothic" panose="020B0600070205080204" pitchFamily="34" charset="-128"/>
              </a:rPr>
              <a:t>Hard X-ray photoelectron spectroscopy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P04 								</a:t>
            </a:r>
            <a:r>
              <a:rPr lang="en-US" altLang="de-DE" sz="1600" dirty="0">
                <a:ea typeface="MS PGothic" panose="020B0600070205080204" pitchFamily="34" charset="-128"/>
              </a:rPr>
              <a:t>Soft X-ray photoelectron spectroscopy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P64, P65							</a:t>
            </a:r>
            <a:r>
              <a:rPr lang="en-US" altLang="de-DE" sz="1600" dirty="0">
                <a:ea typeface="MS PGothic" panose="020B0600070205080204" pitchFamily="34" charset="-128"/>
              </a:rPr>
              <a:t>X-ray absorption &amp; fluorescence spectroscopy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P09 			  					</a:t>
            </a:r>
            <a:r>
              <a:rPr lang="en-US" altLang="de-DE" sz="1600" dirty="0">
                <a:ea typeface="MS PGothic" panose="020B0600070205080204" pitchFamily="34" charset="-128"/>
              </a:rPr>
              <a:t>XMCD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FF0000"/>
                </a:solidFill>
                <a:ea typeface="MS PGothic" panose="020B0600070205080204" pitchFamily="34" charset="-128"/>
              </a:rPr>
              <a:t>P66 								</a:t>
            </a:r>
            <a:r>
              <a:rPr lang="en-US" altLang="de-DE" sz="1600" dirty="0">
                <a:solidFill>
                  <a:srgbClr val="FF0000"/>
                </a:solidFill>
                <a:ea typeface="MS PGothic" panose="020B0600070205080204" pitchFamily="34" charset="-128"/>
              </a:rPr>
              <a:t>VUV spectroscopy (</a:t>
            </a:r>
            <a:r>
              <a:rPr lang="en-US" altLang="de-DE" sz="1600" dirty="0">
                <a:solidFill>
                  <a:srgbClr val="FF0000"/>
                </a:solidFill>
                <a:ea typeface="MS PGothic" panose="020B0600070205080204" pitchFamily="34" charset="-128"/>
                <a:sym typeface="Wingdings" panose="05000000000000000000" pitchFamily="2" charset="2"/>
              </a:rPr>
              <a:t> </a:t>
            </a:r>
            <a:r>
              <a:rPr lang="en-US" altLang="de-DE" sz="1600" dirty="0">
                <a:solidFill>
                  <a:srgbClr val="FF0000"/>
                </a:solidFill>
                <a:ea typeface="MS PGothic" panose="020B0600070205080204" pitchFamily="34" charset="-128"/>
              </a:rPr>
              <a:t>2021)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2000" b="1" dirty="0">
                <a:ea typeface="MS PGothic" panose="020B0600070205080204" pitchFamily="34" charset="-128"/>
              </a:rPr>
              <a:t>Imaging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P04, P06, P10 						</a:t>
            </a:r>
            <a:r>
              <a:rPr lang="en-US" altLang="de-DE" sz="1600" dirty="0">
                <a:ea typeface="MS PGothic" panose="020B0600070205080204" pitchFamily="34" charset="-128"/>
              </a:rPr>
              <a:t>Micro &amp; Nano imaging (coherence)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P05, P06, P07, P14, P61		 		</a:t>
            </a:r>
            <a:r>
              <a:rPr lang="en-US" altLang="de-DE" sz="1600" dirty="0">
                <a:ea typeface="MS PGothic" panose="020B0600070205080204" pitchFamily="34" charset="-128"/>
              </a:rPr>
              <a:t>Micro &amp; Nano imaging (absorption &amp; phase contrast)	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P03, P06, P21.1, P21.2, </a:t>
            </a:r>
            <a:r>
              <a:rPr lang="en-US" altLang="de-DE" sz="1600" b="1" dirty="0">
                <a:solidFill>
                  <a:srgbClr val="FF0000"/>
                </a:solidFill>
                <a:ea typeface="MS PGothic" panose="020B0600070205080204" pitchFamily="34" charset="-128"/>
              </a:rPr>
              <a:t>P62</a:t>
            </a:r>
            <a:r>
              <a:rPr lang="en-US" altLang="de-DE" sz="1600" b="1" dirty="0">
                <a:solidFill>
                  <a:srgbClr val="00B0F0"/>
                </a:solidFill>
                <a:ea typeface="MS PGothic" panose="020B0600070205080204" pitchFamily="34" charset="-128"/>
              </a:rPr>
              <a:t> 			</a:t>
            </a:r>
            <a:r>
              <a:rPr lang="en-US" altLang="de-DE" sz="1600" dirty="0">
                <a:ea typeface="MS PGothic" panose="020B0600070205080204" pitchFamily="34" charset="-128"/>
              </a:rPr>
              <a:t>Micro &amp; Nano imaging (fluorescence, dark field 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de-DE" sz="1600" dirty="0"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200" dirty="0">
                <a:solidFill>
                  <a:srgbClr val="FF0000"/>
                </a:solidFill>
                <a:ea typeface="MS PGothic" panose="020B0600070205080204" pitchFamily="34" charset="-128"/>
              </a:rPr>
              <a:t>ASAXS </a:t>
            </a:r>
            <a:r>
              <a:rPr lang="en-US" altLang="de-DE" sz="1200" dirty="0">
                <a:ea typeface="MS PGothic" panose="020B0600070205080204" pitchFamily="34" charset="-128"/>
              </a:rPr>
              <a:t>Anomalous Small Angle X-ray Scattering                                     </a:t>
            </a:r>
            <a:r>
              <a:rPr lang="en-US" altLang="de-DE" sz="1200" b="1" dirty="0">
                <a:ea typeface="MS PGothic" panose="020B0600070205080204" pitchFamily="34" charset="-128"/>
              </a:rPr>
              <a:t>HZG</a:t>
            </a:r>
            <a:r>
              <a:rPr lang="en-US" altLang="de-DE" sz="1200" dirty="0">
                <a:ea typeface="MS PGothic" panose="020B0600070205080204" pitchFamily="34" charset="-128"/>
              </a:rPr>
              <a:t>  </a:t>
            </a:r>
            <a:r>
              <a:rPr lang="en-US" sz="1200" dirty="0"/>
              <a:t>Helmholtz-</a:t>
            </a:r>
            <a:r>
              <a:rPr lang="en-US" sz="1200" dirty="0" err="1"/>
              <a:t>Zentrum</a:t>
            </a:r>
            <a:r>
              <a:rPr lang="en-US" sz="1200" dirty="0"/>
              <a:t> </a:t>
            </a:r>
            <a:r>
              <a:rPr lang="en-US" sz="1200" dirty="0" err="1"/>
              <a:t>Geesthacht</a:t>
            </a:r>
            <a:r>
              <a:rPr lang="en-US" sz="1200" dirty="0"/>
              <a:t> </a:t>
            </a:r>
            <a:r>
              <a:rPr lang="en-US" altLang="de-DE" sz="1200" dirty="0">
                <a:ea typeface="MS PGothic" panose="020B0600070205080204" pitchFamily="34" charset="-128"/>
              </a:rPr>
              <a:t> </a:t>
            </a:r>
            <a:r>
              <a:rPr lang="en-US" altLang="de-DE" sz="1200" dirty="0">
                <a:ea typeface="MS PGothic" panose="020B0600070205080204" pitchFamily="34" charset="-128"/>
                <a:hlinkClick r:id="rId4"/>
              </a:rPr>
              <a:t>https://www.hzg.de/</a:t>
            </a:r>
            <a:r>
              <a:rPr lang="en-US" altLang="de-DE" sz="1200" dirty="0">
                <a:ea typeface="MS PGothic" panose="020B0600070205080204" pitchFamily="34" charset="-128"/>
              </a:rPr>
              <a:t>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DE533EDB-9DFA-49A4-94B4-6C9988FC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Commissioning of a new undulator beamline P62 at PETRA III</a:t>
            </a:r>
            <a:endParaRPr lang="de-DE" altLang="de-DE"/>
          </a:p>
        </p:txBody>
      </p:sp>
      <p:sp>
        <p:nvSpPr>
          <p:cNvPr id="27651" name="Text Placeholder 2">
            <a:extLst>
              <a:ext uri="{FF2B5EF4-FFF2-40B4-BE49-F238E27FC236}">
                <a16:creationId xmlns:a16="http://schemas.microsoft.com/office/drawing/2014/main" id="{49283B63-BE7A-492F-97D7-F3812F96D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First light in the front end (Apr 23</a:t>
            </a:r>
            <a:r>
              <a:rPr lang="en-US" altLang="de-DE" baseline="30000"/>
              <a:t>rd</a:t>
            </a:r>
            <a:r>
              <a:rPr lang="en-US" altLang="de-DE"/>
              <a:t>) and in the in experimental hutch (Dec 2020)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27653" name="Picture 2">
            <a:extLst>
              <a:ext uri="{FF2B5EF4-FFF2-40B4-BE49-F238E27FC236}">
                <a16:creationId xmlns:a16="http://schemas.microsoft.com/office/drawing/2014/main" id="{576354C8-E3DF-4007-BFF3-FFB421EB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106613"/>
            <a:ext cx="54371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96387D-D920-42A9-8F0D-BA6912CAC5FC}"/>
              </a:ext>
            </a:extLst>
          </p:cNvPr>
          <p:cNvCxnSpPr>
            <a:cxnSpLocks/>
          </p:cNvCxnSpPr>
          <p:nvPr/>
        </p:nvCxnSpPr>
        <p:spPr>
          <a:xfrm>
            <a:off x="1214438" y="2476500"/>
            <a:ext cx="563562" cy="86995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5" name="TextBox 7">
            <a:extLst>
              <a:ext uri="{FF2B5EF4-FFF2-40B4-BE49-F238E27FC236}">
                <a16:creationId xmlns:a16="http://schemas.microsoft.com/office/drawing/2014/main" id="{B84C3A99-5996-4CC0-A456-805B2F770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2151063"/>
            <a:ext cx="1495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600"/>
              <a:t>P62 Undulator</a:t>
            </a:r>
            <a:endParaRPr lang="en-150" altLang="en-150" sz="1600"/>
          </a:p>
        </p:txBody>
      </p:sp>
      <p:sp>
        <p:nvSpPr>
          <p:cNvPr id="27656" name="TextBox 9">
            <a:extLst>
              <a:ext uri="{FF2B5EF4-FFF2-40B4-BE49-F238E27FC236}">
                <a16:creationId xmlns:a16="http://schemas.microsoft.com/office/drawing/2014/main" id="{4C5E66A5-F875-4CBD-8FEC-FB7C4EE8A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2220913"/>
            <a:ext cx="14049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600"/>
              <a:t>Free slot P63</a:t>
            </a:r>
            <a:endParaRPr lang="en-150" altLang="en-150" sz="16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37889E-0D4C-4023-9AE3-5D18306D4682}"/>
              </a:ext>
            </a:extLst>
          </p:cNvPr>
          <p:cNvCxnSpPr>
            <a:cxnSpLocks/>
          </p:cNvCxnSpPr>
          <p:nvPr/>
        </p:nvCxnSpPr>
        <p:spPr>
          <a:xfrm>
            <a:off x="4224338" y="2589213"/>
            <a:ext cx="0" cy="83978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8" name="Picture 11">
            <a:extLst>
              <a:ext uri="{FF2B5EF4-FFF2-40B4-BE49-F238E27FC236}">
                <a16:creationId xmlns:a16="http://schemas.microsoft.com/office/drawing/2014/main" id="{C2C1EEFF-A89D-47FC-9DAA-E305691EB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1654175"/>
            <a:ext cx="32527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7A7C8D-B032-4617-B883-A115EEF5BDC7}"/>
              </a:ext>
            </a:extLst>
          </p:cNvPr>
          <p:cNvSpPr txBox="1"/>
          <p:nvPr/>
        </p:nvSpPr>
        <p:spPr>
          <a:xfrm>
            <a:off x="6048929" y="1690742"/>
            <a:ext cx="1572054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20" rIns="45720" spcCol="381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First </a:t>
            </a:r>
            <a:r>
              <a:rPr lang="en-US" sz="1600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undulator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light in frontend: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Apr 23</a:t>
            </a:r>
            <a:r>
              <a:rPr lang="en-US" sz="1600" baseline="30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rd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2020</a:t>
            </a:r>
          </a:p>
        </p:txBody>
      </p:sp>
      <p:pic>
        <p:nvPicPr>
          <p:cNvPr id="27660" name="Picture 4">
            <a:extLst>
              <a:ext uri="{FF2B5EF4-FFF2-40B4-BE49-F238E27FC236}">
                <a16:creationId xmlns:a16="http://schemas.microsoft.com/office/drawing/2014/main" id="{6D25572B-69E6-439A-8238-962D0B7FD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56075"/>
            <a:ext cx="40386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B90EB1-A239-4BFC-B525-D8A98197939B}"/>
              </a:ext>
            </a:extLst>
          </p:cNvPr>
          <p:cNvSpPr txBox="1"/>
          <p:nvPr/>
        </p:nvSpPr>
        <p:spPr>
          <a:xfrm>
            <a:off x="6481013" y="4118324"/>
            <a:ext cx="707886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20" rIns="45720" spcCol="381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X-ray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optics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6DA08-3A3D-48E7-9074-67377C68F42E}"/>
              </a:ext>
            </a:extLst>
          </p:cNvPr>
          <p:cNvSpPr txBox="1"/>
          <p:nvPr/>
        </p:nvSpPr>
        <p:spPr>
          <a:xfrm>
            <a:off x="330200" y="1165225"/>
            <a:ext cx="4602163" cy="404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2512" tIns="32512" rIns="32512" bIns="32512" spcCol="38100">
            <a:spAutoFit/>
          </a:bodyPr>
          <a:lstStyle/>
          <a:p>
            <a:pPr latinLnBrk="1">
              <a:defRPr/>
            </a:pPr>
            <a:r>
              <a:rPr lang="en-US" sz="2200" b="1" dirty="0"/>
              <a:t>ASAXS Beamline</a:t>
            </a:r>
            <a:r>
              <a:rPr lang="en-US" sz="2200" b="1" dirty="0">
                <a:solidFill>
                  <a:srgbClr val="000000"/>
                </a:solidFill>
                <a:sym typeface="Arial"/>
              </a:rPr>
              <a:t> P62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EAA0F5-F6AD-4D9A-AA7E-4FA3C7301391}"/>
              </a:ext>
            </a:extLst>
          </p:cNvPr>
          <p:cNvSpPr txBox="1"/>
          <p:nvPr/>
        </p:nvSpPr>
        <p:spPr>
          <a:xfrm>
            <a:off x="321792" y="1620783"/>
            <a:ext cx="5324535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20" rIns="45720" spcCol="381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Enhance SAXS contrast by using absorption edges</a:t>
            </a:r>
            <a:endParaRPr lang="en-US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1A706C6E-E635-4181-B683-FCB205656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PETRA III schedule 2020</a:t>
            </a:r>
          </a:p>
        </p:txBody>
      </p:sp>
      <p:sp>
        <p:nvSpPr>
          <p:cNvPr id="28675" name="Text Placeholder 2">
            <a:extLst>
              <a:ext uri="{FF2B5EF4-FFF2-40B4-BE49-F238E27FC236}">
                <a16:creationId xmlns:a16="http://schemas.microsoft.com/office/drawing/2014/main" id="{05265DE8-5D7C-4903-93C6-51659B2D8F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Original planned hours: 4944h, after Covid-19 stand by: 4200h + 600h Corona run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| PETRA III Status report and plans: PETRA IV | Rainer Wanzenberg, Dec 16, 2020</a:t>
            </a:r>
          </a:p>
        </p:txBody>
      </p:sp>
      <p:pic>
        <p:nvPicPr>
          <p:cNvPr id="28677" name="Picture 6">
            <a:extLst>
              <a:ext uri="{FF2B5EF4-FFF2-40B4-BE49-F238E27FC236}">
                <a16:creationId xmlns:a16="http://schemas.microsoft.com/office/drawing/2014/main" id="{33B961FD-0F1F-44FA-BA34-25DAC824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412875"/>
            <a:ext cx="811847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>
            <a:extLst>
              <a:ext uri="{FF2B5EF4-FFF2-40B4-BE49-F238E27FC236}">
                <a16:creationId xmlns:a16="http://schemas.microsoft.com/office/drawing/2014/main" id="{EBB08DE4-E133-4DAB-B852-2B87F28D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651000"/>
            <a:ext cx="22717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B9342F-8BC8-4C12-95A4-E9FABB7B4F1D}"/>
              </a:ext>
            </a:extLst>
          </p:cNvPr>
          <p:cNvSpPr/>
          <p:nvPr/>
        </p:nvSpPr>
        <p:spPr>
          <a:xfrm>
            <a:off x="8412163" y="4303713"/>
            <a:ext cx="3590925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dirty="0"/>
              <a:t>stand by due to Corona:</a:t>
            </a:r>
          </a:p>
          <a:p>
            <a:pPr>
              <a:defRPr/>
            </a:pPr>
            <a:r>
              <a:rPr lang="en-US" dirty="0"/>
              <a:t>     Mar 21</a:t>
            </a:r>
            <a:r>
              <a:rPr lang="en-US" baseline="30000" dirty="0"/>
              <a:t>st</a:t>
            </a:r>
            <a:endParaRPr lang="en-US" dirty="0"/>
          </a:p>
          <a:p>
            <a:pPr marL="285750" indent="-285750">
              <a:buFontTx/>
              <a:buChar char="-"/>
              <a:defRPr/>
            </a:pPr>
            <a:r>
              <a:rPr lang="en-US" dirty="0"/>
              <a:t>restart for Corona related experiments: Mar 31</a:t>
            </a:r>
            <a:r>
              <a:rPr lang="en-US" baseline="30000" dirty="0"/>
              <a:t>st</a:t>
            </a:r>
            <a:endParaRPr lang="en-US" dirty="0"/>
          </a:p>
          <a:p>
            <a:pPr marL="285750" indent="-285750">
              <a:buFontTx/>
              <a:buChar char="-"/>
              <a:defRPr/>
            </a:pPr>
            <a:r>
              <a:rPr lang="en-US" dirty="0"/>
              <a:t>Corona related experiments get priority	 by directorate</a:t>
            </a:r>
            <a:endParaRPr lang="en-150" dirty="0"/>
          </a:p>
        </p:txBody>
      </p:sp>
      <p:sp>
        <p:nvSpPr>
          <p:cNvPr id="28680" name="TextBox 2">
            <a:extLst>
              <a:ext uri="{FF2B5EF4-FFF2-40B4-BE49-F238E27FC236}">
                <a16:creationId xmlns:a16="http://schemas.microsoft.com/office/drawing/2014/main" id="{4204FDE5-0651-426D-9E16-1A623365E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6088063"/>
            <a:ext cx="7872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400"/>
              <a:t>During the regular user run it was necessary to reschedule user due to Covid19 travel restrictions</a:t>
            </a:r>
            <a:endParaRPr lang="en-150" altLang="en-150"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491427F0-A952-464F-8500-D14678A0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COVID-19 </a:t>
            </a:r>
            <a:r>
              <a:rPr lang="en-150" altLang="de-DE"/>
              <a:t>related</a:t>
            </a:r>
            <a:r>
              <a:rPr lang="de-DE" altLang="de-DE"/>
              <a:t> research at PETRA III</a:t>
            </a:r>
          </a:p>
        </p:txBody>
      </p:sp>
      <p:sp>
        <p:nvSpPr>
          <p:cNvPr id="29699" name="Text Placeholder 2">
            <a:extLst>
              <a:ext uri="{FF2B5EF4-FFF2-40B4-BE49-F238E27FC236}">
                <a16:creationId xmlns:a16="http://schemas.microsoft.com/office/drawing/2014/main" id="{D1980EA8-2979-477B-BA4E-ACDAA3537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150"/>
              <a:t>X-ray tomography of lung tissue and d</a:t>
            </a:r>
            <a:r>
              <a:rPr lang="en-US" altLang="de-DE"/>
              <a:t>rug screening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sp>
        <p:nvSpPr>
          <p:cNvPr id="29701" name="Rectangle 54">
            <a:extLst>
              <a:ext uri="{FF2B5EF4-FFF2-40B4-BE49-F238E27FC236}">
                <a16:creationId xmlns:a16="http://schemas.microsoft.com/office/drawing/2014/main" id="{8C452598-3DAF-4524-B1BD-C6EE26DBF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1412875"/>
            <a:ext cx="4429125" cy="14462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600" b="1"/>
              <a:t>3D virtual pathohistology of lung tissue from Covid-19 patients based on phase contrast X-ray tomography</a:t>
            </a:r>
          </a:p>
          <a:p>
            <a:r>
              <a:rPr lang="en-US" altLang="en-150" sz="1200"/>
              <a:t>M. Eckermann et al., eLife (2020)</a:t>
            </a:r>
          </a:p>
          <a:p>
            <a:r>
              <a:rPr lang="en-US" altLang="en-150" sz="1200"/>
              <a:t> </a:t>
            </a:r>
            <a:r>
              <a:rPr lang="en-US" altLang="en-150" sz="1600" b="1"/>
              <a:t>doi:</a:t>
            </a:r>
            <a:r>
              <a:rPr lang="de-DE" altLang="en-150" sz="1600" b="1"/>
              <a:t>10.7554/eLife.60408</a:t>
            </a:r>
            <a:r>
              <a:rPr lang="en-US" altLang="en-150" sz="1600" b="1"/>
              <a:t> </a:t>
            </a:r>
            <a:r>
              <a:rPr lang="en-US" altLang="en-150" sz="1200"/>
              <a:t>                   		</a:t>
            </a:r>
          </a:p>
          <a:p>
            <a:r>
              <a:rPr lang="en-US" altLang="en-150" sz="1200" b="1">
                <a:solidFill>
                  <a:schemeClr val="accent1"/>
                </a:solidFill>
              </a:rPr>
              <a:t>Beamline  P10</a:t>
            </a:r>
            <a:r>
              <a:rPr lang="en-US" altLang="en-150" sz="1200"/>
              <a:t>		</a:t>
            </a:r>
          </a:p>
        </p:txBody>
      </p:sp>
      <p:pic>
        <p:nvPicPr>
          <p:cNvPr id="29702" name="elife-60408-video1.mp4">
            <a:hlinkClick r:id="" action="ppaction://media"/>
            <a:extLst>
              <a:ext uri="{FF2B5EF4-FFF2-40B4-BE49-F238E27FC236}">
                <a16:creationId xmlns:a16="http://schemas.microsoft.com/office/drawing/2014/main" id="{16A21967-BA2F-436A-B64F-689D2DB39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094038"/>
            <a:ext cx="370998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54">
            <a:extLst>
              <a:ext uri="{FF2B5EF4-FFF2-40B4-BE49-F238E27FC236}">
                <a16:creationId xmlns:a16="http://schemas.microsoft.com/office/drawing/2014/main" id="{92DEE651-9F87-432E-87DB-69396FF12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1412875"/>
            <a:ext cx="5943600" cy="14462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1600" b="1"/>
              <a:t>Catalytic cleavage of HEAT and subsequent covalent binding of the tetralone moiety by the SARS-CoV-2 main protease</a:t>
            </a:r>
          </a:p>
          <a:p>
            <a:r>
              <a:rPr lang="en-US" altLang="en-150" sz="1200"/>
              <a:t>S. Günther et al., bioR</a:t>
            </a:r>
            <a:r>
              <a:rPr lang="el-GR" altLang="en-150" sz="1200"/>
              <a:t>χ</a:t>
            </a:r>
            <a:r>
              <a:rPr lang="de-DE" altLang="en-150" sz="1200"/>
              <a:t>iv</a:t>
            </a:r>
            <a:r>
              <a:rPr lang="en-US" altLang="en-150" sz="1200"/>
              <a:t> (2020)</a:t>
            </a:r>
          </a:p>
          <a:p>
            <a:r>
              <a:rPr lang="en-US" altLang="en-150" sz="1200"/>
              <a:t>  </a:t>
            </a:r>
            <a:r>
              <a:rPr lang="en-US" altLang="en-150" sz="1600" b="1"/>
              <a:t>doi:</a:t>
            </a:r>
            <a:r>
              <a:rPr lang="de-DE" altLang="en-150" sz="1600" b="1"/>
              <a:t>10.1101/2020.05.02.043554</a:t>
            </a:r>
          </a:p>
          <a:p>
            <a:r>
              <a:rPr lang="de-DE" altLang="en-150" sz="1200" b="1">
                <a:solidFill>
                  <a:schemeClr val="accent1"/>
                </a:solidFill>
              </a:rPr>
              <a:t> </a:t>
            </a:r>
            <a:r>
              <a:rPr lang="en-US" altLang="en-150" sz="1200" b="1">
                <a:solidFill>
                  <a:schemeClr val="accent1"/>
                </a:solidFill>
              </a:rPr>
              <a:t> Beamline P11 </a:t>
            </a:r>
          </a:p>
        </p:txBody>
      </p:sp>
      <p:sp>
        <p:nvSpPr>
          <p:cNvPr id="29704" name="Rectangle 1">
            <a:extLst>
              <a:ext uri="{FF2B5EF4-FFF2-40B4-BE49-F238E27FC236}">
                <a16:creationId xmlns:a16="http://schemas.microsoft.com/office/drawing/2014/main" id="{811AD067-1880-4B51-B8E4-8C6EAD081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075" y="3074988"/>
            <a:ext cx="609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/>
              <a:t>screening a large number of possible drugs for deactivating SARS-CoV-2 virus</a:t>
            </a:r>
          </a:p>
        </p:txBody>
      </p:sp>
      <p:pic>
        <p:nvPicPr>
          <p:cNvPr id="29705" name="Picture 2">
            <a:extLst>
              <a:ext uri="{FF2B5EF4-FFF2-40B4-BE49-F238E27FC236}">
                <a16:creationId xmlns:a16="http://schemas.microsoft.com/office/drawing/2014/main" id="{D16CA822-5D4C-461A-83BE-0852C824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822700"/>
            <a:ext cx="314007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22">
            <a:extLst>
              <a:ext uri="{FF2B5EF4-FFF2-40B4-BE49-F238E27FC236}">
                <a16:creationId xmlns:a16="http://schemas.microsoft.com/office/drawing/2014/main" id="{885BA80C-5C68-4DF1-80BA-C84B10A29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5" y="3897313"/>
            <a:ext cx="331311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/>
              <a:t>Number of </a:t>
            </a:r>
            <a:r>
              <a:rPr lang="en-US" altLang="en-150" b="1"/>
              <a:t>crystals</a:t>
            </a:r>
            <a:r>
              <a:rPr lang="en-US" altLang="en-150"/>
              <a:t>: 	7697</a:t>
            </a:r>
          </a:p>
          <a:p>
            <a:r>
              <a:rPr lang="en-US" altLang="en-150"/>
              <a:t>Number of unique </a:t>
            </a:r>
            <a:r>
              <a:rPr lang="en-US" altLang="en-150" b="1"/>
              <a:t>compounds (drugs)</a:t>
            </a:r>
            <a:r>
              <a:rPr lang="en-US" altLang="en-150"/>
              <a:t>:	4035</a:t>
            </a:r>
          </a:p>
          <a:p>
            <a:r>
              <a:rPr lang="en-US" altLang="en-150"/>
              <a:t>Number of </a:t>
            </a:r>
            <a:r>
              <a:rPr lang="en-US" altLang="en-150" b="1"/>
              <a:t>success diffraction</a:t>
            </a:r>
            <a:r>
              <a:rPr lang="en-US" altLang="en-150"/>
              <a:t> data:         	6506</a:t>
            </a:r>
          </a:p>
          <a:p>
            <a:r>
              <a:rPr lang="en-US" altLang="en-150"/>
              <a:t>Number of </a:t>
            </a:r>
            <a:r>
              <a:rPr lang="en-US" altLang="en-150" b="1"/>
              <a:t>hits</a:t>
            </a:r>
            <a:r>
              <a:rPr lang="en-US" altLang="en-150"/>
              <a:t>:		    38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995516AA-05E3-4C1D-B220-A38AA655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PETRA III </a:t>
            </a:r>
            <a:r>
              <a:rPr lang="en-150" altLang="de-DE"/>
              <a:t>availability</a:t>
            </a:r>
            <a:r>
              <a:rPr lang="de-DE" altLang="de-DE"/>
              <a:t> in 2020</a:t>
            </a:r>
          </a:p>
        </p:txBody>
      </p:sp>
      <p:sp>
        <p:nvSpPr>
          <p:cNvPr id="30723" name="Text Placeholder 2">
            <a:extLst>
              <a:ext uri="{FF2B5EF4-FFF2-40B4-BE49-F238E27FC236}">
                <a16:creationId xmlns:a16="http://schemas.microsoft.com/office/drawing/2014/main" id="{5418930A-C88E-4C0F-8A72-81667BDDF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The availability is exceeding 98 %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graphicFrame>
        <p:nvGraphicFramePr>
          <p:cNvPr id="30725" name="Chart 4">
            <a:extLst>
              <a:ext uri="{FF2B5EF4-FFF2-40B4-BE49-F238E27FC236}">
                <a16:creationId xmlns:a16="http://schemas.microsoft.com/office/drawing/2014/main" id="{0BB70DB0-9F46-449E-9AE3-D38C2B723FF8}"/>
              </a:ext>
            </a:extLst>
          </p:cNvPr>
          <p:cNvGraphicFramePr>
            <a:graphicFrameLocks/>
          </p:cNvGraphicFramePr>
          <p:nvPr/>
        </p:nvGraphicFramePr>
        <p:xfrm>
          <a:off x="338138" y="1163638"/>
          <a:ext cx="10326687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Chart" r:id="rId3" imgW="10333616" imgH="4810161" progId="Excel.Chart.8">
                  <p:embed/>
                </p:oleObj>
              </mc:Choice>
              <mc:Fallback>
                <p:oleObj name="Chart" r:id="rId3" imgW="10333616" imgH="4810161" progId="Excel.Chart.8">
                  <p:embed/>
                  <p:pic>
                    <p:nvPicPr>
                      <p:cNvPr id="0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8" y="1163638"/>
                        <a:ext cx="10326687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bgerundete rechteckige Legende 5">
            <a:extLst>
              <a:ext uri="{FF2B5EF4-FFF2-40B4-BE49-F238E27FC236}">
                <a16:creationId xmlns:a16="http://schemas.microsoft.com/office/drawing/2014/main" id="{2C6D9B3D-7331-407D-9B96-1191C48AC4B5}"/>
              </a:ext>
            </a:extLst>
          </p:cNvPr>
          <p:cNvSpPr/>
          <p:nvPr/>
        </p:nvSpPr>
        <p:spPr>
          <a:xfrm>
            <a:off x="9696450" y="1916113"/>
            <a:ext cx="1268413" cy="450850"/>
          </a:xfrm>
          <a:prstGeom prst="wedgeRoundRectCallout">
            <a:avLst>
              <a:gd name="adj1" fmla="val -53852"/>
              <a:gd name="adj2" fmla="val 11516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>
                <a:solidFill>
                  <a:sysClr val="windowText" lastClr="000000"/>
                </a:solidFill>
              </a:rPr>
              <a:t>98,89 %</a:t>
            </a:r>
          </a:p>
        </p:txBody>
      </p:sp>
      <p:sp>
        <p:nvSpPr>
          <p:cNvPr id="30727" name="TextBox 6">
            <a:extLst>
              <a:ext uri="{FF2B5EF4-FFF2-40B4-BE49-F238E27FC236}">
                <a16:creationId xmlns:a16="http://schemas.microsoft.com/office/drawing/2014/main" id="{1A870C8C-12AD-4D7E-821A-8CE04BE50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8013" y="3497263"/>
            <a:ext cx="896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150" sz="2000" b="1"/>
              <a:t>MTBF</a:t>
            </a:r>
          </a:p>
          <a:p>
            <a:r>
              <a:rPr lang="en-US" altLang="en-150" sz="2000" b="1"/>
              <a:t>78 h</a:t>
            </a:r>
            <a:endParaRPr lang="en-150" altLang="en-150" sz="20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E96095EB-C44D-40ED-874F-1D1EAE7E3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Preparation for a new dipole beamline at PETRA III</a:t>
            </a:r>
            <a:endParaRPr lang="de-DE" altLang="de-DE"/>
          </a:p>
        </p:txBody>
      </p:sp>
      <p:sp>
        <p:nvSpPr>
          <p:cNvPr id="31747" name="Text Placeholder 2">
            <a:extLst>
              <a:ext uri="{FF2B5EF4-FFF2-40B4-BE49-F238E27FC236}">
                <a16:creationId xmlns:a16="http://schemas.microsoft.com/office/drawing/2014/main" id="{AB5A65B1-9A53-419E-8AF7-A51EEDD9A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63"/>
            <a:ext cx="11376025" cy="379412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de-DE"/>
              <a:t>The Installation of a new chamber will start in the winter shutdown 2020/21</a:t>
            </a:r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0B44-A03E-4CD3-A699-9617DE1AA8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PETRA III Status report and plans: PETRA IV | Rainer Wanzenberg, Dec 16, 2020</a:t>
            </a: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B4E47BAD-B14F-4E3C-B2FF-48EE6A734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809750"/>
            <a:ext cx="52228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4F3422AB-5EEF-4755-81FC-6107FC5CF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4972050"/>
            <a:ext cx="83058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543411-FD77-48BA-8FBC-254BE1BFD251}"/>
              </a:ext>
            </a:extLst>
          </p:cNvPr>
          <p:cNvCxnSpPr/>
          <p:nvPr/>
        </p:nvCxnSpPr>
        <p:spPr>
          <a:xfrm>
            <a:off x="1114425" y="1595438"/>
            <a:ext cx="576263" cy="1657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2" name="TextBox 8">
            <a:extLst>
              <a:ext uri="{FF2B5EF4-FFF2-40B4-BE49-F238E27FC236}">
                <a16:creationId xmlns:a16="http://schemas.microsoft.com/office/drawing/2014/main" id="{06D49815-8C34-446D-990C-E00B5CEE5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249363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Dipol</a:t>
            </a:r>
            <a:endParaRPr lang="de-DE" altLang="de-DE" sz="16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E5A2F4-3C9C-498D-AEEE-B8AA89E38864}"/>
              </a:ext>
            </a:extLst>
          </p:cNvPr>
          <p:cNvCxnSpPr/>
          <p:nvPr/>
        </p:nvCxnSpPr>
        <p:spPr>
          <a:xfrm>
            <a:off x="1784350" y="1603375"/>
            <a:ext cx="576263" cy="16557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9">
            <a:extLst>
              <a:ext uri="{FF2B5EF4-FFF2-40B4-BE49-F238E27FC236}">
                <a16:creationId xmlns:a16="http://schemas.microsoft.com/office/drawing/2014/main" id="{9D91B5DB-2183-49AA-9CD3-0E05E9599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239838"/>
            <a:ext cx="195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/>
              <a:t>Quadrupol NOL 39 </a:t>
            </a:r>
            <a:endParaRPr lang="de-DE" altLang="de-DE" sz="1600"/>
          </a:p>
        </p:txBody>
      </p:sp>
      <p:pic>
        <p:nvPicPr>
          <p:cNvPr id="31755" name="Picture 3">
            <a:extLst>
              <a:ext uri="{FF2B5EF4-FFF2-40B4-BE49-F238E27FC236}">
                <a16:creationId xmlns:a16="http://schemas.microsoft.com/office/drawing/2014/main" id="{97248B2E-6A4F-46E3-A861-8F41ABA69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1187450"/>
            <a:ext cx="3387725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6" name="Group 30">
            <a:extLst>
              <a:ext uri="{FF2B5EF4-FFF2-40B4-BE49-F238E27FC236}">
                <a16:creationId xmlns:a16="http://schemas.microsoft.com/office/drawing/2014/main" id="{274437BE-18DB-425C-A008-980679259740}"/>
              </a:ext>
            </a:extLst>
          </p:cNvPr>
          <p:cNvGrpSpPr>
            <a:grpSpLocks/>
          </p:cNvGrpSpPr>
          <p:nvPr/>
        </p:nvGrpSpPr>
        <p:grpSpPr bwMode="auto">
          <a:xfrm>
            <a:off x="8831263" y="1360488"/>
            <a:ext cx="3292475" cy="5148262"/>
            <a:chOff x="8025050" y="-4763"/>
            <a:chExt cx="3885963" cy="6357938"/>
          </a:xfrm>
        </p:grpSpPr>
        <p:pic>
          <p:nvPicPr>
            <p:cNvPr id="31759" name="Picture 2">
              <a:extLst>
                <a:ext uri="{FF2B5EF4-FFF2-40B4-BE49-F238E27FC236}">
                  <a16:creationId xmlns:a16="http://schemas.microsoft.com/office/drawing/2014/main" id="{DC78782C-03A5-4C7B-9034-91F4CFDDC7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5050" y="-4763"/>
              <a:ext cx="3885963" cy="635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7B13E5-6F7E-4DDE-95DF-767850739890}"/>
                </a:ext>
              </a:extLst>
            </p:cNvPr>
            <p:cNvSpPr txBox="1"/>
            <p:nvPr/>
          </p:nvSpPr>
          <p:spPr bwMode="auto">
            <a:xfrm rot="4079463">
              <a:off x="8757429" y="2374240"/>
              <a:ext cx="2605259" cy="1398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2512" tIns="32512" rIns="32512" bIns="32512" spcCol="38100">
              <a:prstTxWarp prst="textArchUp">
                <a:avLst>
                  <a:gd name="adj" fmla="val 11251279"/>
                </a:avLst>
              </a:prstTxWarp>
              <a:spAutoFit/>
            </a:bodyPr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Hall „Max von Laue“</a:t>
              </a:r>
            </a:p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37CFD2-F810-47C9-A75C-B3AC340C37C4}"/>
                </a:ext>
              </a:extLst>
            </p:cNvPr>
            <p:cNvSpPr txBox="1"/>
            <p:nvPr/>
          </p:nvSpPr>
          <p:spPr bwMode="auto">
            <a:xfrm>
              <a:off x="8025050" y="455957"/>
              <a:ext cx="1440841" cy="578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2512" tIns="32512" rIns="32512" bIns="32512" spcCol="3810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latin typeface="Arial"/>
                  <a:ea typeface="Arial"/>
                  <a:cs typeface="Arial"/>
                </a:rPr>
                <a:t>Hall „</a:t>
              </a: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Paul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Peter Ewald“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F1051F-B414-4992-A99B-AFC5AFE0C906}"/>
                </a:ext>
              </a:extLst>
            </p:cNvPr>
            <p:cNvSpPr txBox="1"/>
            <p:nvPr/>
          </p:nvSpPr>
          <p:spPr bwMode="auto">
            <a:xfrm>
              <a:off x="10131040" y="5312144"/>
              <a:ext cx="1099836" cy="713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32512" tIns="32512" rIns="32512" bIns="32512" spcCol="3810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Hall 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„Ada </a:t>
              </a:r>
              <a:r>
                <a:rPr lang="de-DE" sz="1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Yonath</a:t>
              </a:r>
              <a:r>
                <a:rPr lang="de-DE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6BED57-A0C2-4A5D-82FF-DA48531D2CB9}"/>
                </a:ext>
              </a:extLst>
            </p:cNvPr>
            <p:cNvSpPr txBox="1"/>
            <p:nvPr/>
          </p:nvSpPr>
          <p:spPr bwMode="auto">
            <a:xfrm rot="17246713">
              <a:off x="8466892" y="1561790"/>
              <a:ext cx="1284136" cy="342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32512" tIns="32512" rIns="32512" bIns="32512" spcCol="3810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FLASH 1&amp;2</a:t>
              </a:r>
              <a:endPara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6251D38-DE79-48CD-9917-B2FD31BC0505}"/>
                </a:ext>
              </a:extLst>
            </p:cNvPr>
            <p:cNvCxnSpPr/>
            <p:nvPr/>
          </p:nvCxnSpPr>
          <p:spPr bwMode="auto">
            <a:xfrm>
              <a:off x="11451967" y="4455400"/>
              <a:ext cx="37473" cy="1297859"/>
            </a:xfrm>
            <a:prstGeom prst="line">
              <a:avLst/>
            </a:prstGeom>
            <a:noFill/>
            <a:ln w="57150" cap="flat">
              <a:solidFill>
                <a:srgbClr val="00B0F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EA0715B-B570-4553-8298-4962DFABE829}"/>
                </a:ext>
              </a:extLst>
            </p:cNvPr>
            <p:cNvCxnSpPr/>
            <p:nvPr/>
          </p:nvCxnSpPr>
          <p:spPr bwMode="auto">
            <a:xfrm>
              <a:off x="11451967" y="4455400"/>
              <a:ext cx="0" cy="1656633"/>
            </a:xfrm>
            <a:prstGeom prst="line">
              <a:avLst/>
            </a:prstGeom>
            <a:noFill/>
            <a:ln w="57150" cap="flat">
              <a:solidFill>
                <a:srgbClr val="00B0F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766" name="Rectangle 22">
              <a:extLst>
                <a:ext uri="{FF2B5EF4-FFF2-40B4-BE49-F238E27FC236}">
                  <a16:creationId xmlns:a16="http://schemas.microsoft.com/office/drawing/2014/main" id="{E04C6119-121D-4CFA-A914-0855264B3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0350" y="282287"/>
              <a:ext cx="9140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atinLnBrk="1"/>
              <a:r>
                <a:rPr lang="de-DE" altLang="en-150" sz="3200"/>
                <a:t>P66</a:t>
              </a:r>
              <a:endParaRPr lang="en-US" altLang="en-150" sz="320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2424EA2-7B24-4D1A-B6CF-FC99F1F8C73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190690" y="674733"/>
              <a:ext cx="550335" cy="364304"/>
            </a:xfrm>
            <a:prstGeom prst="straightConnector1">
              <a:avLst/>
            </a:prstGeom>
            <a:noFill/>
            <a:ln w="34925" cap="flat">
              <a:solidFill>
                <a:schemeClr val="tx1"/>
              </a:solidFill>
              <a:prstDash val="solid"/>
              <a:miter lim="800000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D9BAC6-243A-4271-B323-6FAEC621EBB1}"/>
              </a:ext>
            </a:extLst>
          </p:cNvPr>
          <p:cNvCxnSpPr/>
          <p:nvPr/>
        </p:nvCxnSpPr>
        <p:spPr>
          <a:xfrm flipV="1">
            <a:off x="6818313" y="1708150"/>
            <a:ext cx="720725" cy="1079500"/>
          </a:xfrm>
          <a:prstGeom prst="straightConnector1">
            <a:avLst/>
          </a:prstGeom>
          <a:ln w="41275">
            <a:solidFill>
              <a:schemeClr val="accent2">
                <a:alpha val="99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8" name="TextBox 3">
            <a:extLst>
              <a:ext uri="{FF2B5EF4-FFF2-40B4-BE49-F238E27FC236}">
                <a16:creationId xmlns:a16="http://schemas.microsoft.com/office/drawing/2014/main" id="{C0B0E953-959A-4EB8-9C5B-4C82999BE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8" y="1860550"/>
            <a:ext cx="5492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600" b="1"/>
              <a:t>P66</a:t>
            </a:r>
            <a:endParaRPr lang="de-DE" altLang="de-DE" sz="16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C888B845-F98F-47F7-B246-CFB5D12C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PETRA IV is the planned upgrade of PETRA III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2771" name="Text Placeholder 2">
            <a:extLst>
              <a:ext uri="{FF2B5EF4-FFF2-40B4-BE49-F238E27FC236}">
                <a16:creationId xmlns:a16="http://schemas.microsoft.com/office/drawing/2014/main" id="{4DE9FBAD-2280-402F-A9BE-EFB50D0945CA}"/>
              </a:ext>
            </a:extLst>
          </p:cNvPr>
          <p:cNvSpPr txBox="1">
            <a:spLocks/>
          </p:cNvSpPr>
          <p:nvPr/>
        </p:nvSpPr>
        <p:spPr bwMode="auto">
          <a:xfrm>
            <a:off x="407988" y="779463"/>
            <a:ext cx="1166495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6700" indent="-276225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95350" indent="-2667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62050" indent="-266700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38275" indent="-276225"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95475" indent="-276225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52675" indent="-276225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09875" indent="-276225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67075" indent="-276225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F18F1F"/>
                </a:solidFill>
              </a:rPr>
              <a:t>The Conceptual Design Report of the ultimate 3D X-ray Microscope PETRA IV has been completed</a:t>
            </a:r>
          </a:p>
          <a:p>
            <a:pPr defTabSz="914400" eaLnBrk="1" hangingPunct="1"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600" b="1">
              <a:solidFill>
                <a:srgbClr val="F18F1F"/>
              </a:solidFill>
            </a:endParaRPr>
          </a:p>
          <a:p>
            <a:pPr defTabSz="914400" eaLnBrk="1" hangingPunct="1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F18F1F"/>
                </a:solidFill>
              </a:rPr>
              <a:t> </a:t>
            </a:r>
          </a:p>
        </p:txBody>
      </p:sp>
      <p:grpSp>
        <p:nvGrpSpPr>
          <p:cNvPr id="32772" name="Group 4">
            <a:extLst>
              <a:ext uri="{FF2B5EF4-FFF2-40B4-BE49-F238E27FC236}">
                <a16:creationId xmlns:a16="http://schemas.microsoft.com/office/drawing/2014/main" id="{7CA86E1F-247F-42B3-ADB0-87E6EE872264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1381125"/>
            <a:ext cx="6713537" cy="4464050"/>
            <a:chOff x="1919288" y="1308101"/>
            <a:chExt cx="7821612" cy="5079999"/>
          </a:xfrm>
        </p:grpSpPr>
        <p:pic>
          <p:nvPicPr>
            <p:cNvPr id="32776" name="Picture 3">
              <a:extLst>
                <a:ext uri="{FF2B5EF4-FFF2-40B4-BE49-F238E27FC236}">
                  <a16:creationId xmlns:a16="http://schemas.microsoft.com/office/drawing/2014/main" id="{28EB8ABA-873F-4973-AE60-8DBA50EC7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550" y="1844675"/>
              <a:ext cx="7245350" cy="388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4">
              <a:extLst>
                <a:ext uri="{FF2B5EF4-FFF2-40B4-BE49-F238E27FC236}">
                  <a16:creationId xmlns:a16="http://schemas.microsoft.com/office/drawing/2014/main" id="{1855E243-BAF2-4CB9-BAD5-8E08726A7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288" y="1308101"/>
              <a:ext cx="1655762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5">
              <a:extLst>
                <a:ext uri="{FF2B5EF4-FFF2-40B4-BE49-F238E27FC236}">
                  <a16:creationId xmlns:a16="http://schemas.microsoft.com/office/drawing/2014/main" id="{478C3D02-BCBD-41FB-8593-ADBFCE050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050" y="1308101"/>
              <a:ext cx="514350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6">
              <a:extLst>
                <a:ext uri="{FF2B5EF4-FFF2-40B4-BE49-F238E27FC236}">
                  <a16:creationId xmlns:a16="http://schemas.microsoft.com/office/drawing/2014/main" id="{F8CBF646-1DC9-4EA4-B72E-7FA38D39D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0" y="1308101"/>
              <a:ext cx="207010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7">
              <a:extLst>
                <a:ext uri="{FF2B5EF4-FFF2-40B4-BE49-F238E27FC236}">
                  <a16:creationId xmlns:a16="http://schemas.microsoft.com/office/drawing/2014/main" id="{F3F30869-4CDD-4D84-8714-DF50478F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001" y="5835650"/>
              <a:ext cx="2525713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8">
              <a:extLst>
                <a:ext uri="{FF2B5EF4-FFF2-40B4-BE49-F238E27FC236}">
                  <a16:creationId xmlns:a16="http://schemas.microsoft.com/office/drawing/2014/main" id="{EAB24265-45F4-47FA-A45C-7C5A1BC01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950" y="5875338"/>
              <a:ext cx="579438" cy="512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82" name="Picture 9">
              <a:extLst>
                <a:ext uri="{FF2B5EF4-FFF2-40B4-BE49-F238E27FC236}">
                  <a16:creationId xmlns:a16="http://schemas.microsoft.com/office/drawing/2014/main" id="{A9A9D0E5-FFE8-43A3-B5AE-4A70EA1219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425" y="5589589"/>
              <a:ext cx="11176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3" name="Picture 2">
            <a:extLst>
              <a:ext uri="{FF2B5EF4-FFF2-40B4-BE49-F238E27FC236}">
                <a16:creationId xmlns:a16="http://schemas.microsoft.com/office/drawing/2014/main" id="{A75361BF-C549-45E9-9931-4B241519A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2420938"/>
            <a:ext cx="2782887" cy="393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Box 1">
            <a:extLst>
              <a:ext uri="{FF2B5EF4-FFF2-40B4-BE49-F238E27FC236}">
                <a16:creationId xmlns:a16="http://schemas.microsoft.com/office/drawing/2014/main" id="{051A901D-282C-437B-B96F-DA9C16C18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25" y="1501775"/>
            <a:ext cx="41068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/>
              <a:t>CDR has been completed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/>
              <a:t>available from: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>
                <a:hlinkClick r:id="rId10"/>
              </a:rPr>
              <a:t>http://doi.org/10.3204/PUBDB-2019-03613</a:t>
            </a:r>
            <a:endParaRPr lang="en-US" altLang="en-US" sz="1600"/>
          </a:p>
        </p:txBody>
      </p:sp>
      <p:sp>
        <p:nvSpPr>
          <p:cNvPr id="32775" name="Rectangle 2">
            <a:extLst>
              <a:ext uri="{FF2B5EF4-FFF2-40B4-BE49-F238E27FC236}">
                <a16:creationId xmlns:a16="http://schemas.microsoft.com/office/drawing/2014/main" id="{577D7463-AB21-4DE3-941A-AAC31AC9B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8" y="5800725"/>
            <a:ext cx="6096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110000"/>
              </a:lnSpc>
            </a:pPr>
            <a:r>
              <a:rPr lang="en-US" altLang="en-US" sz="1600"/>
              <a:t>The high brightness synchrotron light facility will directly contribute to almost all of the 17 Sustainable Development Goals of the UN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Y_PowerPoint_16x9_en_ger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DESY_PowerPoint_16x9_en_ger</Template>
  <TotalTime>0</TotalTime>
  <Words>2322</Words>
  <Application>Microsoft Office PowerPoint</Application>
  <PresentationFormat>Widescreen</PresentationFormat>
  <Paragraphs>311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Times New Roman</vt:lpstr>
      <vt:lpstr>Droid Sans</vt:lpstr>
      <vt:lpstr>MS PGothic</vt:lpstr>
      <vt:lpstr>Wingdings</vt:lpstr>
      <vt:lpstr>Arial Narrow</vt:lpstr>
      <vt:lpstr>DESY_PowerPoint_16x9_en_ger</vt:lpstr>
      <vt:lpstr>Microsoft Excel Chart</vt:lpstr>
      <vt:lpstr>PETRA III</vt:lpstr>
      <vt:lpstr>PETRA III is one of the core facilities at DESY </vt:lpstr>
      <vt:lpstr>PETRA III : 23 Beamlines are in operation</vt:lpstr>
      <vt:lpstr>Commissioning of a new undulator beamline P62 at PETRA III</vt:lpstr>
      <vt:lpstr>PETRA III schedule 2020</vt:lpstr>
      <vt:lpstr>COVID-19 related research at PETRA III</vt:lpstr>
      <vt:lpstr>PETRA III availability in 2020</vt:lpstr>
      <vt:lpstr>Preparation for a new dipole beamline at PETRA III</vt:lpstr>
      <vt:lpstr>PETRA IV is the planned upgrade of PETRA III </vt:lpstr>
      <vt:lpstr>The PETRA IV programme schedule is demanding</vt:lpstr>
      <vt:lpstr>PETRA III to PETRA IV</vt:lpstr>
      <vt:lpstr>CDR lattice meets all performance requirements for  an ultra-low emittance storage ring (DIFL @ 1 Å)</vt:lpstr>
      <vt:lpstr>Important design decisions have been taken</vt:lpstr>
      <vt:lpstr>Further lattice work to optimize the lattice design</vt:lpstr>
      <vt:lpstr>PETRA IV project structure</vt:lpstr>
      <vt:lpstr>Studies for PETRA IV at PETRA III are important for the TDR </vt:lpstr>
      <vt:lpstr>Stability will be crucial for PETRA IV</vt:lpstr>
      <vt:lpstr>Accelerator physics / beam dynamics </vt:lpstr>
      <vt:lpstr>Studies related to the vacuum system started in 2019</vt:lpstr>
      <vt:lpstr>Key components of the new RF system will be tested at PETRA III</vt:lpstr>
      <vt:lpstr>Implementing Studies in the PETRA III 2021 schedule</vt:lpstr>
      <vt:lpstr>Thank you</vt:lpstr>
      <vt:lpstr>PowerPoint Presentation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Wanzenberg, Rainer</dc:creator>
  <cp:lastModifiedBy>Wanzenberg, Rainer</cp:lastModifiedBy>
  <cp:revision>90</cp:revision>
  <cp:lastPrinted>2020-12-09T14:20:04Z</cp:lastPrinted>
  <dcterms:created xsi:type="dcterms:W3CDTF">2020-10-06T09:42:56Z</dcterms:created>
  <dcterms:modified xsi:type="dcterms:W3CDTF">2020-12-09T14:20:42Z</dcterms:modified>
</cp:coreProperties>
</file>