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77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9" r:id="rId23"/>
    <p:sldId id="280" r:id="rId24"/>
    <p:sldId id="282" r:id="rId25"/>
    <p:sldId id="283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BC42-C5AB-4C19-BE60-B74A80675CCD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97E5-EA91-4E16-96C3-9315F326D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10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4827B-E802-4CD3-8A40-106AF49DCF0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1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4827B-E802-4CD3-8A40-106AF49DCF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0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4827B-E802-4CD3-8A40-106AF49DCF0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4827B-E802-4CD3-8A40-106AF49DCF0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2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13" name="image2.jpeg" descr="MAX logga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9070" y="1988840"/>
            <a:ext cx="8753860" cy="210921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494589" y="6233243"/>
            <a:ext cx="243011" cy="246217"/>
          </a:xfrm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94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208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09601" y="0"/>
            <a:ext cx="4011087" cy="14351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83771" indent="-326571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476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0">
              <a:buSzTx/>
              <a:buFontTx/>
              <a:buNone/>
              <a:defRPr sz="1400"/>
            </a:lvl2pPr>
            <a:lvl3pPr marL="0" indent="0">
              <a:buSzTx/>
              <a:buFontTx/>
              <a:buNone/>
              <a:defRPr sz="1400"/>
            </a:lvl3pPr>
            <a:lvl4pPr marL="0" indent="0">
              <a:buSzTx/>
              <a:buFontTx/>
              <a:buNone/>
              <a:defRPr sz="1400"/>
            </a:lvl4pPr>
            <a:lvl5pPr marL="0" indent="0">
              <a:buSzTx/>
              <a:buFontTx/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98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268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8839200" y="1"/>
            <a:ext cx="2743200" cy="6126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609600" y="274638"/>
            <a:ext cx="8026400" cy="6583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9888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4715" y="6375401"/>
            <a:ext cx="1242485" cy="28892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007534" y="1"/>
            <a:ext cx="10121900" cy="1317625"/>
          </a:xfrm>
          <a:prstGeom prst="rect">
            <a:avLst/>
          </a:prstGeom>
        </p:spPr>
        <p:txBody>
          <a:bodyPr lIns="50800" tIns="50800" rIns="50800" bIns="50800"/>
          <a:lstStyle>
            <a:lvl1pPr marR="40639" indent="40639" algn="ctr" defTabSz="457200">
              <a:lnSpc>
                <a:spcPct val="93000"/>
              </a:lnSpc>
              <a:defRPr>
                <a:solidFill>
                  <a:srgbClr val="807F84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1007534" y="1600200"/>
            <a:ext cx="10121900" cy="5257800"/>
          </a:xfrm>
          <a:prstGeom prst="rect">
            <a:avLst/>
          </a:prstGeom>
        </p:spPr>
        <p:txBody>
          <a:bodyPr lIns="50800" tIns="50800" rIns="50800" bIns="50800"/>
          <a:lstStyle>
            <a:lvl1pPr marL="342900" marR="40639" indent="-302259" defTabSz="457200">
              <a:lnSpc>
                <a:spcPct val="93000"/>
              </a:lnSpc>
              <a:spcBef>
                <a:spcPts val="1400"/>
              </a:spcBef>
              <a:buSzTx/>
              <a:buFontTx/>
              <a:buNone/>
              <a:defRPr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42900" marR="40639" indent="-302259" defTabSz="457200">
              <a:lnSpc>
                <a:spcPct val="93000"/>
              </a:lnSpc>
              <a:spcBef>
                <a:spcPts val="1400"/>
              </a:spcBef>
              <a:buSzTx/>
              <a:buFontTx/>
              <a:buNone/>
              <a:defRPr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42900" marR="40639" indent="-302259" defTabSz="457200">
              <a:lnSpc>
                <a:spcPct val="93000"/>
              </a:lnSpc>
              <a:spcBef>
                <a:spcPts val="1400"/>
              </a:spcBef>
              <a:buSzTx/>
              <a:buFontTx/>
              <a:buNone/>
              <a:defRPr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342900" marR="40639" indent="-302259" defTabSz="457200">
              <a:lnSpc>
                <a:spcPct val="93000"/>
              </a:lnSpc>
              <a:spcBef>
                <a:spcPts val="1400"/>
              </a:spcBef>
              <a:buSzTx/>
              <a:buFontTx/>
              <a:buNone/>
              <a:defRPr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342900" marR="40639" indent="-302259" defTabSz="457200">
              <a:lnSpc>
                <a:spcPct val="93000"/>
              </a:lnSpc>
              <a:spcBef>
                <a:spcPts val="1400"/>
              </a:spcBef>
              <a:buSzTx/>
              <a:buFontTx/>
              <a:buNone/>
              <a:defRPr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8494589" y="6233243"/>
            <a:ext cx="243011" cy="246217"/>
          </a:xfrm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369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1007434" y="-2"/>
            <a:ext cx="10124393" cy="131966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3400">
                <a:uFill>
                  <a:solidFill>
                    <a:schemeClr val="accent4"/>
                  </a:solidFill>
                </a:u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8494589" y="6233243"/>
            <a:ext cx="243011" cy="246217"/>
          </a:xfrm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647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.png" descr="logo RGB1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4475" y="6375980"/>
            <a:ext cx="1243207" cy="28940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007434" y="-2"/>
            <a:ext cx="10124393" cy="1319669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1007434" y="1600200"/>
            <a:ext cx="10124393" cy="5257800"/>
          </a:xfrm>
          <a:prstGeom prst="rect">
            <a:avLst/>
          </a:prstGeom>
        </p:spPr>
        <p:txBody>
          <a:bodyPr lIns="0" tIns="0" rIns="0" bIns="0"/>
          <a:lstStyle>
            <a:lvl1pPr marL="230908" indent="-230908">
              <a:defRPr sz="2000"/>
            </a:lvl1pPr>
            <a:lvl2pPr marL="742950" indent="-285750"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1169363" y="6533272"/>
            <a:ext cx="13465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/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5391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.png" descr="logo RGB1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4475" y="6375980"/>
            <a:ext cx="1243207" cy="289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6.jpeg" descr="orange bkg ny15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2" y="-2"/>
            <a:ext cx="12200131" cy="686409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007434" y="-2"/>
            <a:ext cx="10124393" cy="1319669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1007434" y="1600200"/>
            <a:ext cx="10124393" cy="5257800"/>
          </a:xfrm>
          <a:prstGeom prst="rect">
            <a:avLst/>
          </a:prstGeom>
        </p:spPr>
        <p:txBody>
          <a:bodyPr lIns="0" tIns="0" rIns="0" bIns="0"/>
          <a:lstStyle>
            <a:lvl1pPr marL="230908" indent="-230908">
              <a:defRPr sz="2000">
                <a:solidFill>
                  <a:srgbClr val="FFFFFF"/>
                </a:solidFill>
              </a:defRPr>
            </a:lvl1pPr>
            <a:lvl2pPr marL="742950" indent="-285750">
              <a:defRPr sz="2000">
                <a:solidFill>
                  <a:srgbClr val="FFFFFF"/>
                </a:solidFill>
              </a:defRPr>
            </a:lvl2pPr>
            <a:lvl3pPr marL="1168400" indent="-254000">
              <a:defRPr sz="2000">
                <a:solidFill>
                  <a:srgbClr val="FFFFFF"/>
                </a:solidFill>
              </a:defRPr>
            </a:lvl3pPr>
            <a:lvl4pPr marL="1657350" indent="-285750">
              <a:defRPr sz="2000">
                <a:solidFill>
                  <a:srgbClr val="FFFFFF"/>
                </a:solidFill>
              </a:defRPr>
            </a:lvl4pPr>
            <a:lvl5pPr marL="2057400" indent="-228600"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182" name="image4.png" descr="logone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7525" y="6375528"/>
            <a:ext cx="1240643" cy="28881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1169363" y="6533272"/>
            <a:ext cx="13465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08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.png" descr="logo RGB1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4475" y="6375980"/>
            <a:ext cx="1243207" cy="28940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007434" y="-2"/>
            <a:ext cx="10124393" cy="1319669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1007434" y="1600200"/>
            <a:ext cx="10124393" cy="5257800"/>
          </a:xfrm>
          <a:prstGeom prst="rect">
            <a:avLst/>
          </a:prstGeom>
        </p:spPr>
        <p:txBody>
          <a:bodyPr lIns="0" tIns="0" rIns="0" bIns="0"/>
          <a:lstStyle>
            <a:lvl1pPr marL="230908" indent="-230908">
              <a:defRPr sz="2000"/>
            </a:lvl1pPr>
            <a:lvl2pPr marL="742950" indent="-285750"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1169363" y="6533272"/>
            <a:ext cx="13465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/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036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3.jpeg" descr="Inledningsida 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3" y="0"/>
            <a:ext cx="12200128" cy="6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50718" y="2371940"/>
            <a:ext cx="8290565" cy="318452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3085107" y="5597191"/>
            <a:ext cx="6021787" cy="12608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ts val="24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ts val="24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ts val="24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ts val="24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24" name="image4.png" descr="logon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7526" y="6375527"/>
            <a:ext cx="1240639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494589" y="6233243"/>
            <a:ext cx="243011" cy="246217"/>
          </a:xfrm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90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1.png" descr="logo RGB1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4475" y="6375980"/>
            <a:ext cx="1243204" cy="28940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007434" y="-2"/>
            <a:ext cx="10124393" cy="1319669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1007434" y="1600200"/>
            <a:ext cx="10124393" cy="5257800"/>
          </a:xfrm>
          <a:prstGeom prst="rect">
            <a:avLst/>
          </a:prstGeom>
        </p:spPr>
        <p:txBody>
          <a:bodyPr lIns="0" tIns="0" rIns="0" bIns="0"/>
          <a:lstStyle>
            <a:lvl1pPr marL="230908" indent="-230908">
              <a:defRPr sz="2000"/>
            </a:lvl1pPr>
            <a:lvl2pPr marL="742950" indent="-285750"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1169363" y="6533273"/>
            <a:ext cx="13465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/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1363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743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5.jpeg" descr="green bkg 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3" y="0"/>
            <a:ext cx="12200128" cy="6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44" name="image4.png" descr="logon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7526" y="6375527"/>
            <a:ext cx="1240639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180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6.jpeg" descr="orange bkg ny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3" y="0"/>
            <a:ext cx="12200128" cy="6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55" name="image4.png" descr="logon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7526" y="6375527"/>
            <a:ext cx="1240639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776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64" name="image7.jpeg" descr="Max IV-3 bild 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8517"/>
            <a:ext cx="12192000" cy="457200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123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63084" y="2906714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27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8" indent="-320038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843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609600" y="1319665"/>
            <a:ext cx="5386917" cy="8552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59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logo RGB150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644475" y="6375979"/>
            <a:ext cx="1243203" cy="2894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07435" y="1"/>
            <a:ext cx="10124392" cy="131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07435" y="1600200"/>
            <a:ext cx="10124392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061003" y="6479414"/>
            <a:ext cx="243011" cy="24621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E182FE55-EA76-4840-AA2D-AA70B006479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0332088" y="1"/>
            <a:ext cx="186797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venir Book"/>
              </a:rPr>
              <a:t>ESLS20, 16-17/12-20, ESRF, Grenoble (Online)</a:t>
            </a:r>
          </a:p>
        </p:txBody>
      </p:sp>
    </p:spTree>
    <p:extLst>
      <p:ext uri="{BB962C8B-B14F-4D97-AF65-F5344CB8AC3E}">
        <p14:creationId xmlns:p14="http://schemas.microsoft.com/office/powerpoint/2010/main" val="2487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54000" marR="0" indent="-254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●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1pPr>
      <a:lvl2pPr marL="771525" marR="0" indent="-31432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2pPr>
      <a:lvl3pPr marL="1193800" marR="0" indent="-2794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3pPr>
      <a:lvl4pPr marL="1685925" marR="0" indent="-31432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4pPr>
      <a:lvl5pPr marL="2080260" marR="0" indent="-25146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5pPr>
      <a:lvl6pPr marL="2537460" marR="0" indent="-25146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6pPr>
      <a:lvl7pPr marL="2994660" marR="0" indent="-25146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7pPr>
      <a:lvl8pPr marL="3451859" marR="0" indent="-251459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8pPr>
      <a:lvl9pPr marL="3909059" marR="0" indent="-251459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Non-linear optics from Off-Energy Closed Orbits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David K. Olsson, </a:t>
            </a:r>
            <a:r>
              <a:rPr lang="en-GB" dirty="0" err="1" smtClean="0"/>
              <a:t>Åke</a:t>
            </a:r>
            <a:r>
              <a:rPr lang="en-GB" dirty="0" smtClean="0"/>
              <a:t> </a:t>
            </a:r>
            <a:r>
              <a:rPr lang="en-GB" dirty="0" err="1" smtClean="0"/>
              <a:t>Andersson</a:t>
            </a:r>
            <a:r>
              <a:rPr lang="en-GB" dirty="0" smtClean="0"/>
              <a:t>, Magnus </a:t>
            </a:r>
            <a:r>
              <a:rPr lang="en-GB" dirty="0" err="1" smtClean="0"/>
              <a:t>Sjöström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ESLS20, 16-17/12-20, </a:t>
            </a:r>
            <a:r>
              <a:rPr lang="en-GB" dirty="0"/>
              <a:t>ESRF, Grenoble (Online)</a:t>
            </a:r>
          </a:p>
        </p:txBody>
      </p:sp>
    </p:spTree>
    <p:extLst>
      <p:ext uri="{BB962C8B-B14F-4D97-AF65-F5344CB8AC3E}">
        <p14:creationId xmlns:p14="http://schemas.microsoft.com/office/powerpoint/2010/main" val="1752257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Drifts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16" y="659833"/>
            <a:ext cx="7362879" cy="57388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5" y="1600200"/>
            <a:ext cx="4100024" cy="5257800"/>
          </a:xfrm>
        </p:spPr>
        <p:txBody>
          <a:bodyPr/>
          <a:lstStyle/>
          <a:p>
            <a:r>
              <a:rPr lang="en-GB" dirty="0" smtClean="0"/>
              <a:t>Fit results affected by the thermal drift of the beam position after magnet cycling. </a:t>
            </a:r>
          </a:p>
          <a:p>
            <a:r>
              <a:rPr lang="en-GB" dirty="0" smtClean="0"/>
              <a:t>Sufficient equilibrium took hours to achieve.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02884" y="6075523"/>
            <a:ext cx="512278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GB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settings when measuring directly after, or 2 h after magnet cycling.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2829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Drifts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78" y="659833"/>
            <a:ext cx="7353354" cy="5738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"/>
          <a:stretch/>
        </p:blipFill>
        <p:spPr>
          <a:xfrm>
            <a:off x="793376" y="4327203"/>
            <a:ext cx="4347035" cy="16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7435" y="5873057"/>
            <a:ext cx="438011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RMS difference vs. shift in measurement momentum.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605" y="6064194"/>
            <a:ext cx="512278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GB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settings when measuring with different shifts in momentum.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5" y="1410732"/>
            <a:ext cx="4215354" cy="5257800"/>
          </a:xfrm>
        </p:spPr>
        <p:txBody>
          <a:bodyPr/>
          <a:lstStyle/>
          <a:p>
            <a:r>
              <a:rPr lang="en-GB" dirty="0" smtClean="0"/>
              <a:t>Added orbit feedback to measurement procedure.</a:t>
            </a:r>
          </a:p>
          <a:p>
            <a:r>
              <a:rPr lang="en-GB" dirty="0" smtClean="0"/>
              <a:t>Thermal signal was drowned out by increasing the measurement signal.</a:t>
            </a:r>
          </a:p>
          <a:p>
            <a:r>
              <a:rPr lang="en-GB" dirty="0" smtClean="0"/>
              <a:t>Measuring at increasing energies showed convergence towards results from thermal equilibrium.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2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Concept Measurements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Detection of intentional </a:t>
            </a:r>
            <a:r>
              <a:rPr lang="en-GB" dirty="0" err="1" smtClean="0"/>
              <a:t>sextupole</a:t>
            </a:r>
            <a:r>
              <a:rPr lang="en-GB" dirty="0" smtClean="0"/>
              <a:t> errors: </a:t>
            </a:r>
            <a:br>
              <a:rPr lang="en-GB" dirty="0" smtClean="0"/>
            </a:br>
            <a:r>
              <a:rPr lang="en-GB" dirty="0" smtClean="0"/>
              <a:t>		       -2% SD, -5% SDE, -10% SFI, -15% SFO, -20% SFM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798"/>
            <a:ext cx="6977449" cy="3341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967809"/>
                  </p:ext>
                </p:extLst>
              </p:nvPr>
            </p:nvGraphicFramePr>
            <p:xfrm>
              <a:off x="6763263" y="2538555"/>
              <a:ext cx="4802661" cy="2353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887">
                      <a:extLst>
                        <a:ext uri="{9D8B030D-6E8A-4147-A177-3AD203B41FA5}">
                          <a16:colId xmlns:a16="http://schemas.microsoft.com/office/drawing/2014/main" val="221003893"/>
                        </a:ext>
                      </a:extLst>
                    </a:gridCol>
                    <a:gridCol w="1600887">
                      <a:extLst>
                        <a:ext uri="{9D8B030D-6E8A-4147-A177-3AD203B41FA5}">
                          <a16:colId xmlns:a16="http://schemas.microsoft.com/office/drawing/2014/main" val="269361475"/>
                        </a:ext>
                      </a:extLst>
                    </a:gridCol>
                    <a:gridCol w="1600887">
                      <a:extLst>
                        <a:ext uri="{9D8B030D-6E8A-4147-A177-3AD203B41FA5}">
                          <a16:colId xmlns:a16="http://schemas.microsoft.com/office/drawing/2014/main" val="525741612"/>
                        </a:ext>
                      </a:extLst>
                    </a:gridCol>
                  </a:tblGrid>
                  <a:tr h="784360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Measured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Fitted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162362"/>
                      </a:ext>
                    </a:extLst>
                  </a:tr>
                  <a:tr h="784360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Before errors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+1.1200 / +0.8531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+1.0169 / +0.9889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314365"/>
                      </a:ext>
                    </a:extLst>
                  </a:tr>
                  <a:tr h="784360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After errors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+0.5342</a:t>
                          </a:r>
                          <a:r>
                            <a:rPr lang="en-GB" sz="1800" baseline="0" dirty="0" smtClean="0"/>
                            <a:t> / +1.3590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+0.5047 / +1.6117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702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967809"/>
                  </p:ext>
                </p:extLst>
              </p:nvPr>
            </p:nvGraphicFramePr>
            <p:xfrm>
              <a:off x="6763263" y="2538555"/>
              <a:ext cx="4802661" cy="2353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887">
                      <a:extLst>
                        <a:ext uri="{9D8B030D-6E8A-4147-A177-3AD203B41FA5}">
                          <a16:colId xmlns:a16="http://schemas.microsoft.com/office/drawing/2014/main" val="221003893"/>
                        </a:ext>
                      </a:extLst>
                    </a:gridCol>
                    <a:gridCol w="1600887">
                      <a:extLst>
                        <a:ext uri="{9D8B030D-6E8A-4147-A177-3AD203B41FA5}">
                          <a16:colId xmlns:a16="http://schemas.microsoft.com/office/drawing/2014/main" val="269361475"/>
                        </a:ext>
                      </a:extLst>
                    </a:gridCol>
                    <a:gridCol w="1600887">
                      <a:extLst>
                        <a:ext uri="{9D8B030D-6E8A-4147-A177-3AD203B41FA5}">
                          <a16:colId xmlns:a16="http://schemas.microsoft.com/office/drawing/2014/main" val="525741612"/>
                        </a:ext>
                      </a:extLst>
                    </a:gridCol>
                  </a:tblGrid>
                  <a:tr h="784360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80" t="-3876" r="-101521" b="-20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80" t="-3876" r="-1521" b="-20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9162362"/>
                      </a:ext>
                    </a:extLst>
                  </a:tr>
                  <a:tr h="784360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Before errors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+1.1200 / +0.8531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+1.0169 / +0.9889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314365"/>
                      </a:ext>
                    </a:extLst>
                  </a:tr>
                  <a:tr h="784360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After errors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+0.5342</a:t>
                          </a:r>
                          <a:r>
                            <a:rPr lang="en-GB" sz="1800" baseline="0" dirty="0" smtClean="0"/>
                            <a:t> / +1.3590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+0.5047 / +1.6117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702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7407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6744" y="2887101"/>
            <a:ext cx="10058400" cy="3970899"/>
            <a:chOff x="906744" y="2887101"/>
            <a:chExt cx="10058400" cy="39708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44" y="2887101"/>
              <a:ext cx="10058400" cy="21038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051" y="4728794"/>
              <a:ext cx="9559785" cy="21292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73520" y="5516043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9395" y="5265303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4267" y="5202786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312" y="5108674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30662" y="5202785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7544" y="5197593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40526" y="5265303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21864" y="5510850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BPM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cxnSp>
          <p:nvCxnSpPr>
            <p:cNvPr id="18" name="Straight Connector 17"/>
            <p:cNvCxnSpPr>
              <a:stCxn id="10" idx="2"/>
            </p:cNvCxnSpPr>
            <p:nvPr/>
          </p:nvCxnSpPr>
          <p:spPr>
            <a:xfrm>
              <a:off x="2034523" y="5829300"/>
              <a:ext cx="192998" cy="13024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154858" y="5578560"/>
              <a:ext cx="165540" cy="2148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20398" y="5578560"/>
              <a:ext cx="167081" cy="1736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2"/>
            </p:cNvCxnSpPr>
            <p:nvPr/>
          </p:nvCxnSpPr>
          <p:spPr>
            <a:xfrm>
              <a:off x="4345270" y="5516043"/>
              <a:ext cx="142435" cy="14342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2"/>
            </p:cNvCxnSpPr>
            <p:nvPr/>
          </p:nvCxnSpPr>
          <p:spPr>
            <a:xfrm>
              <a:off x="5366315" y="5421931"/>
              <a:ext cx="136034" cy="1566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2"/>
            </p:cNvCxnSpPr>
            <p:nvPr/>
          </p:nvCxnSpPr>
          <p:spPr>
            <a:xfrm flipH="1">
              <a:off x="6671330" y="5510850"/>
              <a:ext cx="217217" cy="677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</p:cNvCxnSpPr>
            <p:nvPr/>
          </p:nvCxnSpPr>
          <p:spPr>
            <a:xfrm flipH="1">
              <a:off x="7603498" y="5516042"/>
              <a:ext cx="188167" cy="11464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2"/>
            </p:cNvCxnSpPr>
            <p:nvPr/>
          </p:nvCxnSpPr>
          <p:spPr>
            <a:xfrm flipH="1">
              <a:off x="8535666" y="5578560"/>
              <a:ext cx="265863" cy="14930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01529" y="5573363"/>
              <a:ext cx="95463" cy="2200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2"/>
            </p:cNvCxnSpPr>
            <p:nvPr/>
          </p:nvCxnSpPr>
          <p:spPr>
            <a:xfrm flipH="1">
              <a:off x="9841452" y="5824107"/>
              <a:ext cx="341415" cy="13544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23962" y="4952045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CM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87437" y="4831348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CM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2013" y="4831348"/>
              <a:ext cx="430365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CM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40099" y="4814876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CM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69013" y="4995469"/>
              <a:ext cx="522006" cy="313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venir Book"/>
                </a:rPr>
                <a:t>CM</a:t>
              </a:r>
              <a:endParaRPr kumimoji="0" lang="en-GB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endParaRPr>
            </a:p>
          </p:txBody>
        </p:sp>
        <p:cxnSp>
          <p:nvCxnSpPr>
            <p:cNvPr id="33" name="Straight Connector 32"/>
            <p:cNvCxnSpPr>
              <a:stCxn id="28" idx="2"/>
            </p:cNvCxnSpPr>
            <p:nvPr/>
          </p:nvCxnSpPr>
          <p:spPr>
            <a:xfrm flipH="1">
              <a:off x="2423962" y="5265302"/>
              <a:ext cx="261003" cy="4180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83874" y="5265302"/>
              <a:ext cx="256953" cy="30806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2"/>
            </p:cNvCxnSpPr>
            <p:nvPr/>
          </p:nvCxnSpPr>
          <p:spPr>
            <a:xfrm flipH="1">
              <a:off x="3810160" y="5144605"/>
              <a:ext cx="438280" cy="3297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41120" y="5144605"/>
              <a:ext cx="448201" cy="2096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0" idx="2"/>
            </p:cNvCxnSpPr>
            <p:nvPr/>
          </p:nvCxnSpPr>
          <p:spPr>
            <a:xfrm flipH="1">
              <a:off x="5742594" y="5144605"/>
              <a:ext cx="304602" cy="16412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43309" y="5144605"/>
              <a:ext cx="252410" cy="18087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2"/>
            </p:cNvCxnSpPr>
            <p:nvPr/>
          </p:nvCxnSpPr>
          <p:spPr>
            <a:xfrm flipH="1">
              <a:off x="7387573" y="5128133"/>
              <a:ext cx="613529" cy="2260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996238" y="5128133"/>
              <a:ext cx="278507" cy="34620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2"/>
            </p:cNvCxnSpPr>
            <p:nvPr/>
          </p:nvCxnSpPr>
          <p:spPr>
            <a:xfrm flipH="1">
              <a:off x="9126297" y="5308726"/>
              <a:ext cx="403719" cy="2646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35892" y="5308726"/>
              <a:ext cx="136664" cy="35074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Singularity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SDend</a:t>
            </a:r>
            <a:r>
              <a:rPr lang="en-GB" dirty="0" smtClean="0"/>
              <a:t> and </a:t>
            </a:r>
            <a:r>
              <a:rPr lang="en-GB" dirty="0" err="1" smtClean="0"/>
              <a:t>SFm</a:t>
            </a:r>
            <a:r>
              <a:rPr lang="en-GB" dirty="0" smtClean="0"/>
              <a:t> </a:t>
            </a:r>
            <a:r>
              <a:rPr lang="en-GB" dirty="0" err="1" smtClean="0"/>
              <a:t>sextupoles</a:t>
            </a:r>
            <a:r>
              <a:rPr lang="en-GB" dirty="0" smtClean="0"/>
              <a:t> of R3 are flanking the short straight section.</a:t>
            </a:r>
          </a:p>
          <a:p>
            <a:r>
              <a:rPr lang="en-GB" dirty="0" smtClean="0"/>
              <a:t>No BPMs or dipole correctors between the two.</a:t>
            </a:r>
          </a:p>
          <a:p>
            <a:r>
              <a:rPr lang="en-GB" dirty="0" smtClean="0"/>
              <a:t>No measurement points -&gt; singularity in the fitting procedure.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58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Singularity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226838"/>
            <a:ext cx="7186665" cy="5738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8684" y="1436455"/>
            <a:ext cx="2902941" cy="2123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GB" sz="22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settings when fitting each circuit individually or when combining the neighbouring SDE and SFM circuits.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41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Iterative Correction of 2</a:t>
            </a:r>
            <a:r>
              <a:rPr lang="en-GB" baseline="30000" dirty="0" smtClean="0"/>
              <a:t>nd</a:t>
            </a:r>
            <a:r>
              <a:rPr lang="en-GB" dirty="0" smtClean="0"/>
              <a:t> Order Optics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5" y="1600200"/>
            <a:ext cx="4248306" cy="5257800"/>
          </a:xfrm>
        </p:spPr>
        <p:txBody>
          <a:bodyPr/>
          <a:lstStyle/>
          <a:p>
            <a:r>
              <a:rPr lang="en-GB" dirty="0" smtClean="0"/>
              <a:t>Corrections applied iteratively.</a:t>
            </a:r>
          </a:p>
          <a:p>
            <a:r>
              <a:rPr lang="en-GB" dirty="0" err="1" smtClean="0"/>
              <a:t>Sextupole</a:t>
            </a:r>
            <a:r>
              <a:rPr lang="en-GB" dirty="0" smtClean="0"/>
              <a:t> errors from non-</a:t>
            </a:r>
            <a:r>
              <a:rPr lang="en-GB" dirty="0" err="1" smtClean="0"/>
              <a:t>sextupole</a:t>
            </a:r>
            <a:r>
              <a:rPr lang="en-GB" dirty="0" smtClean="0"/>
              <a:t> magnets.</a:t>
            </a:r>
          </a:p>
          <a:p>
            <a:pPr lvl="1"/>
            <a:r>
              <a:rPr lang="en-GB" dirty="0" err="1" smtClean="0"/>
              <a:t>Sextupole</a:t>
            </a:r>
            <a:r>
              <a:rPr lang="en-GB" dirty="0" smtClean="0"/>
              <a:t> fields in other magnets.</a:t>
            </a:r>
          </a:p>
          <a:p>
            <a:pPr lvl="1"/>
            <a:r>
              <a:rPr lang="en-GB" dirty="0" smtClean="0"/>
              <a:t>Alignment errors.</a:t>
            </a:r>
          </a:p>
          <a:p>
            <a:pPr lvl="1"/>
            <a:r>
              <a:rPr lang="en-GB" dirty="0" smtClean="0"/>
              <a:t>Etc.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31" y="1319666"/>
            <a:ext cx="6357365" cy="507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5463" y="4411205"/>
            <a:ext cx="2902941" cy="1785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GB" sz="22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settings after each iteration of corrections were applied to the machine.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38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Convergence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79" t="32361" r="9922" b="33472"/>
          <a:stretch/>
        </p:blipFill>
        <p:spPr>
          <a:xfrm>
            <a:off x="442562" y="1604953"/>
            <a:ext cx="11254138" cy="2790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259" y="4395797"/>
            <a:ext cx="11218265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Book"/>
              </a:rPr>
              <a:t>Measured chromaticity</a:t>
            </a:r>
            <a:r>
              <a:rPr kumimoji="0" lang="en-GB" sz="22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Book"/>
              </a:rPr>
              <a:t> and chromaticity from the NOECO fit with each iteration of applying correction to the </a:t>
            </a:r>
            <a:r>
              <a:rPr kumimoji="0" lang="en-GB" sz="2200" b="0" i="0" u="none" strike="noStrike" cap="none" spc="0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Book"/>
              </a:rPr>
              <a:t>sextupole</a:t>
            </a:r>
            <a:r>
              <a:rPr kumimoji="0" lang="en-GB" sz="22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Book"/>
              </a:rPr>
              <a:t> circuits.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17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35587" y="1238250"/>
            <a:ext cx="11068087" cy="3082052"/>
            <a:chOff x="466726" y="1683197"/>
            <a:chExt cx="11068087" cy="30820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6" y="1683198"/>
              <a:ext cx="5734048" cy="3082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765" y="1683197"/>
              <a:ext cx="5734048" cy="308205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on Dynamic Aperture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7" y="4308403"/>
            <a:ext cx="5672488" cy="2501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9635" y="4308403"/>
            <a:ext cx="4369790" cy="1446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Book"/>
              </a:rPr>
              <a:t>Top: Dynamic aperture as measured by scrapers.</a:t>
            </a:r>
            <a:r>
              <a:rPr kumimoji="0" lang="en-GB" sz="22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Book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baseline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Bottom: Measured </a:t>
            </a:r>
            <a:r>
              <a:rPr lang="en-GB" sz="2200" baseline="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lifetime relative to theoretical value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81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0" y="1252991"/>
            <a:ext cx="9930167" cy="492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Dynamic Aperture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54450" y="6182495"/>
            <a:ext cx="9377377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conditions autumn 2019 using the previous optics. Lifetime around 10 h.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4343" y="5072738"/>
            <a:ext cx="138004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from: 6/11-19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3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" y="1252991"/>
            <a:ext cx="9917229" cy="492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Dynamic Aperture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54450" y="6182495"/>
            <a:ext cx="9377377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conditions spring 2020 using the NOECO optics. Lifetime around 20 h.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4343" y="5072738"/>
            <a:ext cx="138004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from: 15/2-20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50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  <a:p>
            <a:r>
              <a:rPr lang="en-GB" dirty="0" smtClean="0"/>
              <a:t>Description of scheme</a:t>
            </a:r>
          </a:p>
          <a:p>
            <a:r>
              <a:rPr lang="en-GB" dirty="0" smtClean="0"/>
              <a:t>Application to the MAX IV 3 GeV ring</a:t>
            </a:r>
          </a:p>
          <a:p>
            <a:pPr lvl="1"/>
            <a:r>
              <a:rPr lang="en-GB" dirty="0" smtClean="0"/>
              <a:t>Thermal drift</a:t>
            </a:r>
          </a:p>
          <a:p>
            <a:pPr lvl="1"/>
            <a:r>
              <a:rPr lang="en-GB" dirty="0" smtClean="0"/>
              <a:t>Singularity issue</a:t>
            </a:r>
          </a:p>
          <a:p>
            <a:r>
              <a:rPr lang="en-GB" dirty="0" smtClean="0"/>
              <a:t>Effect on performance</a:t>
            </a:r>
          </a:p>
          <a:p>
            <a:r>
              <a:rPr lang="en-GB" dirty="0" smtClean="0"/>
              <a:t>Summary and Future Work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38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Future 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numCol="1">
                <a:normAutofit/>
              </a:bodyPr>
              <a:lstStyle/>
              <a:p>
                <a:r>
                  <a:rPr lang="en-GB" dirty="0" smtClean="0"/>
                  <a:t>Characterisation and correction towards model values.</a:t>
                </a:r>
              </a:p>
              <a:p>
                <a:r>
                  <a:rPr lang="en-GB" dirty="0" smtClean="0"/>
                  <a:t>Peak </a:t>
                </a:r>
                <a:r>
                  <a:rPr lang="en-GB" dirty="0" err="1" smtClean="0"/>
                  <a:t>sextupole</a:t>
                </a:r>
                <a:r>
                  <a:rPr lang="en-GB" dirty="0" smtClean="0"/>
                  <a:t> corrections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~8%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Machine performance approaches model. </a:t>
                </a:r>
              </a:p>
              <a:p>
                <a:r>
                  <a:rPr lang="en-GB" dirty="0" smtClean="0"/>
                  <a:t>Can be applied to most lattices.</a:t>
                </a:r>
              </a:p>
              <a:p>
                <a:r>
                  <a:rPr lang="en-GB" dirty="0"/>
                  <a:t>Can only characterise chromatic </a:t>
                </a:r>
                <a:r>
                  <a:rPr lang="en-GB" dirty="0" err="1"/>
                  <a:t>sextupoles</a:t>
                </a:r>
                <a:r>
                  <a:rPr lang="en-GB" dirty="0"/>
                  <a:t>. </a:t>
                </a:r>
                <a:endParaRPr lang="en-GB" dirty="0" smtClean="0"/>
              </a:p>
              <a:p>
                <a:r>
                  <a:rPr lang="en-GB" dirty="0" smtClean="0"/>
                  <a:t>Future work includes characterisation of </a:t>
                </a:r>
                <a:r>
                  <a:rPr lang="en-GB" dirty="0" err="1" smtClean="0"/>
                  <a:t>octupoles</a:t>
                </a:r>
                <a:r>
                  <a:rPr lang="en-GB" dirty="0" smtClean="0"/>
                  <a:t> via the amplitude dependent tune shift.</a:t>
                </a:r>
              </a:p>
              <a:p>
                <a:pPr lvl="1"/>
                <a:endParaRPr lang="en-GB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44" t="-812" r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06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1614613"/>
            <a:ext cx="10124392" cy="1319665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449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NOECO and LOCO BPM Gains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88" y="1319665"/>
            <a:ext cx="5334039" cy="4000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" y="1319665"/>
            <a:ext cx="5334039" cy="4000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907" y="5228288"/>
            <a:ext cx="4734321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BPM gains relative to nominal as found by LOCO and NOECO respectively.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947" y="5246133"/>
            <a:ext cx="473432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BPM gains relative to nominal as found by LOCO and NOECO respectively.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18202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NOECO and LOCO CM Kicks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23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88" y="1319665"/>
            <a:ext cx="5334039" cy="4000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" y="1319665"/>
            <a:ext cx="5334039" cy="4000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1908" y="5228287"/>
            <a:ext cx="4734321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CM kicks relative to magnetic measurements as found by LOCO and NOECO respectively.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947" y="5246133"/>
            <a:ext cx="4734321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 kicks relative to magnetic measurements as found by LOCO and NOECO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363687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4" y="1171382"/>
            <a:ext cx="11276346" cy="4801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 Function Convergence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58008" y="5934149"/>
            <a:ext cx="4800242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chromatic functions with each iteration of the NOECO procedure.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299" y="5934148"/>
            <a:ext cx="4800242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chromatic function error with each iteration of the NOECO procedure.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64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1" y="1171382"/>
            <a:ext cx="11253171" cy="4801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 Function Convergence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58008" y="5934149"/>
            <a:ext cx="4800242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chromatic functions with each iteration of the NOECO procedure.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299" y="5934148"/>
            <a:ext cx="4800242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chromatic function error with each iteration of the NOECO procedure.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87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 a general method of characterising and correcting the non-linear optics.</a:t>
            </a:r>
          </a:p>
          <a:p>
            <a:pPr lvl="1"/>
            <a:r>
              <a:rPr lang="en-GB" dirty="0" smtClean="0"/>
              <a:t>Reliable</a:t>
            </a:r>
          </a:p>
          <a:p>
            <a:pPr lvl="1"/>
            <a:r>
              <a:rPr lang="en-GB" dirty="0" smtClean="0"/>
              <a:t>Not too time consuming</a:t>
            </a:r>
          </a:p>
          <a:p>
            <a:pPr lvl="1"/>
            <a:r>
              <a:rPr lang="en-GB" dirty="0" smtClean="0"/>
              <a:t>Simultaneous characterisation of all (dispersive) </a:t>
            </a:r>
            <a:r>
              <a:rPr lang="en-GB" dirty="0" err="1" smtClean="0"/>
              <a:t>sextupoles</a:t>
            </a:r>
            <a:endParaRPr lang="en-GB" dirty="0" smtClean="0"/>
          </a:p>
          <a:p>
            <a:r>
              <a:rPr lang="en-GB" dirty="0" smtClean="0"/>
              <a:t>Increase non-linear optics performance.</a:t>
            </a:r>
          </a:p>
          <a:p>
            <a:pPr lvl="1"/>
            <a:r>
              <a:rPr lang="en-GB" dirty="0" smtClean="0"/>
              <a:t>Lifetime</a:t>
            </a:r>
          </a:p>
          <a:p>
            <a:pPr lvl="1"/>
            <a:r>
              <a:rPr lang="en-GB" dirty="0" smtClean="0"/>
              <a:t>Injection</a:t>
            </a:r>
          </a:p>
          <a:p>
            <a:r>
              <a:rPr lang="en-GB" dirty="0" smtClean="0"/>
              <a:t>Inspired by work done at ESRF presented during ESLS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208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Description of Scheme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47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Off-Energy Orbit Response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rad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Inserting the expanded beta function and keeping only order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dirty="0" smtClean="0"/>
                  <a:t> and lower: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rad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  <m:r>
                            <a:rPr lang="sv-SE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S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S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v-SE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sv-S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𝛿𝜃</m:t>
                      </m:r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sv-SE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Taking the difference to get only the momentum dependent part: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  <m:r>
                            <a:rPr lang="sv-SE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SE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SE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sv-S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v-SE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sv-SE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sv-SE" i="1"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sv-SE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The Off-Energy Orbit Response is approximately linear </a:t>
                </a:r>
                <a:r>
                  <a:rPr lang="en-GB" dirty="0"/>
                  <a:t>with chromatic </a:t>
                </a:r>
                <a:r>
                  <a:rPr lang="en-GB" dirty="0" err="1" smtClean="0"/>
                  <a:t>sextupole</a:t>
                </a:r>
                <a:r>
                  <a:rPr lang="en-GB" dirty="0" smtClean="0"/>
                  <a:t> strengths, </a:t>
                </a:r>
                <a:r>
                  <a:rPr lang="en-GB" i="1" dirty="0" smtClean="0"/>
                  <a:t>m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60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Off-Energy Orbit Response Matrix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Collecting the off-energy orbit response of all dipole correctors.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83" y="2024599"/>
            <a:ext cx="6069496" cy="4552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2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optics from Off-Energy Closed Orbits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NOECO scheme minimises the difference between measured and model OEORM .</a:t>
            </a:r>
          </a:p>
          <a:p>
            <a:r>
              <a:rPr lang="en-GB" dirty="0" smtClean="0"/>
              <a:t>Data from each BPM is weighted by its noise level.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71" t="39210" r="21415" b="29211"/>
          <a:stretch/>
        </p:blipFill>
        <p:spPr>
          <a:xfrm>
            <a:off x="3266273" y="2796865"/>
            <a:ext cx="5606716" cy="19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9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optics from Off-Energy Closed Orbits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Fitting parameters at the MAX IV 3 GeV ring:</a:t>
            </a:r>
          </a:p>
          <a:p>
            <a:pPr lvl="1"/>
            <a:r>
              <a:rPr lang="en-GB" dirty="0"/>
              <a:t>101 individually controlled </a:t>
            </a:r>
            <a:r>
              <a:rPr lang="en-GB" dirty="0" err="1"/>
              <a:t>sextupole</a:t>
            </a:r>
            <a:r>
              <a:rPr lang="en-GB" dirty="0"/>
              <a:t> circuits -&gt; 101 fitting parameters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Dipole corrector kick strengths -&gt; 380 fitting parameter.</a:t>
            </a:r>
          </a:p>
          <a:p>
            <a:pPr lvl="1"/>
            <a:r>
              <a:rPr lang="en-GB" dirty="0" smtClean="0"/>
              <a:t>200 BPMs with potential horizontal and vertical gain errors -&gt; 400 fitting parameters.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B94903-8335-44C1-A3A8-B79688639BCF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08" y="3791792"/>
            <a:ext cx="6949424" cy="2687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8774" y="3911238"/>
            <a:ext cx="235904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Nominal 1</a:t>
            </a:r>
            <a:r>
              <a:rPr lang="en-GB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2</a:t>
            </a:r>
            <a:r>
              <a:rPr lang="en-GB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dispersion of the MAX IV 3 GeV ring.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25005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Application to the MAX IV 3 GeV Ring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182FE55-EA76-4840-AA2D-AA70B00647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76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XIV_2018-10-30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68689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8F8F8F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XIV_2018-10-30" id="{036BEAC3-840F-4BDD-830F-44F90A88748E}" vid="{1A9499AF-B1B5-4D21-98D6-B9D060700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MAXIV_2018-10-30</Template>
  <TotalTime>0</TotalTime>
  <Words>1129</Words>
  <Application>Microsoft Office PowerPoint</Application>
  <PresentationFormat>Widescreen</PresentationFormat>
  <Paragraphs>147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Book</vt:lpstr>
      <vt:lpstr>Calibri</vt:lpstr>
      <vt:lpstr>Calibri Light</vt:lpstr>
      <vt:lpstr>Cambria Math</vt:lpstr>
      <vt:lpstr>Times New Roman</vt:lpstr>
      <vt:lpstr>MAXIV_2018-10-30</vt:lpstr>
      <vt:lpstr>Non-linear optics from Off-Energy Closed Orbits</vt:lpstr>
      <vt:lpstr>Outline</vt:lpstr>
      <vt:lpstr>Motivation</vt:lpstr>
      <vt:lpstr>Description of Scheme</vt:lpstr>
      <vt:lpstr>The Off-Energy Orbit Response</vt:lpstr>
      <vt:lpstr>The Off-Energy Orbit Response Matrix</vt:lpstr>
      <vt:lpstr>Non-linear optics from Off-Energy Closed Orbits</vt:lpstr>
      <vt:lpstr>Non-linear optics from Off-Energy Closed Orbits</vt:lpstr>
      <vt:lpstr>Application to the MAX IV 3 GeV Ring</vt:lpstr>
      <vt:lpstr>Thermal Drifts</vt:lpstr>
      <vt:lpstr>Thermal Drifts</vt:lpstr>
      <vt:lpstr>Proof of Concept Measurements</vt:lpstr>
      <vt:lpstr>Singularity Issues</vt:lpstr>
      <vt:lpstr>Singularity Issues</vt:lpstr>
      <vt:lpstr>Iterative Correction of 2nd Order Optics</vt:lpstr>
      <vt:lpstr>Chromaticity Convergence</vt:lpstr>
      <vt:lpstr>Effect on Dynamic Aperture</vt:lpstr>
      <vt:lpstr>Effect on Dynamic Aperture</vt:lpstr>
      <vt:lpstr>Effect on Dynamic Aperture</vt:lpstr>
      <vt:lpstr>Summary and Future Work</vt:lpstr>
      <vt:lpstr>Thank You</vt:lpstr>
      <vt:lpstr>NOECO and LOCO BPM Gains</vt:lpstr>
      <vt:lpstr>NOECO and LOCO CM Kicks</vt:lpstr>
      <vt:lpstr>Chromatic Function Convergence</vt:lpstr>
      <vt:lpstr>Chromatic Function Convergence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optics from Off-Energy Closed Orbits</dc:title>
  <dc:creator>David K. Olsson</dc:creator>
  <cp:lastModifiedBy>LEAN Philippa</cp:lastModifiedBy>
  <cp:revision>45</cp:revision>
  <dcterms:created xsi:type="dcterms:W3CDTF">2020-12-03T11:01:28Z</dcterms:created>
  <dcterms:modified xsi:type="dcterms:W3CDTF">2020-12-15T16:54:33Z</dcterms:modified>
</cp:coreProperties>
</file>