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98" r:id="rId4"/>
    <p:sldId id="311" r:id="rId5"/>
    <p:sldId id="303" r:id="rId6"/>
    <p:sldId id="312" r:id="rId7"/>
    <p:sldId id="309" r:id="rId8"/>
    <p:sldId id="313" r:id="rId9"/>
    <p:sldId id="307" r:id="rId10"/>
    <p:sldId id="310" r:id="rId11"/>
    <p:sldId id="292" r:id="rId12"/>
    <p:sldId id="271" r:id="rId13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ørgen S. Nielsen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2834" autoAdjust="0"/>
  </p:normalViewPr>
  <p:slideViewPr>
    <p:cSldViewPr snapToGrid="0"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sasvr14\isadfs\ST_ISA-Astrid2\AccPhys\Reliability\ReliabilityPlots_20121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sasvr14\isadfs\ST_ISA-Astrid2\AccPhys\Reliability\UsersHours_20121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sasvr14\isadfs\ST_ISA-Astrid2\AccPhys\Reliability\FailureDurations_201119.xlsx.txt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isasvr14\isadfs\ST_ISA-Astrid2\AccPhys\Reliability\TimeBetweenFailures_2011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Availability / MTBF 2018-2020</a:t>
            </a:r>
          </a:p>
          <a:p>
            <a:pPr>
              <a:defRPr/>
            </a:pPr>
            <a:r>
              <a:rPr lang="en-GB" sz="800" dirty="0"/>
              <a:t>Corona shutdown 12/3</a:t>
            </a:r>
            <a:r>
              <a:rPr lang="en-GB" sz="800" baseline="0" dirty="0"/>
              <a:t> - 23/4</a:t>
            </a:r>
            <a:r>
              <a:rPr lang="en-GB" sz="800" dirty="0"/>
              <a:t> does not</a:t>
            </a:r>
            <a:r>
              <a:rPr lang="en-GB" sz="800" baseline="0" dirty="0"/>
              <a:t> count as availability failure</a:t>
            </a:r>
            <a:endParaRPr lang="en-GB" sz="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879609243557288"/>
          <c:y val="0.2081912225382882"/>
          <c:w val="0.60375234418671408"/>
          <c:h val="0.511922043594985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'2018-2019'!$B$3</c:f>
              <c:strCache>
                <c:ptCount val="1"/>
                <c:pt idx="0">
                  <c:v>Availabilty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'2018-2019'!$A$5:$A$18</c:f>
              <c:strCache>
                <c:ptCount val="14"/>
                <c:pt idx="0">
                  <c:v>2018</c:v>
                </c:pt>
                <c:pt idx="1">
                  <c:v>2019</c:v>
                </c:pt>
                <c:pt idx="2">
                  <c:v>Jan</c:v>
                </c:pt>
                <c:pt idx="3">
                  <c:v>Feb</c:v>
                </c:pt>
                <c:pt idx="4">
                  <c:v>Mar</c:v>
                </c:pt>
                <c:pt idx="5">
                  <c:v>Apr</c:v>
                </c:pt>
                <c:pt idx="6">
                  <c:v>May</c:v>
                </c:pt>
                <c:pt idx="7">
                  <c:v>Jun</c:v>
                </c:pt>
                <c:pt idx="8">
                  <c:v>Jul</c:v>
                </c:pt>
                <c:pt idx="9">
                  <c:v>Aug</c:v>
                </c:pt>
                <c:pt idx="10">
                  <c:v>Sep</c:v>
                </c:pt>
                <c:pt idx="11">
                  <c:v>Oct</c:v>
                </c:pt>
                <c:pt idx="12">
                  <c:v>Nov</c:v>
                </c:pt>
                <c:pt idx="13">
                  <c:v>Dec</c:v>
                </c:pt>
              </c:strCache>
            </c:strRef>
          </c:cat>
          <c:val>
            <c:numRef>
              <c:f>'2018-2019'!$B$5:$B$18</c:f>
              <c:numCache>
                <c:formatCode>0.00%</c:formatCode>
                <c:ptCount val="14"/>
                <c:pt idx="0">
                  <c:v>0.94199999999999995</c:v>
                </c:pt>
                <c:pt idx="1">
                  <c:v>0.94599999999999995</c:v>
                </c:pt>
                <c:pt idx="2">
                  <c:v>0.95599999999999996</c:v>
                </c:pt>
                <c:pt idx="3">
                  <c:v>0.996</c:v>
                </c:pt>
                <c:pt idx="4">
                  <c:v>1</c:v>
                </c:pt>
                <c:pt idx="5">
                  <c:v>1</c:v>
                </c:pt>
                <c:pt idx="6">
                  <c:v>0.94599999999999995</c:v>
                </c:pt>
                <c:pt idx="7">
                  <c:v>0.95599999999999996</c:v>
                </c:pt>
                <c:pt idx="8">
                  <c:v>0.97599999999999998</c:v>
                </c:pt>
                <c:pt idx="9">
                  <c:v>0.93799999999999994</c:v>
                </c:pt>
                <c:pt idx="10">
                  <c:v>0.96099999999999997</c:v>
                </c:pt>
                <c:pt idx="11">
                  <c:v>0.97499999999999998</c:v>
                </c:pt>
                <c:pt idx="12">
                  <c:v>0.95199999999999996</c:v>
                </c:pt>
                <c:pt idx="13">
                  <c:v>0.48199999999999998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05-407C-A67C-810F0B9A0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93550464"/>
        <c:axId val="493541056"/>
      </c:barChart>
      <c:barChart>
        <c:barDir val="col"/>
        <c:grouping val="clustered"/>
        <c:varyColors val="0"/>
        <c:ser>
          <c:idx val="1"/>
          <c:order val="2"/>
          <c:tx>
            <c:strRef>
              <c:f>'2018-2019'!$C$3</c:f>
              <c:strCache>
                <c:ptCount val="1"/>
                <c:pt idx="0">
                  <c:v>MTBF [h]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'2018-2019'!$C$5:$C$18</c:f>
              <c:numCache>
                <c:formatCode>General</c:formatCode>
                <c:ptCount val="14"/>
                <c:pt idx="0">
                  <c:v>57.1</c:v>
                </c:pt>
                <c:pt idx="1">
                  <c:v>97.6</c:v>
                </c:pt>
                <c:pt idx="2">
                  <c:v>80.180000000000007</c:v>
                </c:pt>
                <c:pt idx="3">
                  <c:v>145.80000000000001</c:v>
                </c:pt>
                <c:pt idx="4">
                  <c:v>133.97999999999999</c:v>
                </c:pt>
                <c:pt idx="5">
                  <c:v>79.430000000000007</c:v>
                </c:pt>
                <c:pt idx="6">
                  <c:v>107.4</c:v>
                </c:pt>
                <c:pt idx="7">
                  <c:v>48.58</c:v>
                </c:pt>
                <c:pt idx="8">
                  <c:v>71.33</c:v>
                </c:pt>
                <c:pt idx="9">
                  <c:v>54.21</c:v>
                </c:pt>
                <c:pt idx="10">
                  <c:v>63.96</c:v>
                </c:pt>
                <c:pt idx="11">
                  <c:v>105.71</c:v>
                </c:pt>
                <c:pt idx="12">
                  <c:v>108.07</c:v>
                </c:pt>
                <c:pt idx="13">
                  <c:v>27.63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05-407C-A67C-810F0B9A0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493543800"/>
        <c:axId val="493541448"/>
      </c:barChart>
      <c:lineChart>
        <c:grouping val="standard"/>
        <c:varyColors val="0"/>
        <c:ser>
          <c:idx val="2"/>
          <c:order val="1"/>
          <c:tx>
            <c:strRef>
              <c:f>'2018-2019'!$B$20</c:f>
              <c:strCache>
                <c:ptCount val="1"/>
                <c:pt idx="0">
                  <c:v>2020 to 15/12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'2018-2019'!$B$21:$B$34</c:f>
              <c:numCache>
                <c:formatCode>General</c:formatCode>
                <c:ptCount val="14"/>
                <c:pt idx="2" formatCode="0.00%">
                  <c:v>0.93579999999999997</c:v>
                </c:pt>
                <c:pt idx="3" formatCode="0.00%">
                  <c:v>0.93579999999999997</c:v>
                </c:pt>
                <c:pt idx="4" formatCode="0.00%">
                  <c:v>0.93579999999999997</c:v>
                </c:pt>
                <c:pt idx="5" formatCode="0.00%">
                  <c:v>0.93579999999999997</c:v>
                </c:pt>
                <c:pt idx="6" formatCode="0.00%">
                  <c:v>0.93579999999999997</c:v>
                </c:pt>
                <c:pt idx="7" formatCode="0.00%">
                  <c:v>0.93579999999999997</c:v>
                </c:pt>
                <c:pt idx="8" formatCode="0.00%">
                  <c:v>0.93579999999999997</c:v>
                </c:pt>
                <c:pt idx="9" formatCode="0.00%">
                  <c:v>0.93579999999999997</c:v>
                </c:pt>
                <c:pt idx="10" formatCode="0.00%">
                  <c:v>0.93579999999999997</c:v>
                </c:pt>
                <c:pt idx="11" formatCode="0.00%">
                  <c:v>0.93579999999999997</c:v>
                </c:pt>
                <c:pt idx="12" formatCode="0.00%">
                  <c:v>0.93579999999999997</c:v>
                </c:pt>
                <c:pt idx="13" formatCode="0.00%">
                  <c:v>0.93579999999999997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05-407C-A67C-810F0B9A0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3550464"/>
        <c:axId val="493541056"/>
      </c:lineChart>
      <c:lineChart>
        <c:grouping val="standard"/>
        <c:varyColors val="0"/>
        <c:ser>
          <c:idx val="3"/>
          <c:order val="3"/>
          <c:tx>
            <c:strRef>
              <c:f>'2018-2019'!$C$20</c:f>
              <c:strCache>
                <c:ptCount val="1"/>
                <c:pt idx="0">
                  <c:v>2020 to 15/12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'2018-2019'!$C$21:$C$34</c:f>
              <c:numCache>
                <c:formatCode>General</c:formatCode>
                <c:ptCount val="14"/>
                <c:pt idx="2">
                  <c:v>88.8</c:v>
                </c:pt>
                <c:pt idx="3">
                  <c:v>88.8</c:v>
                </c:pt>
                <c:pt idx="4">
                  <c:v>88.8</c:v>
                </c:pt>
                <c:pt idx="5">
                  <c:v>88.8</c:v>
                </c:pt>
                <c:pt idx="6">
                  <c:v>88.8</c:v>
                </c:pt>
                <c:pt idx="7">
                  <c:v>88.8</c:v>
                </c:pt>
                <c:pt idx="8">
                  <c:v>88.8</c:v>
                </c:pt>
                <c:pt idx="9">
                  <c:v>88.8</c:v>
                </c:pt>
                <c:pt idx="10">
                  <c:v>88.8</c:v>
                </c:pt>
                <c:pt idx="11">
                  <c:v>88.8</c:v>
                </c:pt>
                <c:pt idx="12">
                  <c:v>88.8</c:v>
                </c:pt>
                <c:pt idx="13">
                  <c:v>88.8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F05-407C-A67C-810F0B9A0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3543800"/>
        <c:axId val="493541448"/>
      </c:lineChart>
      <c:catAx>
        <c:axId val="4935504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541056"/>
        <c:crosses val="autoZero"/>
        <c:auto val="1"/>
        <c:lblAlgn val="ctr"/>
        <c:lblOffset val="100"/>
        <c:noMultiLvlLbl val="0"/>
      </c:catAx>
      <c:valAx>
        <c:axId val="493541056"/>
        <c:scaling>
          <c:orientation val="minMax"/>
          <c:max val="1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Availability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550464"/>
        <c:crosses val="autoZero"/>
        <c:crossBetween val="between"/>
      </c:valAx>
      <c:valAx>
        <c:axId val="49354144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MTBF [h]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543800"/>
        <c:crosses val="max"/>
        <c:crossBetween val="between"/>
      </c:valAx>
      <c:catAx>
        <c:axId val="493543800"/>
        <c:scaling>
          <c:orientation val="minMax"/>
        </c:scaling>
        <c:delete val="1"/>
        <c:axPos val="b"/>
        <c:majorTickMark val="out"/>
        <c:minorTickMark val="none"/>
        <c:tickLblPos val="nextTo"/>
        <c:crossAx val="493541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ASTRID2 User hours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User hours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Sheet2!$A$4:$A$11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Sheet2!$B$4:$B$11</c:f>
              <c:numCache>
                <c:formatCode>General</c:formatCode>
                <c:ptCount val="8"/>
                <c:pt idx="0">
                  <c:v>168.81</c:v>
                </c:pt>
                <c:pt idx="1">
                  <c:v>5038.38</c:v>
                </c:pt>
                <c:pt idx="2">
                  <c:v>5114.46</c:v>
                </c:pt>
                <c:pt idx="3">
                  <c:v>5881.49</c:v>
                </c:pt>
                <c:pt idx="4">
                  <c:v>6249.65</c:v>
                </c:pt>
                <c:pt idx="5">
                  <c:v>6419.64</c:v>
                </c:pt>
                <c:pt idx="6">
                  <c:v>7021.1</c:v>
                </c:pt>
                <c:pt idx="7">
                  <c:v>5678.96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F4-4484-AF17-9133D3AD6B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5579024"/>
        <c:axId val="492402832"/>
      </c:barChart>
      <c:catAx>
        <c:axId val="495579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402832"/>
        <c:crosses val="autoZero"/>
        <c:auto val="1"/>
        <c:lblAlgn val="ctr"/>
        <c:lblOffset val="100"/>
        <c:noMultiLvlLbl val="0"/>
      </c:catAx>
      <c:valAx>
        <c:axId val="49240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Users hours [h]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57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noProof="0" dirty="0"/>
              <a:t>Failure</a:t>
            </a:r>
            <a:r>
              <a:rPr lang="en-US" baseline="0" noProof="0" dirty="0"/>
              <a:t> durations 2018-2020</a:t>
            </a:r>
            <a:endParaRPr lang="en-US" noProof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259691275423349"/>
          <c:y val="0.16283803636978442"/>
          <c:w val="0.80330268609616562"/>
          <c:h val="0.544088429722212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[FailureDurations_201119.xlsx.txt]Summary!$D$4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[FailureDurations_201119.xlsx.txt]Summary!$C$6:$C$12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50</c:v>
                </c:pt>
                <c:pt idx="6">
                  <c:v>100</c:v>
                </c:pt>
              </c:numCache>
            </c:numRef>
          </c:cat>
          <c:val>
            <c:numRef>
              <c:f>[FailureDurations_201119.xlsx.txt]Summary!$D$6:$D$12</c:f>
              <c:numCache>
                <c:formatCode>General</c:formatCode>
                <c:ptCount val="7"/>
                <c:pt idx="0">
                  <c:v>70</c:v>
                </c:pt>
                <c:pt idx="1">
                  <c:v>11</c:v>
                </c:pt>
                <c:pt idx="2">
                  <c:v>11</c:v>
                </c:pt>
                <c:pt idx="3">
                  <c:v>9</c:v>
                </c:pt>
                <c:pt idx="4">
                  <c:v>5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2C-4C4A-A367-4E45921AAED4}"/>
            </c:ext>
          </c:extLst>
        </c:ser>
        <c:ser>
          <c:idx val="1"/>
          <c:order val="1"/>
          <c:tx>
            <c:strRef>
              <c:f>[FailureDurations_201119.xlsx.txt]Summary!$E$4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[FailureDurations_201119.xlsx.txt]Summary!$E$6:$E$12</c:f>
              <c:numCache>
                <c:formatCode>General</c:formatCode>
                <c:ptCount val="7"/>
                <c:pt idx="0">
                  <c:v>26</c:v>
                </c:pt>
                <c:pt idx="1">
                  <c:v>8</c:v>
                </c:pt>
                <c:pt idx="2">
                  <c:v>15</c:v>
                </c:pt>
                <c:pt idx="3">
                  <c:v>11</c:v>
                </c:pt>
                <c:pt idx="4">
                  <c:v>4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2C-4C4A-A367-4E45921AAED4}"/>
            </c:ext>
          </c:extLst>
        </c:ser>
        <c:ser>
          <c:idx val="2"/>
          <c:order val="2"/>
          <c:tx>
            <c:strRef>
              <c:f>[FailureDurations_201119.xlsx.txt]Summary!$F$4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[FailureDurations_201119.xlsx.txt]Summary!$F$6:$F$12</c:f>
              <c:numCache>
                <c:formatCode>General</c:formatCode>
                <c:ptCount val="7"/>
                <c:pt idx="0">
                  <c:v>24</c:v>
                </c:pt>
                <c:pt idx="1">
                  <c:v>10</c:v>
                </c:pt>
                <c:pt idx="2">
                  <c:v>4</c:v>
                </c:pt>
                <c:pt idx="3">
                  <c:v>10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2C-4C4A-A367-4E45921AA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8324015"/>
        <c:axId val="1864903775"/>
      </c:barChart>
      <c:catAx>
        <c:axId val="17583240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Failure</a:t>
                </a:r>
                <a:r>
                  <a:rPr lang="da-DK" baseline="0"/>
                  <a:t> Duration [h]</a:t>
                </a:r>
                <a:endParaRPr lang="da-DK"/>
              </a:p>
            </c:rich>
          </c:tx>
          <c:layout>
            <c:manualLayout>
              <c:xMode val="edge"/>
              <c:yMode val="edge"/>
              <c:x val="0.4094867462456605"/>
              <c:y val="0.805821131804810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4903775"/>
        <c:crosses val="autoZero"/>
        <c:auto val="1"/>
        <c:lblAlgn val="ctr"/>
        <c:lblOffset val="100"/>
        <c:noMultiLvlLbl val="0"/>
      </c:catAx>
      <c:valAx>
        <c:axId val="1864903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 noProof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noProof="0" dirty="0"/>
                  <a:t>Number</a:t>
                </a:r>
                <a:r>
                  <a:rPr lang="en-US" baseline="0" noProof="0" dirty="0"/>
                  <a:t> of failures</a:t>
                </a:r>
                <a:endParaRPr lang="en-US" noProof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000" b="0" i="0" u="none" strike="noStrike" kern="1200" baseline="0" noProof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324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Time between</a:t>
            </a:r>
            <a:r>
              <a:rPr lang="en-US" baseline="0" dirty="0"/>
              <a:t> failures 2018 - 2020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864340246268098"/>
          <c:y val="0.13340388510649689"/>
          <c:w val="0.83227981151082731"/>
          <c:h val="0.544910010796919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Summary!$E$6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Summary!$D$7:$D$13</c:f>
              <c:strCache>
                <c:ptCount val="7"/>
                <c:pt idx="0">
                  <c:v>6</c:v>
                </c:pt>
                <c:pt idx="1">
                  <c:v>24</c:v>
                </c:pt>
                <c:pt idx="2">
                  <c:v>48</c:v>
                </c:pt>
                <c:pt idx="3">
                  <c:v>96</c:v>
                </c:pt>
                <c:pt idx="4">
                  <c:v>168</c:v>
                </c:pt>
                <c:pt idx="5">
                  <c:v>336</c:v>
                </c:pt>
                <c:pt idx="6">
                  <c:v>more</c:v>
                </c:pt>
              </c:strCache>
            </c:strRef>
          </c:cat>
          <c:val>
            <c:numRef>
              <c:f>Summary!$E$7:$E$13</c:f>
              <c:numCache>
                <c:formatCode>General</c:formatCode>
                <c:ptCount val="7"/>
                <c:pt idx="0">
                  <c:v>31</c:v>
                </c:pt>
                <c:pt idx="1">
                  <c:v>22</c:v>
                </c:pt>
                <c:pt idx="2">
                  <c:v>13</c:v>
                </c:pt>
                <c:pt idx="3">
                  <c:v>21</c:v>
                </c:pt>
                <c:pt idx="4">
                  <c:v>16</c:v>
                </c:pt>
                <c:pt idx="5">
                  <c:v>5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7A-485F-BC4B-7B091EFF9F8B}"/>
            </c:ext>
          </c:extLst>
        </c:ser>
        <c:ser>
          <c:idx val="1"/>
          <c:order val="1"/>
          <c:tx>
            <c:strRef>
              <c:f>Summary!$F$6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Summary!$F$7:$F$13</c:f>
              <c:numCache>
                <c:formatCode>General</c:formatCode>
                <c:ptCount val="7"/>
                <c:pt idx="0">
                  <c:v>15</c:v>
                </c:pt>
                <c:pt idx="1">
                  <c:v>12</c:v>
                </c:pt>
                <c:pt idx="2">
                  <c:v>9</c:v>
                </c:pt>
                <c:pt idx="3">
                  <c:v>9</c:v>
                </c:pt>
                <c:pt idx="4">
                  <c:v>8</c:v>
                </c:pt>
                <c:pt idx="5">
                  <c:v>8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7A-485F-BC4B-7B091EFF9F8B}"/>
            </c:ext>
          </c:extLst>
        </c:ser>
        <c:ser>
          <c:idx val="2"/>
          <c:order val="2"/>
          <c:tx>
            <c:strRef>
              <c:f>Summary!$G$6</c:f>
              <c:strCache>
                <c:ptCount val="1"/>
                <c:pt idx="0">
                  <c:v>2020 -Oct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Summary!$G$7:$G$13</c:f>
              <c:numCache>
                <c:formatCode>General</c:formatCode>
                <c:ptCount val="7"/>
                <c:pt idx="0">
                  <c:v>6</c:v>
                </c:pt>
                <c:pt idx="1">
                  <c:v>12</c:v>
                </c:pt>
                <c:pt idx="2">
                  <c:v>4</c:v>
                </c:pt>
                <c:pt idx="3">
                  <c:v>12</c:v>
                </c:pt>
                <c:pt idx="4">
                  <c:v>4</c:v>
                </c:pt>
                <c:pt idx="5">
                  <c:v>11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7A-485F-BC4B-7B091EFF9F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0314671"/>
        <c:axId val="1901021535"/>
      </c:barChart>
      <c:catAx>
        <c:axId val="190031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Time between failures [h]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021535"/>
        <c:crosses val="autoZero"/>
        <c:auto val="1"/>
        <c:lblAlgn val="ctr"/>
        <c:lblOffset val="100"/>
        <c:noMultiLvlLbl val="0"/>
      </c:catAx>
      <c:valAx>
        <c:axId val="1901021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 noProof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noProof="0" dirty="0"/>
                  <a:t>Number of failures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000" b="0" i="0" u="none" strike="noStrike" kern="1200" baseline="0" noProof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0314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07780173669792"/>
          <c:y val="0.87849068857995027"/>
          <c:w val="0.40806615437130034"/>
          <c:h val="8.92603663814257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7205"/>
          </a:xfrm>
          <a:prstGeom prst="rect">
            <a:avLst/>
          </a:prstGeom>
        </p:spPr>
        <p:txBody>
          <a:bodyPr vert="horz" lIns="91560" tIns="45781" rIns="91560" bIns="4578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1" y="1"/>
            <a:ext cx="2949099" cy="497205"/>
          </a:xfrm>
          <a:prstGeom prst="rect">
            <a:avLst/>
          </a:prstGeom>
        </p:spPr>
        <p:txBody>
          <a:bodyPr vert="horz" lIns="91560" tIns="45781" rIns="91560" bIns="45781" rtlCol="0"/>
          <a:lstStyle>
            <a:lvl1pPr algn="r">
              <a:defRPr sz="1200"/>
            </a:lvl1pPr>
          </a:lstStyle>
          <a:p>
            <a:fld id="{9394FC49-F78B-4FF8-9376-C50452A67C20}" type="datetimeFigureOut">
              <a:rPr lang="en-US" smtClean="0"/>
              <a:pPr/>
              <a:t>12/15/2020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1560" tIns="45781" rIns="91560" bIns="4578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1" y="9445170"/>
            <a:ext cx="2949099" cy="497205"/>
          </a:xfrm>
          <a:prstGeom prst="rect">
            <a:avLst/>
          </a:prstGeom>
        </p:spPr>
        <p:txBody>
          <a:bodyPr vert="horz" lIns="91560" tIns="45781" rIns="91560" bIns="45781" rtlCol="0" anchor="b"/>
          <a:lstStyle>
            <a:lvl1pPr algn="r">
              <a:defRPr sz="1200"/>
            </a:lvl1pPr>
          </a:lstStyle>
          <a:p>
            <a:fld id="{5601EEC0-E54E-44B5-A782-C2E380877E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545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7205"/>
          </a:xfrm>
          <a:prstGeom prst="rect">
            <a:avLst/>
          </a:prstGeom>
        </p:spPr>
        <p:txBody>
          <a:bodyPr vert="horz" lIns="91560" tIns="45781" rIns="91560" bIns="457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1" y="1"/>
            <a:ext cx="2949099" cy="497205"/>
          </a:xfrm>
          <a:prstGeom prst="rect">
            <a:avLst/>
          </a:prstGeom>
        </p:spPr>
        <p:txBody>
          <a:bodyPr vert="horz" lIns="91560" tIns="45781" rIns="91560" bIns="45781" rtlCol="0"/>
          <a:lstStyle>
            <a:lvl1pPr algn="r">
              <a:defRPr sz="1200"/>
            </a:lvl1pPr>
          </a:lstStyle>
          <a:p>
            <a:fld id="{023E2BB9-0C65-4730-8E9B-671617FA6CAE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7363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0" tIns="45781" rIns="91560" bIns="457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560" tIns="45781" rIns="91560" bIns="4578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1560" tIns="45781" rIns="91560" bIns="457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1" y="9445170"/>
            <a:ext cx="2949099" cy="497205"/>
          </a:xfrm>
          <a:prstGeom prst="rect">
            <a:avLst/>
          </a:prstGeom>
        </p:spPr>
        <p:txBody>
          <a:bodyPr vert="horz" lIns="91560" tIns="45781" rIns="91560" bIns="45781" rtlCol="0" anchor="b"/>
          <a:lstStyle>
            <a:lvl1pPr algn="r">
              <a:defRPr sz="1200"/>
            </a:lvl1pPr>
          </a:lstStyle>
          <a:p>
            <a:fld id="{A5EF1139-C632-4E0A-8166-EED5B8673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6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09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1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82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28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09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Microtron</a:t>
            </a:r>
            <a:r>
              <a:rPr lang="da-DK" dirty="0"/>
              <a:t>, Booster, </a:t>
            </a:r>
            <a:r>
              <a:rPr lang="da-DK" dirty="0" err="1"/>
              <a:t>Inj</a:t>
            </a:r>
            <a:r>
              <a:rPr lang="da-DK" dirty="0"/>
              <a:t>. </a:t>
            </a:r>
            <a:r>
              <a:rPr lang="da-DK" dirty="0" err="1"/>
              <a:t>Bl</a:t>
            </a:r>
            <a:r>
              <a:rPr lang="da-DK" dirty="0"/>
              <a:t>., A2 ring, 6 </a:t>
            </a:r>
            <a:r>
              <a:rPr lang="da-DK" dirty="0" err="1"/>
              <a:t>beamlines</a:t>
            </a:r>
            <a:r>
              <a:rPr lang="da-DK" dirty="0"/>
              <a:t>, 7 </a:t>
            </a:r>
            <a:r>
              <a:rPr lang="da-DK" dirty="0" err="1"/>
              <a:t>experiments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3DDB6-3B1E-4D16-90ED-4628F4ED093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746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27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User hours estimated per 15/12-20</a:t>
            </a:r>
          </a:p>
          <a:p>
            <a:r>
              <a:rPr lang="en-GB" dirty="0"/>
              <a:t>MTBF 2018 was 52 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85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33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22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25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Data are from 201117d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81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27/9-2007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50ADB2C-7B64-43EF-9211-C031AB704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" name="Picture 12" descr="ISA3Dsss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286500"/>
            <a:ext cx="857250" cy="571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27/9-2007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ESLS-RF 11 (4-5/10-2007), A new LLRF system for ASTRIDx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CD74E-AB9E-4037-B9AF-D421D1D102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27/9-2007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ESLS-RF 11 (4-5/10-2007), A new LLRF system for ASTRIDx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BA442-8D4E-4B5C-8575-D516FACDAE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547383"/>
            <a:ext cx="4261357" cy="225686"/>
          </a:xfrm>
        </p:spPr>
        <p:txBody>
          <a:bodyPr/>
          <a:lstStyle/>
          <a:p>
            <a:pPr>
              <a:defRPr/>
            </a:pPr>
            <a:r>
              <a:rPr lang="en-US" dirty="0"/>
              <a:t>ESLS-RF 16 (9-10/9 2012), ASTRID/ASTRID2 RF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547383"/>
            <a:ext cx="365760" cy="225686"/>
          </a:xfrm>
        </p:spPr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27/9-2007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ESLS-RF 11 (4-5/10-2007), A new LLRF system for ASTRIDx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B2662-3B56-4086-B104-4EED3E2CEF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27/9-2007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ESLS-RF 11 (4-5/10-2007), A new LLRF system for ASTRIDx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29AC5-4CAA-43F6-9450-1B1C874ACA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27/9-2007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ESLS-RF 11 (4-5/10-2007), A new LLRF system for ASTRIDx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E8131-3310-4ED1-BFA8-93688FD0F5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27/9-2007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ESLS-RF 11 (4-5/10-2007), A new LLRF system for ASTRIDx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24B80-B14B-4990-84A4-8E191CD68E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27/9-2007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ESLS-RF 11 (4-5/10-2007), A new LLRF system for ASTRIDx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B619E-E2CE-4535-B95C-865C2930E9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r>
              <a:rPr lang="en-US"/>
              <a:t>27/9-2007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ESLS-RF 11 (4-5/10-2007), A new LLRF system for ASTRIDx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ACCBB-8D8C-4DF7-B357-CF75C1BC8D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27/9-2007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ESLS-RF 11 (4-5/10-2007), A new LLRF system for ASTRIDx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A015728-517F-4306-9F4A-4B86F50AC7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27/9-2007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ESLS-RF 11 (4-5/10-2007), A new LLRF system for ASTRIDx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C7B5BFE-98B6-493F-888D-4EDFF79B3E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ISA3Dsss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6286500"/>
            <a:ext cx="857250" cy="571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0545"/>
            <a:ext cx="7772400" cy="1829761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a-DK" dirty="0"/>
              <a:t>Status and Development</a:t>
            </a:r>
            <a:br>
              <a:rPr lang="da-DK" dirty="0"/>
            </a:br>
            <a:r>
              <a:rPr lang="da-DK" dirty="0"/>
              <a:t>of the ASTRID2 Facility</a:t>
            </a:r>
            <a:endParaRPr lang="en-US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857250" y="3100388"/>
            <a:ext cx="7429500" cy="2114550"/>
          </a:xfrm>
        </p:spPr>
        <p:txBody>
          <a:bodyPr>
            <a:normAutofit fontScale="92500" lnSpcReduction="10000"/>
          </a:bodyPr>
          <a:lstStyle/>
          <a:p>
            <a:pPr marR="0"/>
            <a:r>
              <a:rPr lang="en-US" dirty="0"/>
              <a:t>Jørgen S. Nielsen</a:t>
            </a:r>
          </a:p>
          <a:p>
            <a:pPr marR="0"/>
            <a:r>
              <a:rPr lang="en-US" dirty="0"/>
              <a:t>(on behalf of the machine group)</a:t>
            </a:r>
          </a:p>
          <a:p>
            <a:pPr marR="0"/>
            <a:r>
              <a:rPr lang="en-US" dirty="0"/>
              <a:t>Center for Storage Ring Facilities (ISA)</a:t>
            </a:r>
          </a:p>
          <a:p>
            <a:pPr marR="0"/>
            <a:r>
              <a:rPr lang="en-US" dirty="0"/>
              <a:t>Aarhus University</a:t>
            </a:r>
          </a:p>
          <a:p>
            <a:pPr marR="0"/>
            <a:r>
              <a:rPr lang="en-US" dirty="0"/>
              <a:t>Denmark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86525"/>
            <a:ext cx="4249737" cy="287338"/>
          </a:xfrm>
        </p:spPr>
        <p:txBody>
          <a:bodyPr/>
          <a:lstStyle/>
          <a:p>
            <a:pPr>
              <a:defRPr/>
            </a:pPr>
            <a:r>
              <a:rPr lang="en-US" dirty="0"/>
              <a:t>ESLS 28 (16/12 2020), ASTRID2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ADB2C-7B64-43EF-9211-C031AB70471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197" y="945292"/>
            <a:ext cx="8501451" cy="531958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We have tried to introduce Transverse Resonant Island Buckets (TRIBs) in ASTRID2, but so far with no success</a:t>
            </a:r>
          </a:p>
          <a:p>
            <a:pPr lvl="1"/>
            <a:r>
              <a:rPr lang="en-US" sz="1200" dirty="0">
                <a:solidFill>
                  <a:schemeClr val="accent2"/>
                </a:solidFill>
              </a:rPr>
              <a:t>David K. Olsson from </a:t>
            </a:r>
            <a:r>
              <a:rPr lang="en-US" sz="1200" dirty="0" err="1">
                <a:solidFill>
                  <a:schemeClr val="accent2"/>
                </a:solidFill>
              </a:rPr>
              <a:t>MaxLab</a:t>
            </a:r>
            <a:r>
              <a:rPr lang="en-US" sz="1200" dirty="0">
                <a:solidFill>
                  <a:schemeClr val="accent2"/>
                </a:solidFill>
              </a:rPr>
              <a:t> visited us for one day to help</a:t>
            </a:r>
          </a:p>
          <a:p>
            <a:pPr lvl="1"/>
            <a:r>
              <a:rPr lang="en-US" sz="1200" dirty="0">
                <a:solidFill>
                  <a:srgbClr val="00B050"/>
                </a:solidFill>
              </a:rPr>
              <a:t>Quite easy for us to run near the 3</a:t>
            </a:r>
            <a:r>
              <a:rPr lang="en-US" sz="1200" baseline="30000" dirty="0">
                <a:solidFill>
                  <a:srgbClr val="00B050"/>
                </a:solidFill>
              </a:rPr>
              <a:t>rd</a:t>
            </a:r>
            <a:r>
              <a:rPr lang="en-US" sz="1200" dirty="0">
                <a:solidFill>
                  <a:srgbClr val="00B050"/>
                </a:solidFill>
              </a:rPr>
              <a:t> (H) and 4</a:t>
            </a:r>
            <a:r>
              <a:rPr lang="en-US" sz="1200" baseline="30000" dirty="0">
                <a:solidFill>
                  <a:srgbClr val="00B050"/>
                </a:solidFill>
              </a:rPr>
              <a:t>th</a:t>
            </a:r>
            <a:r>
              <a:rPr lang="en-US" sz="1200" dirty="0">
                <a:solidFill>
                  <a:srgbClr val="00B050"/>
                </a:solidFill>
              </a:rPr>
              <a:t> (H and V) order resonances</a:t>
            </a:r>
          </a:p>
          <a:p>
            <a:pPr lvl="2"/>
            <a:r>
              <a:rPr lang="en-US" sz="1000" dirty="0">
                <a:solidFill>
                  <a:schemeClr val="accent3"/>
                </a:solidFill>
              </a:rPr>
              <a:t>The vertical </a:t>
            </a:r>
            <a:r>
              <a:rPr lang="en-US" sz="1000" dirty="0" err="1">
                <a:solidFill>
                  <a:schemeClr val="accent3"/>
                </a:solidFill>
              </a:rPr>
              <a:t>sextupole</a:t>
            </a:r>
            <a:r>
              <a:rPr lang="en-US" sz="1000" dirty="0">
                <a:solidFill>
                  <a:schemeClr val="accent3"/>
                </a:solidFill>
              </a:rPr>
              <a:t> family is split in 3 power supplies, so we can run the </a:t>
            </a:r>
            <a:r>
              <a:rPr lang="en-US" sz="1000" dirty="0" err="1">
                <a:solidFill>
                  <a:schemeClr val="accent3"/>
                </a:solidFill>
              </a:rPr>
              <a:t>sextupoles</a:t>
            </a:r>
            <a:r>
              <a:rPr lang="en-US" sz="1000" dirty="0">
                <a:solidFill>
                  <a:schemeClr val="accent3"/>
                </a:solidFill>
              </a:rPr>
              <a:t> asymmetrically</a:t>
            </a:r>
          </a:p>
          <a:p>
            <a:r>
              <a:rPr lang="en-US" sz="1600" dirty="0">
                <a:solidFill>
                  <a:srgbClr val="00B050"/>
                </a:solidFill>
              </a:rPr>
              <a:t>Theoretically (using </a:t>
            </a:r>
            <a:r>
              <a:rPr lang="en-US" sz="1600" dirty="0" err="1">
                <a:solidFill>
                  <a:srgbClr val="00B050"/>
                </a:solidFill>
              </a:rPr>
              <a:t>MatLab</a:t>
            </a:r>
            <a:r>
              <a:rPr lang="en-US" sz="1600" dirty="0">
                <a:solidFill>
                  <a:srgbClr val="00B050"/>
                </a:solidFill>
              </a:rPr>
              <a:t> AT) it is quite easy to achieve TRIBs</a:t>
            </a:r>
          </a:p>
          <a:p>
            <a:pPr lvl="1"/>
            <a:r>
              <a:rPr lang="en-US" sz="1200" dirty="0" err="1">
                <a:solidFill>
                  <a:srgbClr val="002060"/>
                </a:solidFill>
              </a:rPr>
              <a:t>Hor</a:t>
            </a:r>
            <a:r>
              <a:rPr lang="en-US" sz="1200" dirty="0">
                <a:solidFill>
                  <a:srgbClr val="002060"/>
                </a:solidFill>
              </a:rPr>
              <a:t>: 3</a:t>
            </a:r>
            <a:r>
              <a:rPr lang="en-US" sz="1200" baseline="30000" dirty="0">
                <a:solidFill>
                  <a:srgbClr val="002060"/>
                </a:solidFill>
              </a:rPr>
              <a:t>rd</a:t>
            </a:r>
            <a:r>
              <a:rPr lang="en-US" sz="1200" dirty="0">
                <a:solidFill>
                  <a:srgbClr val="002060"/>
                </a:solidFill>
              </a:rPr>
              <a:t> and 4</a:t>
            </a:r>
            <a:r>
              <a:rPr lang="en-US" sz="1200" baseline="30000" dirty="0">
                <a:solidFill>
                  <a:srgbClr val="002060"/>
                </a:solidFill>
              </a:rPr>
              <a:t>th</a:t>
            </a:r>
            <a:r>
              <a:rPr lang="en-US" sz="1200" dirty="0">
                <a:solidFill>
                  <a:srgbClr val="002060"/>
                </a:solidFill>
              </a:rPr>
              <a:t> order using both (some) </a:t>
            </a:r>
            <a:r>
              <a:rPr lang="en-US" sz="1200" dirty="0" err="1">
                <a:solidFill>
                  <a:srgbClr val="002060"/>
                </a:solidFill>
              </a:rPr>
              <a:t>sextupoles</a:t>
            </a:r>
            <a:r>
              <a:rPr lang="en-US" sz="1200" dirty="0">
                <a:solidFill>
                  <a:srgbClr val="002060"/>
                </a:solidFill>
              </a:rPr>
              <a:t> or a (virtual) octupole</a:t>
            </a:r>
          </a:p>
          <a:p>
            <a:pPr lvl="1"/>
            <a:r>
              <a:rPr lang="en-US" sz="1200" dirty="0">
                <a:solidFill>
                  <a:srgbClr val="002060"/>
                </a:solidFill>
              </a:rPr>
              <a:t>Ver: 4</a:t>
            </a:r>
            <a:r>
              <a:rPr lang="en-US" sz="1200" baseline="30000" dirty="0">
                <a:solidFill>
                  <a:srgbClr val="002060"/>
                </a:solidFill>
              </a:rPr>
              <a:t>th</a:t>
            </a:r>
            <a:r>
              <a:rPr lang="en-US" sz="1200" dirty="0">
                <a:solidFill>
                  <a:srgbClr val="002060"/>
                </a:solidFill>
              </a:rPr>
              <a:t> order using both (some) </a:t>
            </a:r>
            <a:r>
              <a:rPr lang="en-US" sz="1200" dirty="0" err="1">
                <a:solidFill>
                  <a:srgbClr val="002060"/>
                </a:solidFill>
              </a:rPr>
              <a:t>sextupoles</a:t>
            </a:r>
            <a:r>
              <a:rPr lang="en-US" sz="1200" dirty="0">
                <a:solidFill>
                  <a:srgbClr val="002060"/>
                </a:solidFill>
              </a:rPr>
              <a:t> or a (virtual) octupole</a:t>
            </a:r>
          </a:p>
          <a:p>
            <a:pPr lvl="1"/>
            <a:r>
              <a:rPr lang="en-US" sz="1200" dirty="0">
                <a:solidFill>
                  <a:schemeClr val="accent2"/>
                </a:solidFill>
              </a:rPr>
              <a:t>Theoretical the TRIBs are not destroyed by introducing realistic skew quadrupoles</a:t>
            </a:r>
          </a:p>
          <a:p>
            <a:pPr lvl="1"/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 28 (16/12 2020), ASTRID2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1247"/>
            <a:ext cx="8229600" cy="84953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Trying TRIBs</a:t>
            </a:r>
          </a:p>
        </p:txBody>
      </p:sp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090C1F3C-7F85-4EFE-B174-D6556376D7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739" y="3564313"/>
            <a:ext cx="4050330" cy="3037747"/>
          </a:xfrm>
          <a:prstGeom prst="rect">
            <a:avLst/>
          </a:prstGeom>
        </p:spPr>
      </p:pic>
      <p:pic>
        <p:nvPicPr>
          <p:cNvPr id="20" name="Picture 19" descr="Diagram, schematic&#10;&#10;Description automatically generated">
            <a:extLst>
              <a:ext uri="{FF2B5EF4-FFF2-40B4-BE49-F238E27FC236}">
                <a16:creationId xmlns:a16="http://schemas.microsoft.com/office/drawing/2014/main" id="{556A8328-8349-481B-B93A-0D0F1AFD6B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56" y="3564314"/>
            <a:ext cx="4050329" cy="30377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82FF9E9-B2CF-403C-8D8F-511EAC9F05BA}"/>
              </a:ext>
            </a:extLst>
          </p:cNvPr>
          <p:cNvSpPr txBox="1"/>
          <p:nvPr/>
        </p:nvSpPr>
        <p:spPr>
          <a:xfrm>
            <a:off x="945913" y="3244334"/>
            <a:ext cx="211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order horizontal</a:t>
            </a:r>
            <a:endParaRPr lang="da-DK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FCD0B9-4FE3-40F9-9307-3A696B5942AE}"/>
              </a:ext>
            </a:extLst>
          </p:cNvPr>
          <p:cNvSpPr txBox="1"/>
          <p:nvPr/>
        </p:nvSpPr>
        <p:spPr>
          <a:xfrm>
            <a:off x="5218108" y="3235752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order vertical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8859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998071"/>
            <a:ext cx="8438083" cy="500922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accent6"/>
              </a:solidFill>
            </a:endParaRPr>
          </a:p>
          <a:p>
            <a:endParaRPr lang="en-US" sz="2800" dirty="0">
              <a:solidFill>
                <a:schemeClr val="accent6"/>
              </a:solidFill>
            </a:endParaRPr>
          </a:p>
          <a:p>
            <a:endParaRPr lang="en-US" sz="2800" dirty="0">
              <a:solidFill>
                <a:schemeClr val="accent6"/>
              </a:solidFill>
            </a:endParaRPr>
          </a:p>
          <a:p>
            <a:pPr marL="109728" indent="0">
              <a:buNone/>
            </a:pPr>
            <a:r>
              <a:rPr lang="en-US" sz="2800" dirty="0">
                <a:solidFill>
                  <a:schemeClr val="accent6"/>
                </a:solidFill>
              </a:rPr>
              <a:t>         </a:t>
            </a:r>
            <a:br>
              <a:rPr lang="en-US" sz="2800" dirty="0">
                <a:solidFill>
                  <a:schemeClr val="accent6"/>
                </a:solidFill>
              </a:rPr>
            </a:br>
            <a:r>
              <a:rPr lang="en-US" sz="2800" dirty="0">
                <a:solidFill>
                  <a:schemeClr val="accent6"/>
                </a:solidFill>
              </a:rPr>
              <a:t>		Thank you for your attention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 28 (16/12 2020), ASTRID2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1366"/>
            <a:ext cx="8229600" cy="788893"/>
          </a:xfrm>
        </p:spPr>
        <p:txBody>
          <a:bodyPr>
            <a:no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784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 28 (16/12 2020), ASTRID2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a-DK" dirty="0"/>
              <a:t>ASTRID2 Layout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079" y="1095564"/>
            <a:ext cx="8457335" cy="495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1493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ASTRID2 is the “new” synchrotron light source  in Aarhus, Denmark, since 2013</a:t>
            </a:r>
          </a:p>
          <a:p>
            <a:r>
              <a:rPr lang="en-US" dirty="0">
                <a:solidFill>
                  <a:schemeClr val="accent1"/>
                </a:solidFill>
              </a:rPr>
              <a:t>ASTRID2 main parameters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Electron energy:	580 MeV</a:t>
            </a:r>
          </a:p>
          <a:p>
            <a:pPr lvl="1"/>
            <a:r>
              <a:rPr lang="en-US" dirty="0"/>
              <a:t>Emittance:		12 nm</a:t>
            </a:r>
          </a:p>
          <a:p>
            <a:pPr lvl="1"/>
            <a:r>
              <a:rPr lang="en-US" dirty="0"/>
              <a:t>Beam Current:		200 mA</a:t>
            </a:r>
            <a:r>
              <a:rPr lang="en-US" sz="1800" dirty="0"/>
              <a:t> (presently 180 mA)</a:t>
            </a:r>
            <a:endParaRPr lang="en-US" dirty="0"/>
          </a:p>
          <a:p>
            <a:pPr lvl="1"/>
            <a:r>
              <a:rPr lang="en-US" dirty="0"/>
              <a:t>Circumference:	45.7 m</a:t>
            </a:r>
          </a:p>
          <a:p>
            <a:pPr lvl="1"/>
            <a:r>
              <a:rPr lang="en-US" dirty="0"/>
              <a:t>6-fold symmetry</a:t>
            </a:r>
          </a:p>
          <a:p>
            <a:pPr lvl="2"/>
            <a:r>
              <a:rPr lang="en-US" dirty="0"/>
              <a:t>lattice: DBA with 12 combined function dipole magnets</a:t>
            </a:r>
          </a:p>
          <a:p>
            <a:pPr lvl="3"/>
            <a:r>
              <a:rPr lang="en-US" dirty="0"/>
              <a:t>Integrated quadrupole gradient</a:t>
            </a:r>
          </a:p>
          <a:p>
            <a:pPr lvl="1"/>
            <a:r>
              <a:rPr lang="en-US" dirty="0"/>
              <a:t>4 straight sections for insertion devices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Using ASTRID as booster (full-energy injection)</a:t>
            </a:r>
          </a:p>
          <a:p>
            <a:pPr lvl="3"/>
            <a:r>
              <a:rPr lang="en-US" dirty="0"/>
              <a:t>Allows top-up operation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 28 (16/12 2020), ASTRID2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ASTRID2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2" t="3622" r="13339"/>
          <a:stretch/>
        </p:blipFill>
        <p:spPr bwMode="auto">
          <a:xfrm>
            <a:off x="813097" y="855662"/>
            <a:ext cx="7822581" cy="577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72782"/>
          </a:xfrm>
        </p:spPr>
        <p:txBody>
          <a:bodyPr>
            <a:normAutofit fontScale="90000"/>
          </a:bodyPr>
          <a:lstStyle/>
          <a:p>
            <a:r>
              <a:rPr lang="en-GB" dirty="0"/>
              <a:t>The ASTRID 2 facility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0529" y="6556230"/>
            <a:ext cx="1317990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88" dirty="0" err="1"/>
              <a:t>Microtron</a:t>
            </a:r>
            <a:r>
              <a:rPr lang="da-DK" sz="988" dirty="0"/>
              <a:t> (100MeV</a:t>
            </a:r>
            <a:r>
              <a:rPr lang="da-DK" sz="1270" dirty="0"/>
              <a:t>)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978368" y="5562431"/>
            <a:ext cx="203184" cy="863532"/>
          </a:xfrm>
          <a:prstGeom prst="line">
            <a:avLst/>
          </a:prstGeom>
          <a:noFill/>
          <a:ln w="1270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8" name="Straight Connector 7"/>
          <p:cNvCxnSpPr/>
          <p:nvPr/>
        </p:nvCxnSpPr>
        <p:spPr bwMode="auto">
          <a:xfrm>
            <a:off x="5181552" y="6425963"/>
            <a:ext cx="0" cy="432037"/>
          </a:xfrm>
          <a:prstGeom prst="line">
            <a:avLst/>
          </a:prstGeom>
          <a:noFill/>
          <a:ln w="1270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10" name="Straight Arrow Connector 9"/>
          <p:cNvCxnSpPr/>
          <p:nvPr/>
        </p:nvCxnSpPr>
        <p:spPr bwMode="auto">
          <a:xfrm>
            <a:off x="5288814" y="6686497"/>
            <a:ext cx="0" cy="171503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/>
            <a:tailEnd type="arrow"/>
          </a:ln>
        </p:spPr>
      </p:cxnSp>
      <p:sp>
        <p:nvSpPr>
          <p:cNvPr id="11" name="Rectangle 10"/>
          <p:cNvSpPr/>
          <p:nvPr/>
        </p:nvSpPr>
        <p:spPr bwMode="auto">
          <a:xfrm>
            <a:off x="5079960" y="6375167"/>
            <a:ext cx="101592" cy="1810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575589" indent="-575589" defTabSz="645018">
              <a:lnSpc>
                <a:spcPct val="83000"/>
              </a:lnSpc>
            </a:pPr>
            <a:endParaRPr lang="da-DK" sz="3386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1878" y="3991681"/>
            <a:ext cx="3786136" cy="2585323"/>
          </a:xfrm>
          <a:prstGeom prst="rect">
            <a:avLst/>
          </a:prstGeom>
          <a:solidFill>
            <a:srgbClr val="FFFFFF"/>
          </a:solidFill>
          <a:ln>
            <a:solidFill>
              <a:srgbClr val="03428E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dirty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ASTRID2 main parameters</a:t>
            </a:r>
            <a:endParaRPr kumimoji="0" lang="en-US" sz="400" b="0" i="0" u="none" strike="noStrike" kern="0" cap="none" spc="0" normalizeH="0" baseline="0" dirty="0">
              <a:ln>
                <a:noFill/>
              </a:ln>
              <a:solidFill>
                <a:srgbClr val="03428E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0" cap="none" spc="0" normalizeH="0" baseline="0" dirty="0">
              <a:ln>
                <a:noFill/>
              </a:ln>
              <a:solidFill>
                <a:srgbClr val="03428E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Circumference		45.71m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Energy			580MeV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Current			200mA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Characteristic energy	257eV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RF frequency		105MHz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Harmonic			16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 err="1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Horiz</a:t>
            </a: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. emittance		12nmrad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#Straight sections		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Length of straight sections	2.82m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#ID’s			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61685" y="5097982"/>
            <a:ext cx="1950180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20021" y="481476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10m</a:t>
            </a:r>
          </a:p>
        </p:txBody>
      </p:sp>
    </p:spTree>
    <p:extLst>
      <p:ext uri="{BB962C8B-B14F-4D97-AF65-F5344CB8AC3E}">
        <p14:creationId xmlns:p14="http://schemas.microsoft.com/office/powerpoint/2010/main" val="1736586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197" y="945292"/>
            <a:ext cx="8229601" cy="534045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Denmark was put in lock-down Friday March 13</a:t>
            </a:r>
            <a:r>
              <a:rPr lang="en-US" baseline="30000" dirty="0">
                <a:solidFill>
                  <a:srgbClr val="C00000"/>
                </a:solidFill>
              </a:rPr>
              <a:t>th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r>
              <a:rPr lang="en-US" dirty="0">
                <a:solidFill>
                  <a:srgbClr val="00B050"/>
                </a:solidFill>
              </a:rPr>
              <a:t>After 6 weeks of shutdown, the university slowly opened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Initially only 3 persons were allowed at our facility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From June more normal conditions</a:t>
            </a:r>
          </a:p>
          <a:p>
            <a:r>
              <a:rPr lang="en-US" dirty="0">
                <a:solidFill>
                  <a:srgbClr val="C00000"/>
                </a:solidFill>
              </a:rPr>
              <a:t>Partial lock-down again from December 9</a:t>
            </a:r>
            <a:r>
              <a:rPr lang="en-US" baseline="30000" dirty="0">
                <a:solidFill>
                  <a:srgbClr val="C00000"/>
                </a:solidFill>
              </a:rPr>
              <a:t>th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Now ~3 persons allowed on site (for us)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So far planned to January 3</a:t>
            </a:r>
            <a:r>
              <a:rPr lang="en-US" baseline="30000" dirty="0">
                <a:solidFill>
                  <a:srgbClr val="00B050"/>
                </a:solidFill>
              </a:rPr>
              <a:t>rd</a:t>
            </a:r>
            <a:r>
              <a:rPr lang="en-US" dirty="0">
                <a:solidFill>
                  <a:srgbClr val="00B050"/>
                </a:solidFill>
              </a:rPr>
              <a:t>  </a:t>
            </a:r>
          </a:p>
          <a:p>
            <a:r>
              <a:rPr lang="en-US" dirty="0">
                <a:solidFill>
                  <a:srgbClr val="002060"/>
                </a:solidFill>
              </a:rPr>
              <a:t>Almost only local users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 dozen foreign users (Norway, France, Finland, Spain, Hungary) over the summer</a:t>
            </a:r>
          </a:p>
          <a:p>
            <a:r>
              <a:rPr lang="en-US" dirty="0">
                <a:solidFill>
                  <a:srgbClr val="002060"/>
                </a:solidFill>
              </a:rPr>
              <a:t>Not really man-power for mail-in</a:t>
            </a:r>
          </a:p>
          <a:p>
            <a:r>
              <a:rPr lang="en-US" dirty="0">
                <a:solidFill>
                  <a:srgbClr val="C00000"/>
                </a:solidFill>
              </a:rPr>
              <a:t>Working on possibilities for remote measurements/experiments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 28 (16/12 2020), ASTRID2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1247"/>
            <a:ext cx="8229600" cy="84953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Corona virus</a:t>
            </a:r>
          </a:p>
        </p:txBody>
      </p:sp>
    </p:spTree>
    <p:extLst>
      <p:ext uri="{BB962C8B-B14F-4D97-AF65-F5344CB8AC3E}">
        <p14:creationId xmlns:p14="http://schemas.microsoft.com/office/powerpoint/2010/main" val="620073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859521"/>
              </p:ext>
            </p:extLst>
          </p:nvPr>
        </p:nvGraphicFramePr>
        <p:xfrm>
          <a:off x="4637315" y="951722"/>
          <a:ext cx="4375718" cy="301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750114"/>
              </p:ext>
            </p:extLst>
          </p:nvPr>
        </p:nvGraphicFramePr>
        <p:xfrm>
          <a:off x="160792" y="951722"/>
          <a:ext cx="4641905" cy="2921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-910089" y="1090630"/>
            <a:ext cx="861844" cy="4959441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 28 (16/12 2020), ASTRID2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1247"/>
            <a:ext cx="8229600" cy="84953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User hours and reliability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3946678" y="2537375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Projected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04234" y="0"/>
            <a:ext cx="2033750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Downtime: If current goes below 90% of top-up set current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61603" y="3236228"/>
            <a:ext cx="568549" cy="138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36000" tIns="0" rIns="0" bIns="0" rtlCol="0">
            <a:spAutoFit/>
          </a:bodyPr>
          <a:lstStyle/>
          <a:p>
            <a:r>
              <a:rPr lang="en-US" sz="900" dirty="0"/>
              <a:t>until 15/12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EE2D7779-7F4A-4D03-9076-0C2E713776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941279"/>
              </p:ext>
            </p:extLst>
          </p:nvPr>
        </p:nvGraphicFramePr>
        <p:xfrm>
          <a:off x="4859502" y="3873091"/>
          <a:ext cx="4096726" cy="2685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73081" y="4319637"/>
            <a:ext cx="161183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MTTR</a:t>
            </a:r>
          </a:p>
          <a:p>
            <a:r>
              <a:rPr lang="en-GB" sz="1400" dirty="0"/>
              <a:t>2018: 2.4 h</a:t>
            </a:r>
          </a:p>
          <a:p>
            <a:r>
              <a:rPr lang="en-GB" sz="1400" dirty="0"/>
              <a:t>2019: 5.7 h</a:t>
            </a:r>
          </a:p>
          <a:p>
            <a:r>
              <a:rPr lang="en-GB" sz="1400" dirty="0"/>
              <a:t>2020 (-Oct): 3.2 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7F91FF-254E-4C05-BAF6-724C91A1B2DC}"/>
              </a:ext>
            </a:extLst>
          </p:cNvPr>
          <p:cNvSpPr txBox="1"/>
          <p:nvPr/>
        </p:nvSpPr>
        <p:spPr>
          <a:xfrm>
            <a:off x="6044371" y="4288232"/>
            <a:ext cx="11208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2020 is until 31/10</a:t>
            </a:r>
            <a:endParaRPr lang="da-DK" sz="900" dirty="0"/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C6BBCA6E-A8E5-4281-89B4-27498EF616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926320"/>
              </p:ext>
            </p:extLst>
          </p:nvPr>
        </p:nvGraphicFramePr>
        <p:xfrm>
          <a:off x="-1822" y="3824931"/>
          <a:ext cx="4804520" cy="280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CB508331-ACF9-41BC-92BA-7A1A9FF89F5B}"/>
              </a:ext>
            </a:extLst>
          </p:cNvPr>
          <p:cNvSpPr txBox="1"/>
          <p:nvPr/>
        </p:nvSpPr>
        <p:spPr>
          <a:xfrm>
            <a:off x="2973886" y="4172816"/>
            <a:ext cx="11208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2020 is until 31/10</a:t>
            </a:r>
            <a:endParaRPr lang="da-DK" sz="900" dirty="0"/>
          </a:p>
        </p:txBody>
      </p:sp>
    </p:spTree>
    <p:extLst>
      <p:ext uri="{BB962C8B-B14F-4D97-AF65-F5344CB8AC3E}">
        <p14:creationId xmlns:p14="http://schemas.microsoft.com/office/powerpoint/2010/main" val="2741067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197" y="945292"/>
            <a:ext cx="8501451" cy="521998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2020 were until December a good year (apart from Corona!)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MTBF: 2018: 57 h, 2019: 98 h, 2020: 91 h (until now)</a:t>
            </a:r>
          </a:p>
          <a:p>
            <a:pPr lvl="2"/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May: Facility-wide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Mains failure on a Saturday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34 h lost because of weekend</a:t>
            </a:r>
          </a:p>
          <a:p>
            <a:r>
              <a:rPr lang="en-US" dirty="0">
                <a:solidFill>
                  <a:srgbClr val="002060"/>
                </a:solidFill>
              </a:rPr>
              <a:t>Sep.: Microtron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Failure of modulator HV charge supply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10 h lost because of weekend</a:t>
            </a:r>
          </a:p>
          <a:p>
            <a:pPr lvl="2"/>
            <a:r>
              <a:rPr lang="en-US" sz="1800" dirty="0">
                <a:solidFill>
                  <a:srgbClr val="92D050"/>
                </a:solidFill>
              </a:rPr>
              <a:t>Also lost some machine development in the following week</a:t>
            </a:r>
          </a:p>
          <a:p>
            <a:r>
              <a:rPr lang="en-US" dirty="0">
                <a:solidFill>
                  <a:srgbClr val="002060"/>
                </a:solidFill>
              </a:rPr>
              <a:t>Dec.: Microtron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Water leak in klystron and klystron solenoid magnet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~1 week lost</a:t>
            </a:r>
          </a:p>
          <a:p>
            <a:r>
              <a:rPr lang="en-US" dirty="0">
                <a:solidFill>
                  <a:srgbClr val="0070C0"/>
                </a:solidFill>
              </a:rPr>
              <a:t>Plus, various smaller issues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 28 (16/12 2020), ASTRID2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1247"/>
            <a:ext cx="8229600" cy="84953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Failures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0F85F5-3ED3-48AF-892B-342BC83A93DD}"/>
              </a:ext>
            </a:extLst>
          </p:cNvPr>
          <p:cNvSpPr txBox="1"/>
          <p:nvPr/>
        </p:nvSpPr>
        <p:spPr>
          <a:xfrm>
            <a:off x="6510750" y="2077954"/>
            <a:ext cx="2191611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Note:</a:t>
            </a:r>
          </a:p>
          <a:p>
            <a:r>
              <a:rPr lang="en-US" dirty="0"/>
              <a:t>No operator or technician on call during evening and weekends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7279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197" y="945292"/>
            <a:ext cx="8501451" cy="234504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Following some long-time problems with the Microtron klystron, we in October replaced the Microtron klystron (Thomson TH2074A) with our spare (original) klystron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</a:rPr>
              <a:t>Had been running about 150.000 hours</a:t>
            </a:r>
          </a:p>
          <a:p>
            <a:pPr lvl="1"/>
            <a:r>
              <a:rPr lang="en-US" sz="1600" dirty="0">
                <a:solidFill>
                  <a:srgbClr val="00B0F0"/>
                </a:solidFill>
              </a:rPr>
              <a:t>The spare had earlier been used for about 90.000 h </a:t>
            </a:r>
            <a:br>
              <a:rPr lang="en-US" sz="1600" dirty="0">
                <a:solidFill>
                  <a:srgbClr val="00B0F0"/>
                </a:solidFill>
              </a:rPr>
            </a:br>
            <a:r>
              <a:rPr lang="en-US" sz="1600" dirty="0">
                <a:solidFill>
                  <a:srgbClr val="00B0F0"/>
                </a:solidFill>
              </a:rPr>
              <a:t>(changed 18 years ago)</a:t>
            </a:r>
          </a:p>
          <a:p>
            <a:pPr lvl="2"/>
            <a:r>
              <a:rPr lang="en-US" sz="1400" dirty="0">
                <a:solidFill>
                  <a:srgbClr val="00B050"/>
                </a:solidFill>
              </a:rPr>
              <a:t>Was replaced back then because of unfounded suspicion of a problem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 28 (16/12 2020), ASTRID2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1247"/>
            <a:ext cx="8229600" cy="84953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Microtron klystron problems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FBABE08-07FF-4E57-9469-FB622D679BCC}"/>
              </a:ext>
            </a:extLst>
          </p:cNvPr>
          <p:cNvSpPr txBox="1">
            <a:spLocks/>
          </p:cNvSpPr>
          <p:nvPr/>
        </p:nvSpPr>
        <p:spPr>
          <a:xfrm>
            <a:off x="457197" y="3239763"/>
            <a:ext cx="5908378" cy="307625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/>
            <a:r>
              <a:rPr lang="en-US" sz="2000" dirty="0">
                <a:solidFill>
                  <a:schemeClr val="accent2"/>
                </a:solidFill>
              </a:rPr>
              <a:t>2 weeks ago, the “new” klystron needed more and more drive power (+10 dB in 3 days!)</a:t>
            </a:r>
          </a:p>
          <a:p>
            <a:pPr lvl="1" fontAlgn="auto"/>
            <a:r>
              <a:rPr lang="en-US" sz="1600" dirty="0">
                <a:solidFill>
                  <a:srgbClr val="7030A0"/>
                </a:solidFill>
              </a:rPr>
              <a:t>More and more power was reflected</a:t>
            </a:r>
          </a:p>
          <a:p>
            <a:pPr lvl="2" fontAlgn="auto"/>
            <a:r>
              <a:rPr lang="en-US" sz="1400" dirty="0"/>
              <a:t>Input cavity detuning</a:t>
            </a:r>
          </a:p>
          <a:p>
            <a:pPr fontAlgn="auto"/>
            <a:r>
              <a:rPr lang="en-US" sz="2000" dirty="0">
                <a:solidFill>
                  <a:srgbClr val="0070C0"/>
                </a:solidFill>
              </a:rPr>
              <a:t>When dismounting, water was found inside the solenoid magnet</a:t>
            </a:r>
          </a:p>
          <a:p>
            <a:pPr lvl="1" fontAlgn="auto"/>
            <a:r>
              <a:rPr lang="en-US" sz="1600" dirty="0">
                <a:solidFill>
                  <a:srgbClr val="0070C0"/>
                </a:solidFill>
              </a:rPr>
              <a:t>Bottom ~10 cm of klystron had been under water</a:t>
            </a:r>
          </a:p>
          <a:p>
            <a:pPr lvl="1" fontAlgn="auto"/>
            <a:r>
              <a:rPr lang="en-US" sz="1600" dirty="0">
                <a:solidFill>
                  <a:srgbClr val="0070C0"/>
                </a:solidFill>
              </a:rPr>
              <a:t>Also, a leak in the klystron cooling was found</a:t>
            </a:r>
          </a:p>
          <a:p>
            <a:pPr lvl="1" fontAlgn="auto"/>
            <a:r>
              <a:rPr lang="en-US" sz="1600" dirty="0">
                <a:solidFill>
                  <a:srgbClr val="7030A0"/>
                </a:solidFill>
              </a:rPr>
              <a:t>Solenoid bottom plate has been sealed (quick fix)</a:t>
            </a:r>
          </a:p>
          <a:p>
            <a:pPr fontAlgn="auto"/>
            <a:r>
              <a:rPr lang="en-US" sz="2000" dirty="0">
                <a:solidFill>
                  <a:srgbClr val="00B050"/>
                </a:solidFill>
              </a:rPr>
              <a:t>After water leak repair and </a:t>
            </a:r>
            <a:br>
              <a:rPr lang="en-US" sz="2000" dirty="0">
                <a:solidFill>
                  <a:srgbClr val="00B050"/>
                </a:solidFill>
              </a:rPr>
            </a:br>
            <a:r>
              <a:rPr lang="en-US" sz="2000" dirty="0">
                <a:solidFill>
                  <a:srgbClr val="00B050"/>
                </a:solidFill>
              </a:rPr>
              <a:t>cleaning, the klystron now</a:t>
            </a:r>
            <a:br>
              <a:rPr lang="en-US" sz="2000" dirty="0">
                <a:solidFill>
                  <a:srgbClr val="00B050"/>
                </a:solidFill>
              </a:rPr>
            </a:br>
            <a:r>
              <a:rPr lang="en-US" sz="2000" dirty="0">
                <a:solidFill>
                  <a:srgbClr val="00B050"/>
                </a:solidFill>
              </a:rPr>
              <a:t>again runs very nicely</a:t>
            </a:r>
          </a:p>
        </p:txBody>
      </p:sp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F3991350-F50F-4395-AEA4-9828D0D4AB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3" r="14414"/>
          <a:stretch/>
        </p:blipFill>
        <p:spPr>
          <a:xfrm rot="5400000">
            <a:off x="6087975" y="3622328"/>
            <a:ext cx="3257041" cy="2593073"/>
          </a:xfrm>
          <a:prstGeom prst="rect">
            <a:avLst/>
          </a:prstGeom>
        </p:spPr>
      </p:pic>
      <p:pic>
        <p:nvPicPr>
          <p:cNvPr id="10" name="Picture 9" descr="A picture containing indoor, table, cup, doughnut&#10;&#10;Description automatically generated">
            <a:extLst>
              <a:ext uri="{FF2B5EF4-FFF2-40B4-BE49-F238E27FC236}">
                <a16:creationId xmlns:a16="http://schemas.microsoft.com/office/drawing/2014/main" id="{F5E5409D-79EC-4A80-A630-9C65E63280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274" y="5390877"/>
            <a:ext cx="2475406" cy="139241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2A3E89-2ED5-4A59-A256-470290DE317B}"/>
              </a:ext>
            </a:extLst>
          </p:cNvPr>
          <p:cNvCxnSpPr>
            <a:cxnSpLocks/>
          </p:cNvCxnSpPr>
          <p:nvPr/>
        </p:nvCxnSpPr>
        <p:spPr>
          <a:xfrm>
            <a:off x="395416" y="3124705"/>
            <a:ext cx="836102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229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197" y="945292"/>
            <a:ext cx="8501451" cy="444421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Backup plan: Borrow a Thales TH2157A, incl. solenoid from MAX-IV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</a:rPr>
              <a:t>Very grateful for the offer</a:t>
            </a:r>
          </a:p>
          <a:p>
            <a:pPr fontAlgn="auto"/>
            <a:r>
              <a:rPr lang="en-US" sz="2000" dirty="0">
                <a:solidFill>
                  <a:srgbClr val="0070C0"/>
                </a:solidFill>
              </a:rPr>
              <a:t>Long-term plan: A new turn-key solid-state modulator and klystron</a:t>
            </a:r>
          </a:p>
          <a:p>
            <a:pPr lvl="2" fontAlgn="auto">
              <a:spcAft>
                <a:spcPts val="0"/>
              </a:spcAft>
            </a:pPr>
            <a:r>
              <a:rPr lang="en-US" sz="1400" dirty="0">
                <a:solidFill>
                  <a:srgbClr val="0070C0"/>
                </a:solidFill>
              </a:rPr>
              <a:t>3 GHz, ~7.5 MW, ~2 µs pulse length, &lt;10 Hz rep. rate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 28 (16/12 2020), ASTRID2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1247"/>
            <a:ext cx="8229600" cy="84953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Microtron klystron problems 2</a:t>
            </a:r>
          </a:p>
        </p:txBody>
      </p:sp>
      <p:pic>
        <p:nvPicPr>
          <p:cNvPr id="4" name="Picture 3" descr="A picture containing indoor, table, piece, sitting&#10;&#10;Description automatically generated">
            <a:extLst>
              <a:ext uri="{FF2B5EF4-FFF2-40B4-BE49-F238E27FC236}">
                <a16:creationId xmlns:a16="http://schemas.microsoft.com/office/drawing/2014/main" id="{BEFB49F1-7BE9-48AA-8B9A-C4F29A3E82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51771" y="4140485"/>
            <a:ext cx="3369703" cy="1895458"/>
          </a:xfrm>
          <a:prstGeom prst="rect">
            <a:avLst/>
          </a:prstGeom>
        </p:spPr>
      </p:pic>
      <p:pic>
        <p:nvPicPr>
          <p:cNvPr id="8" name="Picture 7" descr="A picture containing indoor, table, sitting, chair&#10;&#10;Description automatically generated">
            <a:extLst>
              <a:ext uri="{FF2B5EF4-FFF2-40B4-BE49-F238E27FC236}">
                <a16:creationId xmlns:a16="http://schemas.microsoft.com/office/drawing/2014/main" id="{3BAB744D-E1F3-4642-B799-12BF980E4B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8727" y="4140487"/>
            <a:ext cx="3369706" cy="1895459"/>
          </a:xfrm>
          <a:prstGeom prst="rect">
            <a:avLst/>
          </a:prstGeom>
        </p:spPr>
      </p:pic>
      <p:pic>
        <p:nvPicPr>
          <p:cNvPr id="10" name="Picture 9" descr="A picture containing indoor, table, sitting, desk&#10;&#10;Description automatically generated">
            <a:extLst>
              <a:ext uri="{FF2B5EF4-FFF2-40B4-BE49-F238E27FC236}">
                <a16:creationId xmlns:a16="http://schemas.microsoft.com/office/drawing/2014/main" id="{90F3E763-3F28-43E9-A432-1133F03BA6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4712" y="4140491"/>
            <a:ext cx="3369703" cy="1895458"/>
          </a:xfrm>
          <a:prstGeom prst="rect">
            <a:avLst/>
          </a:prstGeom>
        </p:spPr>
      </p:pic>
      <p:pic>
        <p:nvPicPr>
          <p:cNvPr id="12" name="Picture 11" descr="A picture containing appliance, indoor, person, table&#10;&#10;Description automatically generated">
            <a:extLst>
              <a:ext uri="{FF2B5EF4-FFF2-40B4-BE49-F238E27FC236}">
                <a16:creationId xmlns:a16="http://schemas.microsoft.com/office/drawing/2014/main" id="{D0B8409C-F2B6-49D2-AFF8-2BA3D49327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2" b="17274"/>
          <a:stretch/>
        </p:blipFill>
        <p:spPr>
          <a:xfrm rot="5400000">
            <a:off x="1531514" y="4014487"/>
            <a:ext cx="3369707" cy="21474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1AD36E-D118-40BA-8D00-0C96635665A1}"/>
              </a:ext>
            </a:extLst>
          </p:cNvPr>
          <p:cNvSpPr txBox="1"/>
          <p:nvPr/>
        </p:nvSpPr>
        <p:spPr>
          <a:xfrm>
            <a:off x="161828" y="3059668"/>
            <a:ext cx="427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Water level clearly visible (lead oxides?)</a:t>
            </a:r>
            <a:endParaRPr lang="da-DK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BE6F13-AEB4-41A0-BABC-B836D175C271}"/>
              </a:ext>
            </a:extLst>
          </p:cNvPr>
          <p:cNvSpPr txBox="1"/>
          <p:nvPr/>
        </p:nvSpPr>
        <p:spPr>
          <a:xfrm>
            <a:off x="4999015" y="305966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Cleaned</a:t>
            </a:r>
            <a:endParaRPr lang="da-DK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933FA3-0F72-4C74-BD2E-79187030F784}"/>
              </a:ext>
            </a:extLst>
          </p:cNvPr>
          <p:cNvSpPr txBox="1"/>
          <p:nvPr/>
        </p:nvSpPr>
        <p:spPr>
          <a:xfrm>
            <a:off x="6593711" y="3059668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Ready to re-install</a:t>
            </a:r>
            <a:endParaRPr lang="da-DK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DDD852A-EE99-48C1-8519-94089BF5F07D}"/>
              </a:ext>
            </a:extLst>
          </p:cNvPr>
          <p:cNvCxnSpPr/>
          <p:nvPr/>
        </p:nvCxnSpPr>
        <p:spPr>
          <a:xfrm>
            <a:off x="532895" y="2997541"/>
            <a:ext cx="7987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047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197" y="945291"/>
            <a:ext cx="8501451" cy="2714261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Single Bunch operation in ASTRID2 has now been tested</a:t>
            </a:r>
          </a:p>
          <a:p>
            <a:pPr lvl="1"/>
            <a:r>
              <a:rPr lang="en-US" sz="1600" dirty="0">
                <a:solidFill>
                  <a:schemeClr val="accent3"/>
                </a:solidFill>
              </a:rPr>
              <a:t>Has (always) been a promised beam mode, but since the push from the users has been limited, so far not much priority has been given to the mode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</a:p>
          <a:p>
            <a:pPr lvl="2"/>
            <a:r>
              <a:rPr lang="en-US" sz="1400" dirty="0">
                <a:solidFill>
                  <a:srgbClr val="002060"/>
                </a:solidFill>
              </a:rPr>
              <a:t>Small ring (45.7 m) means high revolution frequency (6.559 MHz)</a:t>
            </a:r>
          </a:p>
          <a:p>
            <a:r>
              <a:rPr lang="en-US" sz="2000" dirty="0">
                <a:solidFill>
                  <a:srgbClr val="C00000"/>
                </a:solidFill>
              </a:rPr>
              <a:t>ASTRID: Single Bunch is created by kickout of all other bunches (vertical </a:t>
            </a:r>
            <a:r>
              <a:rPr lang="en-US" sz="2000" dirty="0" err="1">
                <a:solidFill>
                  <a:srgbClr val="C00000"/>
                </a:solidFill>
              </a:rPr>
              <a:t>betatron</a:t>
            </a:r>
            <a:r>
              <a:rPr lang="en-US" sz="2000" dirty="0">
                <a:solidFill>
                  <a:srgbClr val="C00000"/>
                </a:solidFill>
              </a:rPr>
              <a:t> sideband excitation)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00B050"/>
                </a:solidFill>
              </a:rPr>
              <a:t>ASTRID2: bunch cleaning is performed during injection bump (horizontal </a:t>
            </a:r>
            <a:r>
              <a:rPr lang="en-US" sz="2000" dirty="0" err="1">
                <a:solidFill>
                  <a:srgbClr val="00B050"/>
                </a:solidFill>
              </a:rPr>
              <a:t>betatron</a:t>
            </a:r>
            <a:r>
              <a:rPr lang="en-US" sz="2000" dirty="0">
                <a:solidFill>
                  <a:srgbClr val="00B050"/>
                </a:solidFill>
              </a:rPr>
              <a:t> sideband excitation)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Impurities (after one night of running) is smaller than 10</a:t>
            </a:r>
            <a:r>
              <a:rPr lang="en-US" sz="2000" baseline="30000" dirty="0">
                <a:solidFill>
                  <a:schemeClr val="accent2"/>
                </a:solidFill>
              </a:rPr>
              <a:t>-3</a:t>
            </a:r>
            <a:r>
              <a:rPr lang="en-US" sz="2000" dirty="0">
                <a:solidFill>
                  <a:schemeClr val="accent2"/>
                </a:solidFill>
              </a:rPr>
              <a:t> (limit of measurement)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 28 (16/12 2020), ASTRID2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1247"/>
            <a:ext cx="8229600" cy="84953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Single Bunch operation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9A65D3-2C25-4DF8-BC85-1854D638F0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" y="4313849"/>
            <a:ext cx="2973229" cy="2233534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04C44A9D-03B7-43A6-A79D-DC7C33F670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661" y="4310216"/>
            <a:ext cx="2973229" cy="22371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F4D967-34DB-411D-A853-6C1067A847B8}"/>
              </a:ext>
            </a:extLst>
          </p:cNvPr>
          <p:cNvSpPr txBox="1"/>
          <p:nvPr/>
        </p:nvSpPr>
        <p:spPr>
          <a:xfrm>
            <a:off x="-10123" y="3998379"/>
            <a:ext cx="1860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V/div, 23.4 mA</a:t>
            </a:r>
            <a:endParaRPr lang="da-D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861877-4CE0-4188-9663-6E9DB83EC749}"/>
              </a:ext>
            </a:extLst>
          </p:cNvPr>
          <p:cNvSpPr txBox="1"/>
          <p:nvPr/>
        </p:nvSpPr>
        <p:spPr>
          <a:xfrm>
            <a:off x="3194661" y="3998379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mV/div, 23.4 mA</a:t>
            </a:r>
            <a:endParaRPr lang="da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C53CA3-6EBF-47DA-9E10-D074E54D5731}"/>
              </a:ext>
            </a:extLst>
          </p:cNvPr>
          <p:cNvSpPr txBox="1"/>
          <p:nvPr/>
        </p:nvSpPr>
        <p:spPr>
          <a:xfrm>
            <a:off x="4666229" y="3466946"/>
            <a:ext cx="217663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Reflections (due to imperfect cable termination in scope)</a:t>
            </a:r>
            <a:endParaRPr lang="da-DK" sz="12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53AF4F7-4753-49F6-BE19-4125D4CD3947}"/>
              </a:ext>
            </a:extLst>
          </p:cNvPr>
          <p:cNvCxnSpPr>
            <a:cxnSpLocks/>
          </p:cNvCxnSpPr>
          <p:nvPr/>
        </p:nvCxnSpPr>
        <p:spPr>
          <a:xfrm flipH="1">
            <a:off x="4235309" y="3918319"/>
            <a:ext cx="1378797" cy="10156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02BAF80-DA2B-4A7D-ADC5-E15C95207F1C}"/>
              </a:ext>
            </a:extLst>
          </p:cNvPr>
          <p:cNvCxnSpPr>
            <a:cxnSpLocks/>
          </p:cNvCxnSpPr>
          <p:nvPr/>
        </p:nvCxnSpPr>
        <p:spPr>
          <a:xfrm flipH="1">
            <a:off x="4703751" y="3918319"/>
            <a:ext cx="922622" cy="13274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0CD4736-44CE-467C-9ED0-0A8EAF2F0401}"/>
              </a:ext>
            </a:extLst>
          </p:cNvPr>
          <p:cNvSpPr txBox="1"/>
          <p:nvPr/>
        </p:nvSpPr>
        <p:spPr>
          <a:xfrm>
            <a:off x="1708537" y="3536714"/>
            <a:ext cx="169933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Noise (beam induced excitations) in pickup</a:t>
            </a:r>
            <a:endParaRPr lang="da-DK" sz="12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FA6B511-A8D7-46B4-845D-671AFEAB1F5C}"/>
              </a:ext>
            </a:extLst>
          </p:cNvPr>
          <p:cNvCxnSpPr>
            <a:cxnSpLocks/>
          </p:cNvCxnSpPr>
          <p:nvPr/>
        </p:nvCxnSpPr>
        <p:spPr>
          <a:xfrm>
            <a:off x="3057470" y="3998379"/>
            <a:ext cx="751097" cy="12474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9B932EB-E2CF-4EC2-85EF-F931BE70F0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684" y="4633969"/>
            <a:ext cx="2544618" cy="19134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BB69C9-915D-49C1-9771-1636EE939DB8}"/>
              </a:ext>
            </a:extLst>
          </p:cNvPr>
          <p:cNvSpPr txBox="1"/>
          <p:nvPr/>
        </p:nvSpPr>
        <p:spPr>
          <a:xfrm>
            <a:off x="6401538" y="4054234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Inject 1 multi-bunch train</a:t>
            </a:r>
          </a:p>
          <a:p>
            <a:r>
              <a:rPr lang="en-US" dirty="0"/>
              <a:t>20 mV/div, 25.7 mA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75995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1116</Words>
  <Application>Microsoft Office PowerPoint</Application>
  <PresentationFormat>On-screen Show (4:3)</PresentationFormat>
  <Paragraphs>175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Status and Development of the ASTRID2 Facility</vt:lpstr>
      <vt:lpstr>ASTRID2</vt:lpstr>
      <vt:lpstr>The ASTRID 2 facility</vt:lpstr>
      <vt:lpstr>Corona virus</vt:lpstr>
      <vt:lpstr>User hours and reliability</vt:lpstr>
      <vt:lpstr>Failures</vt:lpstr>
      <vt:lpstr>Microtron klystron problems</vt:lpstr>
      <vt:lpstr>Microtron klystron problems 2</vt:lpstr>
      <vt:lpstr>Single Bunch operation</vt:lpstr>
      <vt:lpstr>Trying TRIBs</vt:lpstr>
      <vt:lpstr>PowerPoint Presentation</vt:lpstr>
      <vt:lpstr>ASTRID2 Layout</vt:lpstr>
    </vt:vector>
  </TitlesOfParts>
  <Company>IFA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LLRF system for  ASTRID and the proposed ASTRID2</dc:title>
  <dc:creator>Jørgen S. Nielsen</dc:creator>
  <cp:lastModifiedBy>LEAN Philippa</cp:lastModifiedBy>
  <cp:revision>393</cp:revision>
  <cp:lastPrinted>2018-11-23T14:37:46Z</cp:lastPrinted>
  <dcterms:created xsi:type="dcterms:W3CDTF">2007-09-27T11:14:36Z</dcterms:created>
  <dcterms:modified xsi:type="dcterms:W3CDTF">2020-12-15T14:07:25Z</dcterms:modified>
</cp:coreProperties>
</file>