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0" r:id="rId5"/>
  </p:sldMasterIdLst>
  <p:notesMasterIdLst>
    <p:notesMasterId r:id="rId18"/>
  </p:notesMasterIdLst>
  <p:handoutMasterIdLst>
    <p:handoutMasterId r:id="rId19"/>
  </p:handoutMasterIdLst>
  <p:sldIdLst>
    <p:sldId id="256" r:id="rId6"/>
    <p:sldId id="307" r:id="rId7"/>
    <p:sldId id="340" r:id="rId8"/>
    <p:sldId id="341" r:id="rId9"/>
    <p:sldId id="342" r:id="rId10"/>
    <p:sldId id="346" r:id="rId11"/>
    <p:sldId id="343" r:id="rId12"/>
    <p:sldId id="347" r:id="rId13"/>
    <p:sldId id="344" r:id="rId14"/>
    <p:sldId id="349" r:id="rId15"/>
    <p:sldId id="348" r:id="rId16"/>
    <p:sldId id="33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BFF0D"/>
    <a:srgbClr val="10F6FC"/>
    <a:srgbClr val="008000"/>
    <a:srgbClr val="FF00FF"/>
    <a:srgbClr val="A4AEE0"/>
    <a:srgbClr val="262673"/>
    <a:srgbClr val="212B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198D3B-72B4-47F4-9C0C-65E89B928DE6}" v="730" dt="2020-12-16T17:37:44.4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, Ian (DLSLtd,RAL,TEC)" userId="115fc887-d2f4-40cb-b8cf-b841e9c05e83" providerId="ADAL" clId="{08198D3B-72B4-47F4-9C0C-65E89B928DE6}"/>
    <pc:docChg chg="custSel addSld modSld">
      <pc:chgData name="Martin, Ian (DLSLtd,RAL,TEC)" userId="115fc887-d2f4-40cb-b8cf-b841e9c05e83" providerId="ADAL" clId="{08198D3B-72B4-47F4-9C0C-65E89B928DE6}" dt="2020-12-16T17:37:44.449" v="856"/>
      <pc:docMkLst>
        <pc:docMk/>
      </pc:docMkLst>
      <pc:sldChg chg="modSp">
        <pc:chgData name="Martin, Ian (DLSLtd,RAL,TEC)" userId="115fc887-d2f4-40cb-b8cf-b841e9c05e83" providerId="ADAL" clId="{08198D3B-72B4-47F4-9C0C-65E89B928DE6}" dt="2020-12-10T11:51:06.303" v="791" actId="403"/>
        <pc:sldMkLst>
          <pc:docMk/>
          <pc:sldMk cId="1061980302" sldId="256"/>
        </pc:sldMkLst>
        <pc:spChg chg="mod">
          <ac:chgData name="Martin, Ian (DLSLtd,RAL,TEC)" userId="115fc887-d2f4-40cb-b8cf-b841e9c05e83" providerId="ADAL" clId="{08198D3B-72B4-47F4-9C0C-65E89B928DE6}" dt="2020-12-07T17:36:37.158" v="40" actId="20577"/>
          <ac:spMkLst>
            <pc:docMk/>
            <pc:sldMk cId="1061980302" sldId="256"/>
            <ac:spMk id="2" creationId="{00000000-0000-0000-0000-000000000000}"/>
          </ac:spMkLst>
        </pc:spChg>
        <pc:spChg chg="mod">
          <ac:chgData name="Martin, Ian (DLSLtd,RAL,TEC)" userId="115fc887-d2f4-40cb-b8cf-b841e9c05e83" providerId="ADAL" clId="{08198D3B-72B4-47F4-9C0C-65E89B928DE6}" dt="2020-12-10T11:51:06.303" v="791" actId="403"/>
          <ac:spMkLst>
            <pc:docMk/>
            <pc:sldMk cId="1061980302" sldId="256"/>
            <ac:spMk id="3" creationId="{00000000-0000-0000-0000-000000000000}"/>
          </ac:spMkLst>
        </pc:spChg>
      </pc:sldChg>
      <pc:sldChg chg="modSp">
        <pc:chgData name="Martin, Ian (DLSLtd,RAL,TEC)" userId="115fc887-d2f4-40cb-b8cf-b841e9c05e83" providerId="ADAL" clId="{08198D3B-72B4-47F4-9C0C-65E89B928DE6}" dt="2020-12-16T17:27:04.341" v="854" actId="14100"/>
        <pc:sldMkLst>
          <pc:docMk/>
          <pc:sldMk cId="441849770" sldId="307"/>
        </pc:sldMkLst>
        <pc:graphicFrameChg chg="mod modGraphic">
          <ac:chgData name="Martin, Ian (DLSLtd,RAL,TEC)" userId="115fc887-d2f4-40cb-b8cf-b841e9c05e83" providerId="ADAL" clId="{08198D3B-72B4-47F4-9C0C-65E89B928DE6}" dt="2020-12-16T17:27:04.341" v="854" actId="14100"/>
          <ac:graphicFrameMkLst>
            <pc:docMk/>
            <pc:sldMk cId="441849770" sldId="307"/>
            <ac:graphicFrameMk id="14" creationId="{E5534310-0569-49F7-A683-238E919E4B4E}"/>
          </ac:graphicFrameMkLst>
        </pc:graphicFrameChg>
      </pc:sldChg>
      <pc:sldChg chg="modSp">
        <pc:chgData name="Martin, Ian (DLSLtd,RAL,TEC)" userId="115fc887-d2f4-40cb-b8cf-b841e9c05e83" providerId="ADAL" clId="{08198D3B-72B4-47F4-9C0C-65E89B928DE6}" dt="2020-12-10T11:58:54.472" v="849" actId="20577"/>
        <pc:sldMkLst>
          <pc:docMk/>
          <pc:sldMk cId="3925329825" sldId="339"/>
        </pc:sldMkLst>
        <pc:spChg chg="mod">
          <ac:chgData name="Martin, Ian (DLSLtd,RAL,TEC)" userId="115fc887-d2f4-40cb-b8cf-b841e9c05e83" providerId="ADAL" clId="{08198D3B-72B4-47F4-9C0C-65E89B928DE6}" dt="2020-12-10T11:58:54.472" v="849" actId="20577"/>
          <ac:spMkLst>
            <pc:docMk/>
            <pc:sldMk cId="3925329825" sldId="339"/>
            <ac:spMk id="8" creationId="{3E20C7B9-4713-45CE-A6FE-1318F2250F6C}"/>
          </ac:spMkLst>
        </pc:spChg>
      </pc:sldChg>
      <pc:sldChg chg="modSp">
        <pc:chgData name="Martin, Ian (DLSLtd,RAL,TEC)" userId="115fc887-d2f4-40cb-b8cf-b841e9c05e83" providerId="ADAL" clId="{08198D3B-72B4-47F4-9C0C-65E89B928DE6}" dt="2020-12-10T11:51:59.237" v="809" actId="14100"/>
        <pc:sldMkLst>
          <pc:docMk/>
          <pc:sldMk cId="825911232" sldId="340"/>
        </pc:sldMkLst>
        <pc:spChg chg="mod">
          <ac:chgData name="Martin, Ian (DLSLtd,RAL,TEC)" userId="115fc887-d2f4-40cb-b8cf-b841e9c05e83" providerId="ADAL" clId="{08198D3B-72B4-47F4-9C0C-65E89B928DE6}" dt="2020-12-10T11:51:59.237" v="809" actId="14100"/>
          <ac:spMkLst>
            <pc:docMk/>
            <pc:sldMk cId="825911232" sldId="340"/>
            <ac:spMk id="8" creationId="{3E20C7B9-4713-45CE-A6FE-1318F2250F6C}"/>
          </ac:spMkLst>
        </pc:spChg>
      </pc:sldChg>
      <pc:sldChg chg="modSp">
        <pc:chgData name="Martin, Ian (DLSLtd,RAL,TEC)" userId="115fc887-d2f4-40cb-b8cf-b841e9c05e83" providerId="ADAL" clId="{08198D3B-72B4-47F4-9C0C-65E89B928DE6}" dt="2020-12-10T11:55:29.671" v="846" actId="948"/>
        <pc:sldMkLst>
          <pc:docMk/>
          <pc:sldMk cId="2666776586" sldId="342"/>
        </pc:sldMkLst>
        <pc:spChg chg="mod">
          <ac:chgData name="Martin, Ian (DLSLtd,RAL,TEC)" userId="115fc887-d2f4-40cb-b8cf-b841e9c05e83" providerId="ADAL" clId="{08198D3B-72B4-47F4-9C0C-65E89B928DE6}" dt="2020-12-10T11:55:29.671" v="846" actId="948"/>
          <ac:spMkLst>
            <pc:docMk/>
            <pc:sldMk cId="2666776586" sldId="342"/>
            <ac:spMk id="8" creationId="{3E20C7B9-4713-45CE-A6FE-1318F2250F6C}"/>
          </ac:spMkLst>
        </pc:spChg>
      </pc:sldChg>
      <pc:sldChg chg="addSp modSp">
        <pc:chgData name="Martin, Ian (DLSLtd,RAL,TEC)" userId="115fc887-d2f4-40cb-b8cf-b841e9c05e83" providerId="ADAL" clId="{08198D3B-72B4-47F4-9C0C-65E89B928DE6}" dt="2020-12-16T17:37:44.449" v="856"/>
        <pc:sldMkLst>
          <pc:docMk/>
          <pc:sldMk cId="390342017" sldId="344"/>
        </pc:sldMkLst>
        <pc:spChg chg="add mod">
          <ac:chgData name="Martin, Ian (DLSLtd,RAL,TEC)" userId="115fc887-d2f4-40cb-b8cf-b841e9c05e83" providerId="ADAL" clId="{08198D3B-72B4-47F4-9C0C-65E89B928DE6}" dt="2020-12-07T17:40:48.178" v="257" actId="1035"/>
          <ac:spMkLst>
            <pc:docMk/>
            <pc:sldMk cId="390342017" sldId="344"/>
            <ac:spMk id="3" creationId="{266F6445-9336-499B-BF27-6DB39EC60B65}"/>
          </ac:spMkLst>
        </pc:spChg>
        <pc:spChg chg="mod">
          <ac:chgData name="Martin, Ian (DLSLtd,RAL,TEC)" userId="115fc887-d2f4-40cb-b8cf-b841e9c05e83" providerId="ADAL" clId="{08198D3B-72B4-47F4-9C0C-65E89B928DE6}" dt="2020-12-07T17:42:02.435" v="280" actId="20577"/>
          <ac:spMkLst>
            <pc:docMk/>
            <pc:sldMk cId="390342017" sldId="344"/>
            <ac:spMk id="4" creationId="{00000000-0000-0000-0000-000000000000}"/>
          </ac:spMkLst>
        </pc:spChg>
        <pc:spChg chg="mod">
          <ac:chgData name="Martin, Ian (DLSLtd,RAL,TEC)" userId="115fc887-d2f4-40cb-b8cf-b841e9c05e83" providerId="ADAL" clId="{08198D3B-72B4-47F4-9C0C-65E89B928DE6}" dt="2020-12-16T17:37:44.449" v="856"/>
          <ac:spMkLst>
            <pc:docMk/>
            <pc:sldMk cId="390342017" sldId="344"/>
            <ac:spMk id="8" creationId="{3E20C7B9-4713-45CE-A6FE-1318F2250F6C}"/>
          </ac:spMkLst>
        </pc:spChg>
        <pc:spChg chg="add mod">
          <ac:chgData name="Martin, Ian (DLSLtd,RAL,TEC)" userId="115fc887-d2f4-40cb-b8cf-b841e9c05e83" providerId="ADAL" clId="{08198D3B-72B4-47F4-9C0C-65E89B928DE6}" dt="2020-12-07T17:40:48.178" v="257" actId="1035"/>
          <ac:spMkLst>
            <pc:docMk/>
            <pc:sldMk cId="390342017" sldId="344"/>
            <ac:spMk id="11" creationId="{C9D398DC-D599-4D56-871F-10374AD5731C}"/>
          </ac:spMkLst>
        </pc:spChg>
        <pc:graphicFrameChg chg="mod">
          <ac:chgData name="Martin, Ian (DLSLtd,RAL,TEC)" userId="115fc887-d2f4-40cb-b8cf-b841e9c05e83" providerId="ADAL" clId="{08198D3B-72B4-47F4-9C0C-65E89B928DE6}" dt="2020-12-07T17:40:48.178" v="257" actId="1035"/>
          <ac:graphicFrameMkLst>
            <pc:docMk/>
            <pc:sldMk cId="390342017" sldId="344"/>
            <ac:graphicFrameMk id="2" creationId="{02306D2A-2E67-4D07-99B0-48C6A71790E6}"/>
          </ac:graphicFrameMkLst>
        </pc:graphicFrameChg>
        <pc:picChg chg="mod">
          <ac:chgData name="Martin, Ian (DLSLtd,RAL,TEC)" userId="115fc887-d2f4-40cb-b8cf-b841e9c05e83" providerId="ADAL" clId="{08198D3B-72B4-47F4-9C0C-65E89B928DE6}" dt="2020-12-07T17:40:48.178" v="257" actId="1035"/>
          <ac:picMkLst>
            <pc:docMk/>
            <pc:sldMk cId="390342017" sldId="344"/>
            <ac:picMk id="9" creationId="{F8054E80-C3A7-4693-AD79-7700B03D8953}"/>
          </ac:picMkLst>
        </pc:picChg>
        <pc:picChg chg="mod">
          <ac:chgData name="Martin, Ian (DLSLtd,RAL,TEC)" userId="115fc887-d2f4-40cb-b8cf-b841e9c05e83" providerId="ADAL" clId="{08198D3B-72B4-47F4-9C0C-65E89B928DE6}" dt="2020-12-07T17:40:48.178" v="257" actId="1035"/>
          <ac:picMkLst>
            <pc:docMk/>
            <pc:sldMk cId="390342017" sldId="344"/>
            <ac:picMk id="10" creationId="{83F59306-1DB4-4AAF-9B7D-8E1EC4A0C5FE}"/>
          </ac:picMkLst>
        </pc:picChg>
      </pc:sldChg>
      <pc:sldChg chg="modSp">
        <pc:chgData name="Martin, Ian (DLSLtd,RAL,TEC)" userId="115fc887-d2f4-40cb-b8cf-b841e9c05e83" providerId="ADAL" clId="{08198D3B-72B4-47F4-9C0C-65E89B928DE6}" dt="2020-12-10T11:54:36.068" v="837" actId="948"/>
        <pc:sldMkLst>
          <pc:docMk/>
          <pc:sldMk cId="397253092" sldId="346"/>
        </pc:sldMkLst>
        <pc:spChg chg="mod">
          <ac:chgData name="Martin, Ian (DLSLtd,RAL,TEC)" userId="115fc887-d2f4-40cb-b8cf-b841e9c05e83" providerId="ADAL" clId="{08198D3B-72B4-47F4-9C0C-65E89B928DE6}" dt="2020-12-10T11:54:36.068" v="837" actId="948"/>
          <ac:spMkLst>
            <pc:docMk/>
            <pc:sldMk cId="397253092" sldId="346"/>
            <ac:spMk id="8" creationId="{3E20C7B9-4713-45CE-A6FE-1318F2250F6C}"/>
          </ac:spMkLst>
        </pc:spChg>
      </pc:sldChg>
      <pc:sldChg chg="modSp">
        <pc:chgData name="Martin, Ian (DLSLtd,RAL,TEC)" userId="115fc887-d2f4-40cb-b8cf-b841e9c05e83" providerId="ADAL" clId="{08198D3B-72B4-47F4-9C0C-65E89B928DE6}" dt="2020-12-07T17:42:08.866" v="285" actId="20577"/>
        <pc:sldMkLst>
          <pc:docMk/>
          <pc:sldMk cId="1841066469" sldId="348"/>
        </pc:sldMkLst>
        <pc:spChg chg="mod">
          <ac:chgData name="Martin, Ian (DLSLtd,RAL,TEC)" userId="115fc887-d2f4-40cb-b8cf-b841e9c05e83" providerId="ADAL" clId="{08198D3B-72B4-47F4-9C0C-65E89B928DE6}" dt="2020-12-07T17:42:08.866" v="285" actId="20577"/>
          <ac:spMkLst>
            <pc:docMk/>
            <pc:sldMk cId="1841066469" sldId="348"/>
            <ac:spMk id="4" creationId="{00000000-0000-0000-0000-000000000000}"/>
          </ac:spMkLst>
        </pc:spChg>
      </pc:sldChg>
      <pc:sldChg chg="addSp delSp modSp add">
        <pc:chgData name="Martin, Ian (DLSLtd,RAL,TEC)" userId="115fc887-d2f4-40cb-b8cf-b841e9c05e83" providerId="ADAL" clId="{08198D3B-72B4-47F4-9C0C-65E89B928DE6}" dt="2020-12-07T18:02:40.591" v="733" actId="1037"/>
        <pc:sldMkLst>
          <pc:docMk/>
          <pc:sldMk cId="2585767527" sldId="349"/>
        </pc:sldMkLst>
        <pc:spChg chg="del">
          <ac:chgData name="Martin, Ian (DLSLtd,RAL,TEC)" userId="115fc887-d2f4-40cb-b8cf-b841e9c05e83" providerId="ADAL" clId="{08198D3B-72B4-47F4-9C0C-65E89B928DE6}" dt="2020-12-07T17:41:01.443" v="259" actId="478"/>
          <ac:spMkLst>
            <pc:docMk/>
            <pc:sldMk cId="2585767527" sldId="349"/>
            <ac:spMk id="3" creationId="{266F6445-9336-499B-BF27-6DB39EC60B65}"/>
          </ac:spMkLst>
        </pc:spChg>
        <pc:spChg chg="mod">
          <ac:chgData name="Martin, Ian (DLSLtd,RAL,TEC)" userId="115fc887-d2f4-40cb-b8cf-b841e9c05e83" providerId="ADAL" clId="{08198D3B-72B4-47F4-9C0C-65E89B928DE6}" dt="2020-12-07T17:43:07.572" v="354" actId="20577"/>
          <ac:spMkLst>
            <pc:docMk/>
            <pc:sldMk cId="2585767527" sldId="349"/>
            <ac:spMk id="4" creationId="{00000000-0000-0000-0000-000000000000}"/>
          </ac:spMkLst>
        </pc:spChg>
        <pc:spChg chg="mod">
          <ac:chgData name="Martin, Ian (DLSLtd,RAL,TEC)" userId="115fc887-d2f4-40cb-b8cf-b841e9c05e83" providerId="ADAL" clId="{08198D3B-72B4-47F4-9C0C-65E89B928DE6}" dt="2020-12-07T18:02:25.113" v="728" actId="20577"/>
          <ac:spMkLst>
            <pc:docMk/>
            <pc:sldMk cId="2585767527" sldId="349"/>
            <ac:spMk id="8" creationId="{3E20C7B9-4713-45CE-A6FE-1318F2250F6C}"/>
          </ac:spMkLst>
        </pc:spChg>
        <pc:spChg chg="del">
          <ac:chgData name="Martin, Ian (DLSLtd,RAL,TEC)" userId="115fc887-d2f4-40cb-b8cf-b841e9c05e83" providerId="ADAL" clId="{08198D3B-72B4-47F4-9C0C-65E89B928DE6}" dt="2020-12-07T17:41:01.443" v="259" actId="478"/>
          <ac:spMkLst>
            <pc:docMk/>
            <pc:sldMk cId="2585767527" sldId="349"/>
            <ac:spMk id="11" creationId="{C9D398DC-D599-4D56-871F-10374AD5731C}"/>
          </ac:spMkLst>
        </pc:spChg>
        <pc:graphicFrameChg chg="del">
          <ac:chgData name="Martin, Ian (DLSLtd,RAL,TEC)" userId="115fc887-d2f4-40cb-b8cf-b841e9c05e83" providerId="ADAL" clId="{08198D3B-72B4-47F4-9C0C-65E89B928DE6}" dt="2020-12-07T17:41:01.443" v="259" actId="478"/>
          <ac:graphicFrameMkLst>
            <pc:docMk/>
            <pc:sldMk cId="2585767527" sldId="349"/>
            <ac:graphicFrameMk id="2" creationId="{02306D2A-2E67-4D07-99B0-48C6A71790E6}"/>
          </ac:graphicFrameMkLst>
        </pc:graphicFrameChg>
        <pc:picChg chg="del">
          <ac:chgData name="Martin, Ian (DLSLtd,RAL,TEC)" userId="115fc887-d2f4-40cb-b8cf-b841e9c05e83" providerId="ADAL" clId="{08198D3B-72B4-47F4-9C0C-65E89B928DE6}" dt="2020-12-07T17:41:01.443" v="259" actId="478"/>
          <ac:picMkLst>
            <pc:docMk/>
            <pc:sldMk cId="2585767527" sldId="349"/>
            <ac:picMk id="9" creationId="{F8054E80-C3A7-4693-AD79-7700B03D8953}"/>
          </ac:picMkLst>
        </pc:picChg>
        <pc:picChg chg="del">
          <ac:chgData name="Martin, Ian (DLSLtd,RAL,TEC)" userId="115fc887-d2f4-40cb-b8cf-b841e9c05e83" providerId="ADAL" clId="{08198D3B-72B4-47F4-9C0C-65E89B928DE6}" dt="2020-12-07T17:41:01.443" v="259" actId="478"/>
          <ac:picMkLst>
            <pc:docMk/>
            <pc:sldMk cId="2585767527" sldId="349"/>
            <ac:picMk id="10" creationId="{83F59306-1DB4-4AAF-9B7D-8E1EC4A0C5FE}"/>
          </ac:picMkLst>
        </pc:picChg>
        <pc:picChg chg="add mod">
          <ac:chgData name="Martin, Ian (DLSLtd,RAL,TEC)" userId="115fc887-d2f4-40cb-b8cf-b841e9c05e83" providerId="ADAL" clId="{08198D3B-72B4-47F4-9C0C-65E89B928DE6}" dt="2020-12-07T18:02:40.591" v="733" actId="1037"/>
          <ac:picMkLst>
            <pc:docMk/>
            <pc:sldMk cId="2585767527" sldId="349"/>
            <ac:picMk id="12" creationId="{00198B32-57D4-4A32-94AE-EE8E6B7C90E0}"/>
          </ac:picMkLst>
        </pc:picChg>
        <pc:picChg chg="add mod">
          <ac:chgData name="Martin, Ian (DLSLtd,RAL,TEC)" userId="115fc887-d2f4-40cb-b8cf-b841e9c05e83" providerId="ADAL" clId="{08198D3B-72B4-47F4-9C0C-65E89B928DE6}" dt="2020-12-07T18:02:04.511" v="727" actId="1076"/>
          <ac:picMkLst>
            <pc:docMk/>
            <pc:sldMk cId="2585767527" sldId="349"/>
            <ac:picMk id="14" creationId="{9DE0FAB4-AE71-4BB0-910E-B87DE82DEE9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0BFFF-B756-4D43-8444-49E02FF72B47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1A67B-6AF7-43D9-BF37-BA49438288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6059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A35E-4229-4B54-8044-491F298F1703}" type="datetimeFigureOut">
              <a:rPr lang="en-GB" smtClean="0"/>
              <a:pPr/>
              <a:t>17/12/2020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295BBA-A02C-4BD3-B2AF-0C84CD08A6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625023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295BBA-A02C-4BD3-B2AF-0C84CD08A61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671C-216D-451E-8A9F-F99252FB0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EB4AAD-CD8D-4F01-92F4-AF215011EE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13D6B-BA5A-4C00-9B4C-840C9643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44861-E810-4292-AF56-EBA11A95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A5C82-9BAA-4092-BC8A-EF7FC2CE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088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F24AD-2F82-4DB2-A0F1-5958A1CC3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D7E9DA-C431-40E8-BED8-212C52B1A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D79C9-DFB1-4C76-B01A-4105667F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85608A-3081-402C-9FD8-E09DF8EED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C24C1-E1F6-48FD-93E5-0A453928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65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757506-2D7A-4492-979C-E634B3584A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88558B-CCA3-4874-82F5-609D8E5A19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B34D1-B986-4CEC-880F-09A336135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23D12-3E17-4FD0-827B-3AC636EF9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A22134-C709-468E-852D-F80658A4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7709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35149" y="4293096"/>
            <a:ext cx="6721705" cy="504304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GB"/>
              <a:t>R.P. Walker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R.P. Walker, Diamond-II MAC#1, Feb. 6</a:t>
            </a:r>
            <a:r>
              <a:rPr lang="en-GB" baseline="30000"/>
              <a:t>th</a:t>
            </a:r>
            <a:r>
              <a:rPr lang="en-GB"/>
              <a:t>-7</a:t>
            </a:r>
            <a:r>
              <a:rPr lang="en-GB" baseline="30000"/>
              <a:t>th</a:t>
            </a:r>
            <a:r>
              <a:rPr lang="en-GB"/>
              <a:t>  2020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9351" y="836712"/>
            <a:ext cx="11713301" cy="5688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8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9341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9349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1" y="836712"/>
            <a:ext cx="5755051" cy="568863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enter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93410" y="6550191"/>
            <a:ext cx="83929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8EEFB2D-35A7-4BFF-A166-F5B8E811460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2275" y="0"/>
            <a:ext cx="12192000" cy="512676"/>
          </a:xfrm>
          <a:prstGeom prst="rect">
            <a:avLst/>
          </a:prstGeom>
          <a:solidFill>
            <a:srgbClr val="26267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/>
              <a:t>R.P. Walker, Diamond-II CDR Review, Apr 16</a:t>
            </a:r>
            <a:r>
              <a:rPr lang="en-GB" baseline="30000"/>
              <a:t>th</a:t>
            </a:r>
            <a:r>
              <a:rPr lang="en-GB"/>
              <a:t>-17</a:t>
            </a:r>
            <a:r>
              <a:rPr lang="en-GB" baseline="30000"/>
              <a:t>th</a:t>
            </a:r>
            <a:r>
              <a:rPr lang="en-GB"/>
              <a:t>  2019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239351" y="-99391"/>
            <a:ext cx="11713301" cy="7200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title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020B9-33C8-4CE9-BD67-3FDB6DF9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BF33F-846B-4493-A663-906B79407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3CE3F-B19E-499C-A19F-3804F4E9B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FADA9-CF72-4BB7-AE79-C6F971D4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5215-CF09-4E92-9F2C-5C5B232A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46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57789-2B13-4245-AF78-22F709966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A989D-758F-4620-A732-A719AF6888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849E4-420D-4C96-8370-5E2A81F4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DDCA5-23B2-4BC1-BBE9-6805E4080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BAB33-7159-4CA4-8B24-E5504F88D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492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0194-0FA9-4B73-8286-926B892F4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764A-FEF5-48AB-8010-9C30740AD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C9672-8A29-47B8-9681-39C292483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BC56E2-FCDD-451A-8E03-A6EB72F5B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E91A0-57F7-409D-A487-D07B364EC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70552B-EB64-4301-A748-B557A0CB1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21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9F3B3-8063-48CE-97D8-595AF579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69053-193E-48A1-8C44-41B8CE501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55C12D-5F56-44A3-BC09-0C0C051EB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B1BBAE-9FED-4A35-98CE-4B621CB4F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DC067E-2980-4E62-8011-06389D5E3E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CAD108-3C96-4E4B-A773-D6C2EBAE5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CA6944-E4BB-4EF5-BECA-9DBC0B6C1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23F73A-2C9C-4F03-A0B7-66C380343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59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152F-7293-474A-9370-9E279A5F6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F82F6C-BB65-4903-A1AA-E2653DE62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86DAD-3ACF-43FA-97BA-E3B270563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379BF-539E-46CC-8E0D-E4A5507CB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618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25FC0-BF91-4C3D-B6C9-94E522791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07A41-E677-48B9-8D77-E290A5B6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AACCE-61C4-4004-8845-847C676AE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07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B927-8779-4C77-AFE7-AFF7D74A3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6F4E3-B449-4005-AD7E-A16C38E01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873B80-BF4F-43EE-AA53-3C529F8A1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FE0C3-964E-4A4B-9057-524FC519C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04D98A-799A-4F51-92EA-2B1D57FA9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BC3FB-5815-4623-8E55-E3EAB374E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7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D1615-84EF-4202-9F0F-4E1CFFD41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DC2E163-6496-4B2E-9638-032D97E2C6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3C381-6058-4806-89F0-E08AB006D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F7DBE-AE99-4DC3-85FC-E71BCE224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59E30-9680-4441-B5CA-6D6F0AF73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19C15-FA1B-4DB7-A829-F19156C63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54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562EC-4110-42EB-B2C2-2AB482DDC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4CA588-5577-419F-AF1C-E1C44BCE91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DAB69-2A0C-4840-BA2B-6970903003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BE8B0-54CB-4F6F-AB66-D7D5ACC3ABBF}" type="datetimeFigureOut">
              <a:rPr lang="en-GB" smtClean="0"/>
              <a:t>17/12/2020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C420FE-3C08-44D4-932C-9DF4DE9AAD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0BE8D-A810-4257-B37E-D5AFA26CE0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046DB-9C7F-4B22-969C-741759C3FC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93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351" y="836712"/>
            <a:ext cx="11713301" cy="56886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A38078-CB6F-47FB-BFBE-C54AE55CE2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839" y="4853562"/>
            <a:ext cx="4788024" cy="2014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:\TE24\NS\diamond logo approved.gif">
            <a:extLst>
              <a:ext uri="{FF2B5EF4-FFF2-40B4-BE49-F238E27FC236}">
                <a16:creationId xmlns:a16="http://schemas.microsoft.com/office/drawing/2014/main" id="{2F63724D-8DAE-435A-9C76-F6D48E20BF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8488" y="6429545"/>
            <a:ext cx="1436016" cy="428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3770" y="2257002"/>
            <a:ext cx="11004459" cy="710334"/>
          </a:xfrm>
        </p:spPr>
        <p:txBody>
          <a:bodyPr/>
          <a:lstStyle/>
          <a:p>
            <a:r>
              <a:rPr lang="en-GB" dirty="0">
                <a:latin typeface="Calibri" pitchFamily="34" charset="0"/>
              </a:rPr>
              <a:t>Open Questions for the Diamond-II Booster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19392" y="3429000"/>
            <a:ext cx="10778837" cy="2500745"/>
          </a:xfrm>
        </p:spPr>
        <p:txBody>
          <a:bodyPr>
            <a:normAutofit fontScale="85000" lnSpcReduction="10000"/>
          </a:bodyPr>
          <a:lstStyle/>
          <a:p>
            <a:r>
              <a:rPr lang="en-GB" sz="2800" kern="0" dirty="0">
                <a:latin typeface="Calibri" pitchFamily="34" charset="0"/>
              </a:rPr>
              <a:t>Ian Martin,  </a:t>
            </a:r>
          </a:p>
          <a:p>
            <a:endParaRPr lang="en-GB" kern="0" dirty="0">
              <a:latin typeface="Calibri" pitchFamily="34" charset="0"/>
            </a:endParaRPr>
          </a:p>
          <a:p>
            <a:pPr algn="just">
              <a:tabLst>
                <a:tab pos="1976438" algn="l"/>
              </a:tabLst>
            </a:pPr>
            <a:r>
              <a:rPr lang="en-GB" kern="0" dirty="0">
                <a:latin typeface="Calibri" pitchFamily="34" charset="0"/>
              </a:rPr>
              <a:t>Diamond:	A. Aloev, L. Bobb, C. Christou, R. Fielder, A. Morgan, T. Olsson, A. Tipper, R. Walker</a:t>
            </a:r>
          </a:p>
          <a:p>
            <a:pPr algn="just">
              <a:tabLst>
                <a:tab pos="1976438" algn="l"/>
              </a:tabLst>
            </a:pPr>
            <a:r>
              <a:rPr lang="en-GB" kern="0" dirty="0">
                <a:latin typeface="Calibri" pitchFamily="34" charset="0"/>
              </a:rPr>
              <a:t>ASTEC/</a:t>
            </a:r>
            <a:r>
              <a:rPr lang="en-GB" kern="0" dirty="0" err="1">
                <a:latin typeface="Calibri" pitchFamily="34" charset="0"/>
              </a:rPr>
              <a:t>Cockroft</a:t>
            </a:r>
            <a:r>
              <a:rPr lang="en-GB" kern="0" dirty="0">
                <a:latin typeface="Calibri" pitchFamily="34" charset="0"/>
              </a:rPr>
              <a:t>:	D. Angal-Kalinin, J. Jones, A. Wolski</a:t>
            </a:r>
          </a:p>
          <a:p>
            <a:endParaRPr lang="en-GB" kern="0" dirty="0">
              <a:latin typeface="Calibri" pitchFamily="34" charset="0"/>
            </a:endParaRPr>
          </a:p>
          <a:p>
            <a:r>
              <a:rPr lang="en-GB" kern="0" dirty="0">
                <a:latin typeface="Calibri" pitchFamily="34" charset="0"/>
              </a:rPr>
              <a:t>28</a:t>
            </a:r>
            <a:r>
              <a:rPr lang="en-GB" kern="0" baseline="30000" dirty="0">
                <a:latin typeface="Calibri" pitchFamily="34" charset="0"/>
              </a:rPr>
              <a:t>th</a:t>
            </a:r>
            <a:r>
              <a:rPr lang="en-GB" kern="0" dirty="0">
                <a:latin typeface="Calibri" pitchFamily="34" charset="0"/>
              </a:rPr>
              <a:t> European Synchrotron Light Source Workshop</a:t>
            </a:r>
          </a:p>
          <a:p>
            <a:r>
              <a:rPr lang="en-GB" kern="0" dirty="0">
                <a:latin typeface="Calibri" pitchFamily="34" charset="0"/>
              </a:rPr>
              <a:t>17/12/2020</a:t>
            </a:r>
          </a:p>
        </p:txBody>
      </p:sp>
    </p:spTree>
    <p:extLst>
      <p:ext uri="{BB962C8B-B14F-4D97-AF65-F5344CB8AC3E}">
        <p14:creationId xmlns:p14="http://schemas.microsoft.com/office/powerpoint/2010/main" val="106198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Machine Tests on Existing Booster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11576308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To complement the simulations, tests at different injection energy have been carried out on existing booster.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Main findi</a:t>
            </a:r>
            <a:r>
              <a:rPr lang="en-GB" sz="2000" dirty="0">
                <a:cs typeface="Calibri" panose="020F0502020204030204" pitchFamily="34" charset="0"/>
              </a:rPr>
              <a:t>ngs: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Capture efficiency into the booster for high-charge bunches if the injection energy is increased.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Capture efficiency into the booster seems relatively insensitive to beam energy for low charge bunches.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/>
              <a:t>Some dependence on charge to the end of the LTB with beam energy, but much less marked</a:t>
            </a:r>
            <a:endParaRPr lang="en-GB" sz="2000" dirty="0">
              <a:cs typeface="Calibri" panose="020F0502020204030204" pitchFamily="34" charset="0"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00198B32-57D4-4A32-94AE-EE8E6B7C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259" y="3213786"/>
            <a:ext cx="4000000" cy="3047619"/>
          </a:xfrm>
          <a:prstGeom prst="rect">
            <a:avLst/>
          </a:prstGeom>
        </p:spPr>
      </p:pic>
      <p:pic>
        <p:nvPicPr>
          <p:cNvPr id="14" name="Picture 13" descr="Chart, line chart&#10;&#10;Description automatically generated">
            <a:extLst>
              <a:ext uri="{FF2B5EF4-FFF2-40B4-BE49-F238E27FC236}">
                <a16:creationId xmlns:a16="http://schemas.microsoft.com/office/drawing/2014/main" id="{9DE0FAB4-AE71-4BB0-910E-B87DE82DEE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710" y="3213785"/>
            <a:ext cx="4000000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767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Collective Effects (MB)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20C7B9-4713-45CE-A6FE-1318F2250F6C}"/>
                  </a:ext>
                </a:extLst>
              </p:cNvPr>
              <p:cNvSpPr txBox="1"/>
              <p:nvPr/>
            </p:nvSpPr>
            <p:spPr>
              <a:xfrm>
                <a:off x="233125" y="720080"/>
                <a:ext cx="11576308" cy="5078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The vacuum chamber for Booster-II will be stainless steel, ~1 mm thick</a:t>
                </a:r>
              </a:p>
              <a:p>
                <a:pPr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Will resistive-wall coupled bunch instability be an issue for large MB currents?</a:t>
                </a:r>
              </a:p>
              <a:p>
                <a:pPr algn="just"/>
                <a:r>
                  <a:rPr lang="en-GB" sz="2000"/>
                  <a:t>RW Impedance:		</a:t>
                </a:r>
                <a14:m>
                  <m:oMath xmlns:m="http://schemas.openxmlformats.org/officeDocument/2006/math">
                    <m:r>
                      <a:rPr lang="en-GB" sz="2000">
                        <a:latin typeface="Cambria Math" panose="02040503050406030204" pitchFamily="18" charset="0"/>
                      </a:rPr>
                      <m:t>	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⊥,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𝑅𝑊</m:t>
                        </m:r>
                      </m:sub>
                    </m:sSub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𝑖</m:t>
                        </m:r>
                        <m:func>
                          <m:func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2000">
                                <a:latin typeface="Cambria Math" panose="02040503050406030204" pitchFamily="18" charset="0"/>
                              </a:rPr>
                              <m:t>sgn</m:t>
                            </m:r>
                          </m:fName>
                          <m:e>
                            <m:d>
                              <m:d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</m:d>
                          </m:e>
                        </m:func>
                      </m:e>
                    </m:d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𝜔</m:t>
                        </m:r>
                        <m:sSup>
                          <m:sSup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ad>
                      <m:radPr>
                        <m:degHide m:val="on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2|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num>
                          <m:den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𝜋𝜎</m:t>
                            </m:r>
                          </m:den>
                        </m:f>
                      </m:e>
                    </m:rad>
                  </m:oMath>
                </a14:m>
                <a:endParaRPr lang="en-GB" sz="2000"/>
              </a:p>
              <a:p>
                <a:pPr algn="just"/>
                <a:endParaRPr lang="en-GB" sz="2000"/>
              </a:p>
              <a:p>
                <a:pPr algn="just"/>
                <a:r>
                  <a:rPr lang="en-GB" sz="2000"/>
                  <a:t>Coherent tune shift: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𝛽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GB" sz="2000" i="1">
                        <a:latin typeface="Cambria Math" panose="02040503050406030204" pitchFamily="18" charset="0"/>
                      </a:rPr>
                      <m:t>𝑖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𝑒𝑐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𝜋</m:t>
                        </m:r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sz="2000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=−∞</m:t>
                        </m:r>
                      </m:sub>
                      <m:sup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sSub>
                          <m:sSub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⊥,</m:t>
                            </m:r>
                            <m:r>
                              <a:rPr lang="en-GB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𝑅𝑊</m:t>
                            </m:r>
                          </m:sub>
                        </m:sSub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GB" sz="2000"/>
              </a:p>
              <a:p>
                <a:pPr algn="just"/>
                <a:endParaRPr lang="en-GB" sz="2000"/>
              </a:p>
              <a:p>
                <a:pPr algn="just"/>
                <a:r>
                  <a:rPr lang="en-GB" sz="2000"/>
                  <a:t>Growth time: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2000">
                            <a:latin typeface="Cambria Math" panose="02040503050406030204" pitchFamily="18" charset="0"/>
                          </a:rPr>
                          <m:t>Im</m:t>
                        </m:r>
                        <m:d>
                          <m:d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GB" sz="2000"/>
              </a:p>
              <a:p>
                <a:pPr>
                  <a:spcAft>
                    <a:spcPts val="300"/>
                  </a:spcAft>
                </a:pPr>
                <a:endParaRPr lang="en-GB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Challenges for a multi-bunch feedback:</a:t>
                </a:r>
              </a:p>
              <a:p>
                <a:pPr marL="342900" indent="-342900"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Changing beam energy </a:t>
                </a:r>
              </a:p>
              <a:p>
                <a:pPr marL="342900" indent="-342900"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Drifting </a:t>
                </a:r>
                <a:r>
                  <a:rPr lang="en-GB" sz="2000" err="1">
                    <a:latin typeface="Calibri" panose="020F0502020204030204" pitchFamily="34" charset="0"/>
                    <a:cs typeface="Calibri" panose="020F0502020204030204" pitchFamily="34" charset="0"/>
                  </a:rPr>
                  <a:t>betatron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 tunes</a:t>
                </a:r>
              </a:p>
              <a:p>
                <a:pPr marL="342900" indent="-342900"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Change in synchronous phase</a:t>
                </a:r>
              </a:p>
              <a:p>
                <a:pPr marL="342900" indent="-342900">
                  <a:spcAft>
                    <a:spcPts val="300"/>
                  </a:spcAft>
                  <a:buFont typeface="Wingdings" panose="05000000000000000000" pitchFamily="2" charset="2"/>
                  <a:buChar char="Ø"/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Reset conditions before next shot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20C7B9-4713-45CE-A6FE-1318F2250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5" y="720080"/>
                <a:ext cx="11576308" cy="5078057"/>
              </a:xfrm>
              <a:prstGeom prst="rect">
                <a:avLst/>
              </a:prstGeom>
              <a:blipFill>
                <a:blip r:embed="rId2"/>
                <a:stretch>
                  <a:fillRect l="-527" t="-600" b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3444E8FE-E168-43AC-92E7-610C2A42C5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19" y="3429000"/>
            <a:ext cx="3619048" cy="29523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EF4B230-6412-48F3-A757-9C73F9C733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2326" y="3911926"/>
            <a:ext cx="3068059" cy="18075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568D6CE-F420-448D-A89C-2E6595AEC201}"/>
              </a:ext>
            </a:extLst>
          </p:cNvPr>
          <p:cNvSpPr txBox="1"/>
          <p:nvPr/>
        </p:nvSpPr>
        <p:spPr>
          <a:xfrm>
            <a:off x="6514635" y="5204810"/>
            <a:ext cx="197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D-II </a:t>
            </a:r>
            <a:r>
              <a:rPr lang="en-GB" err="1"/>
              <a:t>striplines</a:t>
            </a:r>
            <a:endParaRPr lang="en-GB"/>
          </a:p>
        </p:txBody>
      </p:sp>
      <p:pic>
        <p:nvPicPr>
          <p:cNvPr id="13" name="Picture 12" descr="Chart&#10;&#10;Description automatically generated">
            <a:extLst>
              <a:ext uri="{FF2B5EF4-FFF2-40B4-BE49-F238E27FC236}">
                <a16:creationId xmlns:a16="http://schemas.microsoft.com/office/drawing/2014/main" id="{11E1B540-72D5-46AB-B9E2-F54DBC43D5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19" y="538426"/>
            <a:ext cx="3619048" cy="2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66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Conclusions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11576308" cy="55168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Engineering design of the booster is progressing. Aiming to minimise the impedance of the various vacuum chamber components:</a:t>
            </a:r>
          </a:p>
          <a:p>
            <a:pPr>
              <a:spcAft>
                <a:spcPts val="3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Constant cross section through the arcs (23.8 mm inner diameter)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Combined pumping and bellows assembly with internal RF fingers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Shielding for the diagnostic screens when not in use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Number of ceramic breaks reduced from 22 to 2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Tapered transitions where possible</a:t>
            </a:r>
          </a:p>
          <a:p>
            <a:pPr>
              <a:spcAft>
                <a:spcPts val="3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Many additional questions still to resolve:</a:t>
            </a:r>
          </a:p>
          <a:p>
            <a:pPr>
              <a:spcAft>
                <a:spcPts val="300"/>
              </a:spcAft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What thickness should be chosen for the stainless steel vacuum chamber? (1 mm? 0.7 mm? 0.5 mm?)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Can we run the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at the new storage ring RF frequency, or will we need a dual-frequency system? (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Linac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design frequency = 499.654 MHz, new storage ring RF frequency = 499.5 MHz) 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Will we need emittance exchange in the booster to aid storage ring injection?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</p:spTree>
    <p:extLst>
      <p:ext uri="{BB962C8B-B14F-4D97-AF65-F5344CB8AC3E}">
        <p14:creationId xmlns:p14="http://schemas.microsoft.com/office/powerpoint/2010/main" val="3925329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81441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C0DC771F-4A99-4ED4-9128-DECBF34B4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351" y="-99391"/>
            <a:ext cx="11713301" cy="720080"/>
          </a:xfrm>
        </p:spPr>
        <p:txBody>
          <a:bodyPr/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GB" kern="0">
                <a:latin typeface="Calibri" pitchFamily="34" charset="0"/>
              </a:rPr>
              <a:t>Diamond-II Injector Upgrade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6119B-E2D7-4491-A6AB-BC0ED10503E6}"/>
              </a:ext>
            </a:extLst>
          </p:cNvPr>
          <p:cNvSpPr txBox="1"/>
          <p:nvPr/>
        </p:nvSpPr>
        <p:spPr>
          <a:xfrm>
            <a:off x="223293" y="720080"/>
            <a:ext cx="6708449" cy="57631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Injection into D-II storage ring requires upgraded booster:</a:t>
            </a: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Increased extraction energy</a:t>
            </a:r>
          </a:p>
          <a:p>
            <a:pPr marL="803275" indent="-26828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Lower emittance</a:t>
            </a:r>
          </a:p>
          <a:p>
            <a:pPr marL="803275" indent="-26828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Shorter bunch length</a:t>
            </a:r>
          </a:p>
          <a:p>
            <a:pPr marL="803275" indent="-26828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Increased charge per shot (SB and MB)</a:t>
            </a:r>
          </a:p>
          <a:p>
            <a:pPr>
              <a:spcAft>
                <a:spcPts val="300"/>
              </a:spcAft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Design for Booster-II:</a:t>
            </a:r>
          </a:p>
          <a:p>
            <a:pPr>
              <a:spcAft>
                <a:spcPts val="300"/>
              </a:spcAft>
            </a:pPr>
            <a:endParaRPr lang="en-GB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Racetrack structure (fit in existing tunnel)	</a:t>
            </a: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Unit cells built from combined-function magnets</a:t>
            </a:r>
          </a:p>
          <a:p>
            <a:pPr marL="803275" indent="-26828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Two dispersion-free straight sections</a:t>
            </a: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Quadrupole triplets in straights for tune control</a:t>
            </a:r>
          </a:p>
          <a:p>
            <a:pPr marL="803275" indent="-268288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Distributed trim </a:t>
            </a:r>
            <a:r>
              <a:rPr lang="en-GB" sz="2000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 to counter eddy-currents</a:t>
            </a:r>
          </a:p>
          <a:p>
            <a:pPr>
              <a:spcAft>
                <a:spcPts val="300"/>
              </a:spcAft>
            </a:pPr>
            <a:endParaRPr lang="en-GB" sz="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Engineering design is in progress</a:t>
            </a:r>
          </a:p>
          <a:p>
            <a:pPr>
              <a:spcAft>
                <a:spcPts val="12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Many open questions yet to be resolved (how to model dipoles, raise injection energy, chamber thickness, …)</a:t>
            </a:r>
          </a:p>
        </p:txBody>
      </p:sp>
      <p:sp>
        <p:nvSpPr>
          <p:cNvPr id="10" name="Footer Placeholder 1">
            <a:extLst>
              <a:ext uri="{FF2B5EF4-FFF2-40B4-BE49-F238E27FC236}">
                <a16:creationId xmlns:a16="http://schemas.microsoft.com/office/drawing/2014/main" id="{3158FB90-9657-41DB-A7AF-B15444D9E0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9CD2C0-33C6-458B-ACA9-CD33779F408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922" y="3846511"/>
            <a:ext cx="4806919" cy="255406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" name="Table 12">
            <a:extLst>
              <a:ext uri="{FF2B5EF4-FFF2-40B4-BE49-F238E27FC236}">
                <a16:creationId xmlns:a16="http://schemas.microsoft.com/office/drawing/2014/main" id="{E5534310-0569-49F7-A683-238E919E4B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140624"/>
              </p:ext>
            </p:extLst>
          </p:nvPr>
        </p:nvGraphicFramePr>
        <p:xfrm>
          <a:off x="6607277" y="703688"/>
          <a:ext cx="536143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8134">
                  <a:extLst>
                    <a:ext uri="{9D8B030D-6E8A-4147-A177-3AD203B41FA5}">
                      <a16:colId xmlns:a16="http://schemas.microsoft.com/office/drawing/2014/main" val="71169358"/>
                    </a:ext>
                  </a:extLst>
                </a:gridCol>
                <a:gridCol w="720133">
                  <a:extLst>
                    <a:ext uri="{9D8B030D-6E8A-4147-A177-3AD203B41FA5}">
                      <a16:colId xmlns:a16="http://schemas.microsoft.com/office/drawing/2014/main" val="455300925"/>
                    </a:ext>
                  </a:extLst>
                </a:gridCol>
                <a:gridCol w="1004395">
                  <a:extLst>
                    <a:ext uri="{9D8B030D-6E8A-4147-A177-3AD203B41FA5}">
                      <a16:colId xmlns:a16="http://schemas.microsoft.com/office/drawing/2014/main" val="87349392"/>
                    </a:ext>
                  </a:extLst>
                </a:gridCol>
                <a:gridCol w="1127577">
                  <a:extLst>
                    <a:ext uri="{9D8B030D-6E8A-4147-A177-3AD203B41FA5}">
                      <a16:colId xmlns:a16="http://schemas.microsoft.com/office/drawing/2014/main" val="1853661320"/>
                    </a:ext>
                  </a:extLst>
                </a:gridCol>
                <a:gridCol w="1211191">
                  <a:extLst>
                    <a:ext uri="{9D8B030D-6E8A-4147-A177-3AD203B41FA5}">
                      <a16:colId xmlns:a16="http://schemas.microsoft.com/office/drawing/2014/main" val="510474287"/>
                    </a:ext>
                  </a:extLst>
                </a:gridCol>
              </a:tblGrid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Booster-I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Booster-II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1282645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Energy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GeV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/>
                        <a:t>0.1-3.5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0.1-3.0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0.1-3.5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4661890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Circumference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158.4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163.264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111585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Tunes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[7.18, 4.27]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[12.20, 5.36]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00806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Nat. </a:t>
                      </a:r>
                      <a:r>
                        <a:rPr lang="en-GB" sz="1400" err="1"/>
                        <a:t>Chrom</a:t>
                      </a:r>
                      <a:r>
                        <a:rPr lang="en-GB" sz="140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[-9.7, -6.3]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[-13.5, -11.9]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041094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MCF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aseline="300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2.5×10</a:t>
                      </a:r>
                      <a:r>
                        <a:rPr lang="en-GB" sz="1400" baseline="30000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5.8×10</a:t>
                      </a:r>
                      <a:r>
                        <a:rPr lang="en-GB" sz="1400" baseline="30000"/>
                        <a:t>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975718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Emittance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rgbClr val="FF0000"/>
                          </a:solidFill>
                        </a:rPr>
                        <a:t>nm.rad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&lt;30</a:t>
                      </a:r>
                      <a:endParaRPr lang="en-GB" sz="1400" b="1" baseline="300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17.7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654025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Energy Spread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0.073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0.086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1561180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l-GR" sz="1400" b="1" dirty="0">
                          <a:solidFill>
                            <a:srgbClr val="FF0000"/>
                          </a:solidFill>
                        </a:rPr>
                        <a:t>σ</a:t>
                      </a:r>
                      <a:r>
                        <a:rPr lang="en-GB" sz="1400" b="1" baseline="-25000" dirty="0">
                          <a:solidFill>
                            <a:srgbClr val="FF0000"/>
                          </a:solidFill>
                        </a:rPr>
                        <a:t>L</a:t>
                      </a:r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 @2MV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>
                          <a:solidFill>
                            <a:srgbClr val="FF0000"/>
                          </a:solidFill>
                        </a:rPr>
                        <a:t>ps</a:t>
                      </a:r>
                      <a:endParaRPr lang="en-GB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&lt;40 </a:t>
                      </a:r>
                      <a:r>
                        <a:rPr lang="en-GB" sz="1400" b="1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ps</a:t>
                      </a:r>
                      <a:endParaRPr lang="en-GB" sz="14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FF0000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640506"/>
                  </a:ext>
                </a:extLst>
              </a:tr>
              <a:tr h="222910"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U</a:t>
                      </a:r>
                      <a:r>
                        <a:rPr lang="en-GB" sz="1400" baseline="-250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keV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852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849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2E8A1004-579F-49E4-9DD2-0E2C7BBDA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78" y="3429000"/>
            <a:ext cx="3619048" cy="2952381"/>
          </a:xfrm>
          <a:prstGeom prst="rect">
            <a:avLst/>
          </a:prstGeom>
        </p:spPr>
      </p:pic>
      <p:pic>
        <p:nvPicPr>
          <p:cNvPr id="3" name="Picture 2" descr="Chart, surface chart&#10;&#10;Description automatically generated">
            <a:extLst>
              <a:ext uri="{FF2B5EF4-FFF2-40B4-BE49-F238E27FC236}">
                <a16:creationId xmlns:a16="http://schemas.microsoft.com/office/drawing/2014/main" id="{EF5FE568-5158-45D9-BC2F-5ABDCF12A8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2"/>
          <a:stretch/>
        </p:blipFill>
        <p:spPr>
          <a:xfrm>
            <a:off x="4296000" y="3500981"/>
            <a:ext cx="3600000" cy="285593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Combined-Function Dipoles for Unit Cell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7748700" cy="274690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unit cell consists of alternating focussing / defocussing CF dipoles:</a:t>
            </a: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	Dipole, quadrupole and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components in single magnet</a:t>
            </a: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Magnetic length is different for each component</a:t>
            </a:r>
          </a:p>
          <a:p>
            <a:pPr marL="895350" indent="-36036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Saturation effects cause the normalised components to diverge at extraction energy</a:t>
            </a:r>
          </a:p>
          <a:p>
            <a:pPr>
              <a:spcAft>
                <a:spcPts val="300"/>
              </a:spcAft>
            </a:pPr>
            <a:endParaRPr lang="en-GB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Q) How best to model the dipoles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Q) How should the saturation effects be compensated?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B03D4FE-1069-47ED-8E75-96B214F0BA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6278" y="552796"/>
            <a:ext cx="3619048" cy="2952381"/>
          </a:xfrm>
          <a:prstGeom prst="rect">
            <a:avLst/>
          </a:prstGeom>
        </p:spPr>
      </p:pic>
      <p:pic>
        <p:nvPicPr>
          <p:cNvPr id="13" name="Picture 12" descr="Chart, line chart&#10;&#10;Description automatically generated">
            <a:extLst>
              <a:ext uri="{FF2B5EF4-FFF2-40B4-BE49-F238E27FC236}">
                <a16:creationId xmlns:a16="http://schemas.microsoft.com/office/drawing/2014/main" id="{900B602E-CA77-4231-9EEB-3FC502C8E8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5" y="3500981"/>
            <a:ext cx="3619048" cy="295238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DC3E1E-0354-4B51-AA4C-F36FE298C515}"/>
              </a:ext>
            </a:extLst>
          </p:cNvPr>
          <p:cNvSpPr txBox="1"/>
          <p:nvPr/>
        </p:nvSpPr>
        <p:spPr>
          <a:xfrm>
            <a:off x="831272" y="3717519"/>
            <a:ext cx="180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Booster-II </a:t>
            </a:r>
          </a:p>
          <a:p>
            <a:pPr algn="ctr"/>
            <a:r>
              <a:rPr lang="en-GB" u="sng"/>
              <a:t>Arc unit cell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C6C936-690C-4E3D-AB3F-86FC8D549BAA}"/>
              </a:ext>
            </a:extLst>
          </p:cNvPr>
          <p:cNvSpPr txBox="1"/>
          <p:nvPr/>
        </p:nvSpPr>
        <p:spPr>
          <a:xfrm>
            <a:off x="10099964" y="2327266"/>
            <a:ext cx="150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Fringe fields of BF dipole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94CECF5-8F2C-4DEE-BFF4-78C5863F3BC8}"/>
              </a:ext>
            </a:extLst>
          </p:cNvPr>
          <p:cNvSpPr txBox="1"/>
          <p:nvPr/>
        </p:nvSpPr>
        <p:spPr>
          <a:xfrm>
            <a:off x="8839200" y="4472438"/>
            <a:ext cx="18472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Saturation effects in BD dipole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BF7417-C4E9-4341-AB7B-E5E3CD9D6508}"/>
              </a:ext>
            </a:extLst>
          </p:cNvPr>
          <p:cNvSpPr txBox="1"/>
          <p:nvPr/>
        </p:nvSpPr>
        <p:spPr>
          <a:xfrm>
            <a:off x="6031345" y="3717518"/>
            <a:ext cx="1500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BD dipole Field Map</a:t>
            </a:r>
          </a:p>
        </p:txBody>
      </p:sp>
    </p:spTree>
    <p:extLst>
      <p:ext uri="{BB962C8B-B14F-4D97-AF65-F5344CB8AC3E}">
        <p14:creationId xmlns:p14="http://schemas.microsoft.com/office/powerpoint/2010/main" val="825911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Combined-Function Dipoles for Unit Cell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545975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Inspiration for modelling the dipoles taken from Einfeld et al., PAC’07.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E06D0-33D9-45C3-AD32-A6D267916413}"/>
              </a:ext>
            </a:extLst>
          </p:cNvPr>
          <p:cNvSpPr txBox="1"/>
          <p:nvPr/>
        </p:nvSpPr>
        <p:spPr>
          <a:xfrm>
            <a:off x="239351" y="2160773"/>
            <a:ext cx="11713301" cy="36317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Method: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Extract the multipole coefficients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along the path from the 3D field map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Construct a </a:t>
            </a: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hard-edge model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of the magnet where the physical length matches the dipole magnetic length and the gradient and </a:t>
            </a:r>
            <a:r>
              <a:rPr lang="en-GB" sz="200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 components match the central values of the 3D field map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Construct a </a:t>
            </a: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sliced model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of the magnet where the local values match the s-dependent coefficients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Adjust the edge angles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of the hard edge model until the transfer matrix matches the sliced model (including the usual fringe-field integral in the vertical plane)</a:t>
            </a:r>
          </a:p>
          <a:p>
            <a:pPr marL="457200" indent="-457200">
              <a:spcAft>
                <a:spcPts val="1200"/>
              </a:spcAft>
              <a:buFont typeface="+mj-lt"/>
              <a:buAutoNum type="arabicParenR"/>
            </a:pP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Add thin-lens </a:t>
            </a:r>
            <a:r>
              <a:rPr lang="en-GB" sz="2000" b="1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r>
              <a:rPr lang="en-GB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at the ends of the hard edge model, adjusting the strength to get the same overall integrated </a:t>
            </a:r>
            <a:r>
              <a:rPr lang="en-GB" sz="200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 component as found from the 3D field map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69EDC2-DC1E-40FF-A58C-5079B38090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7009" y="862161"/>
            <a:ext cx="5610846" cy="131405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8115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Combined-Function Dipoles for Unit Cell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4" y="720080"/>
            <a:ext cx="11958876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Significant impact found on optics using the new hard-edge model (50% of peak strength, i.e. linear part of ramp):</a:t>
            </a:r>
          </a:p>
          <a:p>
            <a:pPr marL="803275" indent="-44291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Tunes:		[12.201,5.356] 	=&gt;      [12.129,5.198]</a:t>
            </a:r>
          </a:p>
          <a:p>
            <a:pPr marL="803275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Chromaticity:	[2.00,2.00] 	=&gt;      [1.69,2.40]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0D213398-95B9-4178-B557-172AADF71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39" y="3351569"/>
            <a:ext cx="5714286" cy="3047619"/>
          </a:xfrm>
          <a:prstGeom prst="rect">
            <a:avLst/>
          </a:prstGeom>
        </p:spPr>
      </p:pic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F71B11C1-3362-4B9B-BC47-AB5777E458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" y="3351570"/>
            <a:ext cx="5714286" cy="30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93956E-CB48-4B41-9382-A01230251944}"/>
              </a:ext>
            </a:extLst>
          </p:cNvPr>
          <p:cNvSpPr txBox="1"/>
          <p:nvPr/>
        </p:nvSpPr>
        <p:spPr>
          <a:xfrm>
            <a:off x="1110672" y="3615017"/>
            <a:ext cx="180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Ideal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07FEF4-1BAC-4589-BA30-80AD187A9F48}"/>
              </a:ext>
            </a:extLst>
          </p:cNvPr>
          <p:cNvSpPr txBox="1"/>
          <p:nvPr/>
        </p:nvSpPr>
        <p:spPr>
          <a:xfrm>
            <a:off x="7092372" y="3615017"/>
            <a:ext cx="28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Effective hard-edge model</a:t>
            </a:r>
          </a:p>
        </p:txBody>
      </p:sp>
    </p:spTree>
    <p:extLst>
      <p:ext uri="{BB962C8B-B14F-4D97-AF65-F5344CB8AC3E}">
        <p14:creationId xmlns:p14="http://schemas.microsoft.com/office/powerpoint/2010/main" val="266677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Combined-Function Dipoles for Unit Cell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4" y="720080"/>
            <a:ext cx="11958876" cy="26699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Significant impact found on optics using the new hard-edge model (50% of peak strength, i.e. linear part of ramp):</a:t>
            </a:r>
          </a:p>
          <a:p>
            <a:pPr marL="803275" indent="-442913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Tunes:		[12.201,5.356] 	=&gt;      [12.129,5.198] 	=&gt;      [12.201,5.356]</a:t>
            </a:r>
          </a:p>
          <a:p>
            <a:pPr marL="803275" indent="-442913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Chromaticity:	[2.00,2.00] 	=&gt;      [1.69,2.40] 		=&gt;      [2.00,2.00]</a:t>
            </a:r>
          </a:p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Tunes and chromaticity can be restored by re-designing the magnets with altered bulk gradient and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strength.</a:t>
            </a:r>
          </a:p>
          <a:p>
            <a:pPr>
              <a:spcAft>
                <a:spcPts val="3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Note: Still left with divergence in optics approaching extraction energy. Present thinking is that this will be corrected by modifying the power supply ramp profile for the matching quadrupoles and trim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sextupoles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(WIP).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F71B11C1-3362-4B9B-BC47-AB5777E45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8" y="3351570"/>
            <a:ext cx="5714286" cy="3047619"/>
          </a:xfrm>
          <a:prstGeom prst="rect">
            <a:avLst/>
          </a:prstGeom>
        </p:spPr>
      </p:pic>
      <p:pic>
        <p:nvPicPr>
          <p:cNvPr id="6" name="Picture 5" descr="Chart, histogram&#10;&#10;Description automatically generated">
            <a:extLst>
              <a:ext uri="{FF2B5EF4-FFF2-40B4-BE49-F238E27FC236}">
                <a16:creationId xmlns:a16="http://schemas.microsoft.com/office/drawing/2014/main" id="{6CF057FD-6F7D-40F4-B80F-77485229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38" y="3351569"/>
            <a:ext cx="5714286" cy="304761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FBF1336-B529-4ED3-A5F2-393F05194480}"/>
              </a:ext>
            </a:extLst>
          </p:cNvPr>
          <p:cNvSpPr txBox="1"/>
          <p:nvPr/>
        </p:nvSpPr>
        <p:spPr>
          <a:xfrm>
            <a:off x="1110672" y="3615017"/>
            <a:ext cx="1801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Ideal model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DD4A70-FA02-4444-9E58-68A2509B2117}"/>
              </a:ext>
            </a:extLst>
          </p:cNvPr>
          <p:cNvSpPr txBox="1"/>
          <p:nvPr/>
        </p:nvSpPr>
        <p:spPr>
          <a:xfrm>
            <a:off x="7092372" y="3615017"/>
            <a:ext cx="28390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u="sng"/>
              <a:t>Adjusted hard-edge model</a:t>
            </a:r>
          </a:p>
        </p:txBody>
      </p:sp>
    </p:spTree>
    <p:extLst>
      <p:ext uri="{BB962C8B-B14F-4D97-AF65-F5344CB8AC3E}">
        <p14:creationId xmlns:p14="http://schemas.microsoft.com/office/powerpoint/2010/main" val="397253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Injection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11576308" cy="31700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Altering the injection energy from 100 MeV to 150 MeV is under consideration: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Should enable increased charge/shot in both SB and MB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Reduced dynamic range for booster RF and power supplies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Lower remnant field issues at injection energy</a:t>
            </a:r>
          </a:p>
          <a:p>
            <a:pPr>
              <a:spcAft>
                <a:spcPts val="300"/>
              </a:spcAft>
            </a:pPr>
            <a:endParaRPr lang="en-GB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Could be achieved via several methods: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Higher gradient in existing two structures (new modulator, stressed klystrons, arc-rate)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SLED cavity (sub-optimal flat-top for multi-bunch, increased arc-rate)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Extra accelerating structure (cost of new modulator/structure, re-configure LTB)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pic>
        <p:nvPicPr>
          <p:cNvPr id="6" name="Picture 2" descr="image001">
            <a:extLst>
              <a:ext uri="{FF2B5EF4-FFF2-40B4-BE49-F238E27FC236}">
                <a16:creationId xmlns:a16="http://schemas.microsoft.com/office/drawing/2014/main" id="{324650A5-BDA3-4CF1-BCF9-822B1E99C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4" y="4249903"/>
            <a:ext cx="3806190" cy="177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image002">
            <a:extLst>
              <a:ext uri="{FF2B5EF4-FFF2-40B4-BE49-F238E27FC236}">
                <a16:creationId xmlns:a16="http://schemas.microsoft.com/office/drawing/2014/main" id="{0D74A943-4E0D-43C7-A239-D9418F8C3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976" y="4249904"/>
            <a:ext cx="3805715" cy="177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own Arrow 1">
            <a:extLst>
              <a:ext uri="{FF2B5EF4-FFF2-40B4-BE49-F238E27FC236}">
                <a16:creationId xmlns:a16="http://schemas.microsoft.com/office/drawing/2014/main" id="{F952B9BB-3C2B-43B7-A035-9EC52D7D1782}"/>
              </a:ext>
            </a:extLst>
          </p:cNvPr>
          <p:cNvSpPr/>
          <p:nvPr/>
        </p:nvSpPr>
        <p:spPr>
          <a:xfrm rot="16200000">
            <a:off x="5906979" y="4772501"/>
            <a:ext cx="378042" cy="729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BCC52EE-C3B0-4032-A1AC-10D9877AA4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13102" y="1067484"/>
            <a:ext cx="2779229" cy="20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858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Injection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E21362-4392-4081-B567-C4C82CB05E17}"/>
              </a:ext>
            </a:extLst>
          </p:cNvPr>
          <p:cNvSpPr txBox="1"/>
          <p:nvPr/>
        </p:nvSpPr>
        <p:spPr>
          <a:xfrm>
            <a:off x="233124" y="720080"/>
            <a:ext cx="11958876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Dynamic range for power supplies and RF cavity, avoiding remnant fields: 	</a:t>
            </a:r>
          </a:p>
          <a:p>
            <a:pPr marL="533400" indent="-533400"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100 MeV =&gt; 3.5 GeV has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of 35.0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(injection energy is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2.9 % of extraction energy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533400" indent="-533400"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150 MeV =&gt; 3.5 GeV has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ratio of 23.3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(injection energy is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4.3 % of extraction energy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15" name="Picture 14" descr="Chart, line chart&#10;&#10;Description automatically generated">
            <a:extLst>
              <a:ext uri="{FF2B5EF4-FFF2-40B4-BE49-F238E27FC236}">
                <a16:creationId xmlns:a16="http://schemas.microsoft.com/office/drawing/2014/main" id="{61E1FE0D-B221-4145-BD53-DE533E349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524" y="4241943"/>
            <a:ext cx="4190476" cy="2285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FF9344-363A-40FB-8BC2-F30AD89C1CD3}"/>
                  </a:ext>
                </a:extLst>
              </p:cNvPr>
              <p:cNvSpPr txBox="1"/>
              <p:nvPr/>
            </p:nvSpPr>
            <p:spPr>
              <a:xfrm>
                <a:off x="233124" y="2085579"/>
                <a:ext cx="11958876" cy="11167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Reduction in geometric emittance and relative energy spread (scale with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1/</m:t>
                    </m:r>
                    <m:r>
                      <a:rPr lang="en-GB" sz="2000" i="1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𝛾</m:t>
                    </m:r>
                  </m:oMath>
                </a14:m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, i.e. a factor 2/3):</a:t>
                </a:r>
              </a:p>
              <a:p>
                <a:pPr marL="533400" indent="-533400"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𝜀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 = 50 </a:t>
                </a:r>
                <a:r>
                  <a:rPr lang="en-GB" sz="2000" err="1">
                    <a:latin typeface="Calibri" panose="020F0502020204030204" pitchFamily="34" charset="0"/>
                    <a:cs typeface="Calibri" panose="020F0502020204030204" pitchFamily="34" charset="0"/>
                  </a:rPr>
                  <a:t>mm.mrad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 corresponds to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255 </a:t>
                </a:r>
                <a:r>
                  <a:rPr lang="en-GB" sz="200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nm.rad</a:t>
                </a:r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at 100 MeV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GB" sz="20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𝜀</m:t>
                    </m:r>
                  </m:oMath>
                </a14:m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170 </a:t>
                </a:r>
                <a:r>
                  <a:rPr lang="en-GB" sz="2000" err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nm.rad</a:t>
                </a:r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at 150 MeV 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(factor 0.8 in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,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533400" indent="-533400"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Δ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𝐸</m:t>
                    </m:r>
                  </m:oMath>
                </a14:m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 = 1 MeV corresponds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1.00 % at 100 MeV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𝜎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0.67 % at 150 MeV</a:t>
                </a:r>
                <a:endParaRPr lang="en-GB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9FF9344-363A-40FB-8BC2-F30AD89C1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4" y="2085579"/>
                <a:ext cx="11958876" cy="1116781"/>
              </a:xfrm>
              <a:prstGeom prst="rect">
                <a:avLst/>
              </a:prstGeom>
              <a:blipFill>
                <a:blip r:embed="rId3"/>
                <a:stretch>
                  <a:fillRect l="-510" t="-2732" b="-9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CBD3B6-AB42-4AF8-BADD-FC6088DFE1E1}"/>
                  </a:ext>
                </a:extLst>
              </p:cNvPr>
              <p:cNvSpPr txBox="1"/>
              <p:nvPr/>
            </p:nvSpPr>
            <p:spPr>
              <a:xfrm>
                <a:off x="233124" y="3489482"/>
                <a:ext cx="11958876" cy="746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33400" indent="-533400"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Gas Lifetime scales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∝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𝛾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, so going from 100 MeV =&gt; 150 MeV would increase it by factor 2.3</a:t>
                </a:r>
              </a:p>
              <a:p>
                <a:pPr marL="533400" indent="-533400">
                  <a:spcAft>
                    <a:spcPts val="300"/>
                  </a:spcAft>
                </a:pP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	Assuming CO-equivalent P</a:t>
                </a:r>
                <a:r>
                  <a:rPr lang="en-GB" sz="2000" baseline="-25000">
                    <a:latin typeface="Calibri" panose="020F0502020204030204" pitchFamily="34" charset="0"/>
                    <a:cs typeface="Calibri" panose="020F0502020204030204" pitchFamily="34" charset="0"/>
                  </a:rPr>
                  <a:t>ave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 = 10</a:t>
                </a:r>
                <a:r>
                  <a:rPr lang="en-GB" sz="2000" baseline="30000">
                    <a:latin typeface="Calibri" panose="020F0502020204030204" pitchFamily="34" charset="0"/>
                    <a:cs typeface="Calibri" panose="020F0502020204030204" pitchFamily="34" charset="0"/>
                  </a:rPr>
                  <a:t>-7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 mbar,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GB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~ 20 s at 100 MeV</a:t>
                </a:r>
                <a:r>
                  <a:rPr lang="en-GB" sz="200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𝜏</m:t>
                        </m:r>
                      </m:e>
                      <m:sub>
                        <m:r>
                          <a:rPr lang="en-GB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GB" sz="2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~ 50 s at 150 MeV</a:t>
                </a:r>
                <a:endParaRPr lang="en-GB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CBD3B6-AB42-4AF8-BADD-FC6088DFE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4" y="3489482"/>
                <a:ext cx="11958876" cy="746358"/>
              </a:xfrm>
              <a:prstGeom prst="rect">
                <a:avLst/>
              </a:prstGeom>
              <a:blipFill>
                <a:blip r:embed="rId4"/>
                <a:stretch>
                  <a:fillRect l="-510" t="-4065" b="-13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9AEC2B3-5774-4551-81F6-02C1DA4DF72C}"/>
              </a:ext>
            </a:extLst>
          </p:cNvPr>
          <p:cNvSpPr txBox="1"/>
          <p:nvPr/>
        </p:nvSpPr>
        <p:spPr>
          <a:xfrm>
            <a:off x="233124" y="4510083"/>
            <a:ext cx="7768400" cy="10926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533400" indent="-533400"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Vacuum chamber eddy current scale factor benefits from reduced dB/dt:</a:t>
            </a:r>
          </a:p>
          <a:p>
            <a:pPr marL="533400" indent="-533400"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100 MeV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injection: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F(t) = 2.9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, occurs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195 MeV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533400" indent="-533400">
              <a:spcAft>
                <a:spcPts val="300"/>
              </a:spcAft>
            </a:pP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 MeV 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injection: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Max F(t) = 2.3</a:t>
            </a:r>
            <a:r>
              <a:rPr lang="en-GB" sz="2000">
                <a:latin typeface="Calibri" panose="020F0502020204030204" pitchFamily="34" charset="0"/>
                <a:cs typeface="Calibri" panose="020F0502020204030204" pitchFamily="34" charset="0"/>
              </a:rPr>
              <a:t>, occurs </a:t>
            </a:r>
            <a:r>
              <a:rPr lang="en-GB" sz="20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 288 MeV</a:t>
            </a:r>
          </a:p>
        </p:txBody>
      </p:sp>
    </p:spTree>
    <p:extLst>
      <p:ext uri="{BB962C8B-B14F-4D97-AF65-F5344CB8AC3E}">
        <p14:creationId xmlns:p14="http://schemas.microsoft.com/office/powerpoint/2010/main" val="87860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Collective Effects (SB)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9433" y="6550191"/>
            <a:ext cx="839295" cy="382352"/>
          </a:xfrm>
        </p:spPr>
        <p:txBody>
          <a:bodyPr/>
          <a:lstStyle/>
          <a:p>
            <a:fld id="{58EEFB2D-35A7-4BFF-A166-F5B8E811460E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20C7B9-4713-45CE-A6FE-1318F2250F6C}"/>
              </a:ext>
            </a:extLst>
          </p:cNvPr>
          <p:cNvSpPr txBox="1"/>
          <p:nvPr/>
        </p:nvSpPr>
        <p:spPr>
          <a:xfrm>
            <a:off x="233125" y="720080"/>
            <a:ext cx="11576308" cy="22082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Impact on collective effects harder to quantify; investigate through particle tracking: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EGUN/PARMELA simulations of upgraded electron gun complete (up to 16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single bunch)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Impedance database for main vacuum chamber components in progress</a:t>
            </a:r>
          </a:p>
          <a:p>
            <a:pPr marL="342900" indent="-342900"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Working on including impedance into ELEGANT booster model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Once complete, can then track injected bunch through the ramp for different initial bunch charges and injection energies</a:t>
            </a: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E86E02FE-AE7D-4A37-9BBF-8EFCBF456A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39351" y="6525344"/>
            <a:ext cx="9409045" cy="382352"/>
          </a:xfrm>
        </p:spPr>
        <p:txBody>
          <a:bodyPr/>
          <a:lstStyle/>
          <a:p>
            <a:r>
              <a:rPr lang="en-GB"/>
              <a:t>IPS Martin, Open questions for the Diamond-II Booster, 28</a:t>
            </a:r>
            <a:r>
              <a:rPr lang="en-GB" baseline="30000"/>
              <a:t>th</a:t>
            </a:r>
            <a:r>
              <a:rPr lang="en-GB"/>
              <a:t> ESLS Workshop, 17/12/2020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306D2A-2E67-4D07-99B0-48C6A71790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289259"/>
              </p:ext>
            </p:extLst>
          </p:nvPr>
        </p:nvGraphicFramePr>
        <p:xfrm>
          <a:off x="229910" y="3355364"/>
          <a:ext cx="6236930" cy="267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7110">
                  <a:extLst>
                    <a:ext uri="{9D8B030D-6E8A-4147-A177-3AD203B41FA5}">
                      <a16:colId xmlns:a16="http://schemas.microsoft.com/office/drawing/2014/main" val="4252660682"/>
                    </a:ext>
                  </a:extLst>
                </a:gridCol>
                <a:gridCol w="957662">
                  <a:extLst>
                    <a:ext uri="{9D8B030D-6E8A-4147-A177-3AD203B41FA5}">
                      <a16:colId xmlns:a16="http://schemas.microsoft.com/office/drawing/2014/main" val="4218199403"/>
                    </a:ext>
                  </a:extLst>
                </a:gridCol>
                <a:gridCol w="1247386">
                  <a:extLst>
                    <a:ext uri="{9D8B030D-6E8A-4147-A177-3AD203B41FA5}">
                      <a16:colId xmlns:a16="http://schemas.microsoft.com/office/drawing/2014/main" val="1514407472"/>
                    </a:ext>
                  </a:extLst>
                </a:gridCol>
                <a:gridCol w="1247386">
                  <a:extLst>
                    <a:ext uri="{9D8B030D-6E8A-4147-A177-3AD203B41FA5}">
                      <a16:colId xmlns:a16="http://schemas.microsoft.com/office/drawing/2014/main" val="150796588"/>
                    </a:ext>
                  </a:extLst>
                </a:gridCol>
                <a:gridCol w="1247386">
                  <a:extLst>
                    <a:ext uri="{9D8B030D-6E8A-4147-A177-3AD203B41FA5}">
                      <a16:colId xmlns:a16="http://schemas.microsoft.com/office/drawing/2014/main" val="1371313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Component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Quantity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Total loss factor</a:t>
                      </a:r>
                    </a:p>
                    <a:p>
                      <a:pPr algn="ctr"/>
                      <a:r>
                        <a:rPr lang="en-GB" sz="1600"/>
                        <a:t>(V/</a:t>
                      </a:r>
                      <a:r>
                        <a:rPr lang="en-GB" sz="1600" err="1"/>
                        <a:t>pC</a:t>
                      </a:r>
                      <a:r>
                        <a:rPr lang="en-GB" sz="160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Total H-kick factor</a:t>
                      </a:r>
                    </a:p>
                    <a:p>
                      <a:pPr algn="ctr"/>
                      <a:r>
                        <a:rPr lang="en-GB" sz="1600"/>
                        <a:t>(V/</a:t>
                      </a:r>
                      <a:r>
                        <a:rPr lang="en-GB" sz="1600" err="1"/>
                        <a:t>pC</a:t>
                      </a:r>
                      <a:r>
                        <a:rPr lang="en-GB" sz="1600"/>
                        <a:t>/mm)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Total V-kick factor</a:t>
                      </a:r>
                    </a:p>
                    <a:p>
                      <a:pPr algn="ctr"/>
                      <a:r>
                        <a:rPr lang="en-GB" sz="1600"/>
                        <a:t>(V/</a:t>
                      </a:r>
                      <a:r>
                        <a:rPr lang="en-GB" sz="1600" err="1"/>
                        <a:t>pC</a:t>
                      </a:r>
                      <a:r>
                        <a:rPr lang="en-GB" sz="1600"/>
                        <a:t>/mm)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15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BPM block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72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Pumping cross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063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Ceramic break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2658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Resistive wall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1.8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891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5-cell RF cavity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5.2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/>
                        <a:t>0.003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860419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F8054E80-C3A7-4693-AD79-7700B03D89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86" r="28172"/>
          <a:stretch/>
        </p:blipFill>
        <p:spPr>
          <a:xfrm>
            <a:off x="10100641" y="3365761"/>
            <a:ext cx="1892955" cy="21966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3F59306-1DB4-4AAF-9B7D-8E1EC4A0C5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63" r="20215"/>
          <a:stretch/>
        </p:blipFill>
        <p:spPr>
          <a:xfrm>
            <a:off x="6630309" y="3365761"/>
            <a:ext cx="3275308" cy="219660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66F6445-9336-499B-BF27-6DB39EC60B65}"/>
              </a:ext>
            </a:extLst>
          </p:cNvPr>
          <p:cNvSpPr/>
          <p:nvPr/>
        </p:nvSpPr>
        <p:spPr>
          <a:xfrm>
            <a:off x="6907979" y="5663192"/>
            <a:ext cx="27515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Pumping/bellows assembly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9D398DC-D599-4D56-871F-10374AD5731C}"/>
              </a:ext>
            </a:extLst>
          </p:cNvPr>
          <p:cNvSpPr/>
          <p:nvPr/>
        </p:nvSpPr>
        <p:spPr>
          <a:xfrm>
            <a:off x="10242154" y="5677953"/>
            <a:ext cx="1609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Screen housing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42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DBA_slides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B5EF72708F146B92D14D39AE66C8B" ma:contentTypeVersion="13" ma:contentTypeDescription="Create a new document." ma:contentTypeScope="" ma:versionID="9f911de80c75b89364532dc6e3c4fa5c">
  <xsd:schema xmlns:xsd="http://www.w3.org/2001/XMLSchema" xmlns:xs="http://www.w3.org/2001/XMLSchema" xmlns:p="http://schemas.microsoft.com/office/2006/metadata/properties" xmlns:ns3="b6dd6437-eec4-4072-b613-e605fa1dca79" xmlns:ns4="2d7d9568-760a-49a8-9c8d-ea909a5172d6" targetNamespace="http://schemas.microsoft.com/office/2006/metadata/properties" ma:root="true" ma:fieldsID="ea960822a35b0a0c82c616a588ae3d56" ns3:_="" ns4:_="">
    <xsd:import namespace="b6dd6437-eec4-4072-b613-e605fa1dca79"/>
    <xsd:import namespace="2d7d9568-760a-49a8-9c8d-ea909a5172d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d6437-eec4-4072-b613-e605fa1dca7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d9568-760a-49a8-9c8d-ea909a5172d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549A88-8EF3-48F6-840C-F03A8B1B97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dd6437-eec4-4072-b613-e605fa1dca79"/>
    <ds:schemaRef ds:uri="2d7d9568-760a-49a8-9c8d-ea909a517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BD0F9F-8D4A-4374-AE7B-617722268430}">
  <ds:schemaRefs>
    <ds:schemaRef ds:uri="http://schemas.microsoft.com/office/2006/documentManagement/types"/>
    <ds:schemaRef ds:uri="http://purl.org/dc/terms/"/>
    <ds:schemaRef ds:uri="b6dd6437-eec4-4072-b613-e605fa1dca79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2d7d9568-760a-49a8-9c8d-ea909a5172d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FA2AB69-B141-4B17-A2CB-FD86C39466E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DDBA_slides_template3</Template>
  <TotalTime>0</TotalTime>
  <Words>1698</Words>
  <Application>Microsoft Office PowerPoint</Application>
  <PresentationFormat>Widescreen</PresentationFormat>
  <Paragraphs>229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</vt:lpstr>
      <vt:lpstr>Wingdings</vt:lpstr>
      <vt:lpstr>Office Theme</vt:lpstr>
      <vt:lpstr>DDBA_slides_template3</vt:lpstr>
      <vt:lpstr>Open Questions for the Diamond-II Booster</vt:lpstr>
      <vt:lpstr>Diamond-II Injector Upgrade</vt:lpstr>
      <vt:lpstr>Combined-Function Dipoles for Unit Cell</vt:lpstr>
      <vt:lpstr>Combined-Function Dipoles for Unit Cell</vt:lpstr>
      <vt:lpstr>Combined-Function Dipoles for Unit Cell</vt:lpstr>
      <vt:lpstr>Combined-Function Dipoles for Unit Cell</vt:lpstr>
      <vt:lpstr>Injection Energy</vt:lpstr>
      <vt:lpstr>Injection Energy</vt:lpstr>
      <vt:lpstr>Collective Effects (SB)</vt:lpstr>
      <vt:lpstr>Machine Tests on Existing Booster</vt:lpstr>
      <vt:lpstr>Collective Effects (MB)</vt:lpstr>
      <vt:lpstr>Conclusions</vt:lpstr>
    </vt:vector>
  </TitlesOfParts>
  <Company>Authorised 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Guenther Rehm</dc:creator>
  <cp:lastModifiedBy>LEAN Philippa</cp:lastModifiedBy>
  <cp:revision>1</cp:revision>
  <dcterms:created xsi:type="dcterms:W3CDTF">2013-11-19T11:09:08Z</dcterms:created>
  <dcterms:modified xsi:type="dcterms:W3CDTF">2020-12-17T07:33:54Z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0x0101003FEB5EF72708F146B92D14D39AE66C8B</vt:lpwstr>
  </property>
</Properties>
</file>