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80" r:id="rId2"/>
    <p:sldId id="283" r:id="rId3"/>
    <p:sldId id="281" r:id="rId4"/>
    <p:sldId id="269" r:id="rId5"/>
    <p:sldId id="270" r:id="rId6"/>
    <p:sldId id="271" r:id="rId7"/>
    <p:sldId id="272" r:id="rId8"/>
    <p:sldId id="273" r:id="rId9"/>
    <p:sldId id="284" r:id="rId10"/>
    <p:sldId id="286" r:id="rId11"/>
    <p:sldId id="298" r:id="rId12"/>
    <p:sldId id="299" r:id="rId13"/>
    <p:sldId id="263" r:id="rId14"/>
  </p:sldIdLst>
  <p:sldSz cx="9144000" cy="5715000" type="screen16x10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252" userDrawn="1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577"/>
    <a:srgbClr val="B7B9BA"/>
    <a:srgbClr val="ED7703"/>
    <a:srgbClr val="4E5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97B3E-9B2E-4E3E-8225-342C73F20C9D}" v="32" dt="2020-04-30T08:10:06.049"/>
    <p1510:client id="{5660EB3E-8EF8-4DC6-9F21-B92FDFB5D34E}" v="55" dt="2020-04-30T08:39:00.047"/>
    <p1510:client id="{7EE435E5-32EF-4CC6-9345-E6A4BD3BDC42}" v="2" dt="2020-04-30T08:06:15.384"/>
    <p1510:client id="{B56A9804-7EC6-49A8-BABC-6C0A5C78926A}" v="2" dt="2020-04-30T08:14:23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85" autoAdjust="0"/>
  </p:normalViewPr>
  <p:slideViewPr>
    <p:cSldViewPr showGuides="1">
      <p:cViewPr varScale="1">
        <p:scale>
          <a:sx n="82" d="100"/>
          <a:sy n="82" d="100"/>
        </p:scale>
        <p:origin x="1056" y="90"/>
      </p:cViewPr>
      <p:guideLst>
        <p:guide orient="horz" pos="1800"/>
        <p:guide orient="horz" pos="288"/>
        <p:guide orient="horz" pos="3252"/>
        <p:guide orient="horz" pos="855"/>
        <p:guide pos="2880"/>
        <p:guide pos="521"/>
        <p:guide pos="52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37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79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ESLS meeting  -  16 &amp; 17 December 2020  -   Harmonic RF / Jörn Jacob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ESLS meeting  -  16 &amp; 17 December 2020  -   Harmonic RF / Jörn Jacob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ESLS meeting  -  16 &amp; 17 December 2020  -   Harmonic RF / Jörn Jacob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ESLS meeting  -  16 &amp; 17 December 2020  -   Harmonic RF / Jörn Jacob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ESLS meeting  -  16 &amp; 17 December 2020  -   Harmonic RF / Jörn Jacob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 descr="logo_couv.jpg"/>
          <p:cNvPicPr>
            <a:picLocks noChangeAspect="1"/>
          </p:cNvPicPr>
          <p:nvPr/>
        </p:nvPicPr>
        <p:blipFill>
          <a:blip r:embed="rId2" cstate="print"/>
          <a:srcRect l="9524" t="12659" r="9524" b="36705"/>
          <a:stretch>
            <a:fillRect/>
          </a:stretch>
        </p:blipFill>
        <p:spPr>
          <a:xfrm>
            <a:off x="615876" y="4225652"/>
            <a:ext cx="4896544" cy="1225134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913284"/>
            <a:ext cx="9144000" cy="127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4</a:t>
            </a:r>
            <a:r>
              <a:rPr lang="en-US" sz="2000" b="1" baseline="30000" dirty="0" smtClean="0">
                <a:solidFill>
                  <a:srgbClr val="C00000"/>
                </a:solidFill>
                <a:latin typeface="+mj-lt"/>
              </a:rPr>
              <a:t>th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 harmonic RF project at </a:t>
            </a:r>
            <a:r>
              <a:rPr lang="en-US" sz="2000" b="1" smtClean="0">
                <a:solidFill>
                  <a:srgbClr val="C00000"/>
                </a:solidFill>
                <a:latin typeface="+mj-lt"/>
              </a:rPr>
              <a:t>the ESRF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1600" dirty="0" smtClean="0">
                <a:solidFill>
                  <a:srgbClr val="132577"/>
                </a:solidFill>
                <a:latin typeface="+mj-lt"/>
              </a:rPr>
              <a:t>Jörn Jacob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1600" kern="0" dirty="0" smtClean="0">
                <a:solidFill>
                  <a:srgbClr val="132577"/>
                </a:solidFill>
                <a:latin typeface="+mj-lt"/>
              </a:rPr>
              <a:t>On behalf of RF and BD Group</a:t>
            </a:r>
            <a:endParaRPr lang="en-GB" sz="900" kern="0" dirty="0" smtClean="0">
              <a:solidFill>
                <a:srgbClr val="132577"/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GB" sz="1200" i="1" kern="0" dirty="0">
              <a:solidFill>
                <a:srgbClr val="132577"/>
              </a:solidFill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GB" sz="1500" b="1" i="0" u="none" strike="noStrike" kern="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21196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GB" sz="1600" b="1" kern="0" dirty="0" smtClean="0">
                <a:solidFill>
                  <a:srgbClr val="132577"/>
                </a:solidFill>
              </a:rPr>
              <a:t>ESLS workshop 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GB" sz="1600" kern="0" dirty="0" smtClean="0">
                <a:solidFill>
                  <a:srgbClr val="132577"/>
                </a:solidFill>
              </a:rPr>
              <a:t>16-17 December </a:t>
            </a:r>
            <a:r>
              <a:rPr lang="en-GB" sz="1600" kern="0" dirty="0">
                <a:solidFill>
                  <a:srgbClr val="132577"/>
                </a:solidFill>
              </a:rPr>
              <a:t>2020</a:t>
            </a:r>
            <a:endParaRPr lang="en-GB" sz="1600" kern="0" dirty="0">
              <a:solidFill>
                <a:srgbClr val="132577"/>
              </a:solidFill>
              <a:cs typeface="Arial"/>
            </a:endParaRPr>
          </a:p>
        </p:txBody>
      </p:sp>
      <p:pic>
        <p:nvPicPr>
          <p:cNvPr id="16" name="Picture 4" descr="P:\MACH\RF\Photothèque\Cavités\CINEL\DSC06711 redu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7288" y="2065413"/>
            <a:ext cx="288077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562" y="2065412"/>
            <a:ext cx="3264295" cy="215291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79620"/>
            <a:ext cx="4468755" cy="21764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9" y="3073524"/>
            <a:ext cx="4468755" cy="21825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99" y="697260"/>
            <a:ext cx="5889246" cy="2219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loading for  </a:t>
            </a:r>
            <a:r>
              <a:rPr lang="en-US" dirty="0" smtClean="0">
                <a:solidFill>
                  <a:srgbClr val="ED7703"/>
                </a:solidFill>
              </a:rPr>
              <a:t>FIVE</a:t>
            </a:r>
            <a:r>
              <a:rPr lang="en-US" dirty="0" smtClean="0"/>
              <a:t>  4</a:t>
            </a:r>
            <a:r>
              <a:rPr lang="en-US" baseline="30000" dirty="0" smtClean="0"/>
              <a:t>th</a:t>
            </a:r>
            <a:r>
              <a:rPr lang="en-US" dirty="0" smtClean="0"/>
              <a:t> Harmonic </a:t>
            </a:r>
            <a:r>
              <a:rPr lang="en-US" dirty="0" smtClean="0">
                <a:solidFill>
                  <a:srgbClr val="ED7703"/>
                </a:solidFill>
              </a:rPr>
              <a:t>active NC </a:t>
            </a:r>
            <a:r>
              <a:rPr lang="en-US" dirty="0" err="1" smtClean="0">
                <a:solidFill>
                  <a:srgbClr val="ED7703"/>
                </a:solidFill>
              </a:rPr>
              <a:t>monocell</a:t>
            </a:r>
            <a:r>
              <a:rPr lang="en-US" dirty="0" smtClean="0">
                <a:solidFill>
                  <a:srgbClr val="ED7703"/>
                </a:solidFill>
              </a:rPr>
              <a:t> cavities</a:t>
            </a:r>
            <a:endParaRPr lang="en-GB" dirty="0">
              <a:solidFill>
                <a:srgbClr val="ED770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6022" y="5402791"/>
            <a:ext cx="6120000" cy="177074"/>
          </a:xfrm>
        </p:spPr>
        <p:txBody>
          <a:bodyPr/>
          <a:lstStyle/>
          <a:p>
            <a:r>
              <a:rPr lang="en-US" noProof="0" dirty="0" smtClean="0"/>
              <a:t>ESLS meeting  -  16 &amp; 17 December 2020  -   Harmonic RF / Jörn Jacob</a:t>
            </a:r>
            <a:endParaRPr lang="en-US" noProof="0" dirty="0"/>
          </a:p>
        </p:txBody>
      </p:sp>
      <p:sp>
        <p:nvSpPr>
          <p:cNvPr id="29" name="TextBox 28"/>
          <p:cNvSpPr txBox="1"/>
          <p:nvPr/>
        </p:nvSpPr>
        <p:spPr>
          <a:xfrm>
            <a:off x="3275856" y="2605512"/>
            <a:ext cx="3024336" cy="3508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132577"/>
                </a:solidFill>
                <a:sym typeface="Symbol" panose="05050102010706020507" pitchFamily="18" charset="2"/>
              </a:rPr>
              <a:t></a:t>
            </a:r>
            <a:r>
              <a:rPr lang="en-US" sz="1400" baseline="-25000" dirty="0">
                <a:solidFill>
                  <a:srgbClr val="132577"/>
                </a:solidFill>
                <a:sym typeface="Symbol"/>
              </a:rPr>
              <a:t>h-load</a:t>
            </a:r>
            <a:r>
              <a:rPr lang="en-US" sz="1400" dirty="0">
                <a:solidFill>
                  <a:srgbClr val="132577"/>
                </a:solidFill>
                <a:sym typeface="Symbol"/>
              </a:rPr>
              <a:t> = </a:t>
            </a:r>
            <a:r>
              <a:rPr lang="en-US" sz="1400" dirty="0" smtClean="0">
                <a:solidFill>
                  <a:srgbClr val="132577"/>
                </a:solidFill>
                <a:sym typeface="Symbol"/>
              </a:rPr>
              <a:t>0 , </a:t>
            </a:r>
            <a:r>
              <a:rPr lang="en-US" sz="1400" dirty="0" err="1" smtClean="0">
                <a:solidFill>
                  <a:srgbClr val="132577"/>
                </a:solidFill>
                <a:sym typeface="Symbol"/>
              </a:rPr>
              <a:t>n</a:t>
            </a:r>
            <a:r>
              <a:rPr lang="en-US" sz="1400" dirty="0" err="1">
                <a:solidFill>
                  <a:srgbClr val="132577"/>
                </a:solidFill>
                <a:sym typeface="Symbol"/>
              </a:rPr>
              <a:t></a:t>
            </a:r>
            <a:r>
              <a:rPr lang="en-US" sz="1400" baseline="-25000" dirty="0" err="1">
                <a:solidFill>
                  <a:srgbClr val="132577"/>
                </a:solidFill>
                <a:sym typeface="Symbol"/>
              </a:rPr>
              <a:t>h,opt</a:t>
            </a:r>
            <a:r>
              <a:rPr lang="en-US" sz="1400" dirty="0">
                <a:solidFill>
                  <a:srgbClr val="132577"/>
                </a:solidFill>
                <a:sym typeface="Symbol"/>
              </a:rPr>
              <a:t> = -9.4 </a:t>
            </a:r>
            <a:r>
              <a:rPr lang="en-US" sz="1400" dirty="0" err="1">
                <a:solidFill>
                  <a:srgbClr val="132577"/>
                </a:solidFill>
                <a:sym typeface="Symbol"/>
              </a:rPr>
              <a:t>deg</a:t>
            </a:r>
            <a:endParaRPr lang="en-US" sz="1400" dirty="0">
              <a:solidFill>
                <a:srgbClr val="132577"/>
              </a:solidFill>
              <a:sym typeface="Symbo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22224" y="5089748"/>
            <a:ext cx="2619973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sym typeface="Symbol" panose="05050102010706020507" pitchFamily="18" charset="2"/>
              </a:rPr>
              <a:t></a:t>
            </a:r>
            <a:r>
              <a:rPr lang="en-US" sz="1400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cav</a:t>
            </a:r>
            <a:r>
              <a:rPr lang="en-US" sz="1400" dirty="0" smtClean="0">
                <a:solidFill>
                  <a:srgbClr val="002060"/>
                </a:solidFill>
                <a:sym typeface="Symbol" panose="05050102010706020507" pitchFamily="18" charset="2"/>
              </a:rPr>
              <a:t> detuning </a:t>
            </a:r>
            <a:r>
              <a:rPr lang="en-US" sz="1400" baseline="-25000" dirty="0" smtClean="0">
                <a:solidFill>
                  <a:srgbClr val="002060"/>
                </a:solidFill>
                <a:sym typeface="Symbol"/>
              </a:rPr>
              <a:t>h-load</a:t>
            </a:r>
            <a:r>
              <a:rPr lang="en-US" sz="1400" dirty="0" smtClean="0">
                <a:solidFill>
                  <a:srgbClr val="002060"/>
                </a:solidFill>
                <a:sym typeface="Symbol"/>
              </a:rPr>
              <a:t> = +10 deg 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91953" y="4873724"/>
            <a:ext cx="1871720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sym typeface="Symbol"/>
              </a:rPr>
              <a:t>n</a:t>
            </a:r>
            <a:r>
              <a:rPr lang="en-US" sz="1400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</a:t>
            </a:r>
            <a:r>
              <a:rPr lang="en-US" sz="1400" baseline="-25000" dirty="0" err="1" smtClean="0">
                <a:solidFill>
                  <a:srgbClr val="002060"/>
                </a:solidFill>
                <a:sym typeface="Symbol"/>
              </a:rPr>
              <a:t>h</a:t>
            </a:r>
            <a:r>
              <a:rPr lang="en-US" sz="1400" dirty="0" smtClean="0">
                <a:solidFill>
                  <a:srgbClr val="002060"/>
                </a:solidFill>
                <a:sym typeface="Symbol"/>
              </a:rPr>
              <a:t> = </a:t>
            </a:r>
            <a:r>
              <a:rPr lang="en-US" sz="1400" dirty="0" err="1">
                <a:solidFill>
                  <a:srgbClr val="132577"/>
                </a:solidFill>
                <a:sym typeface="Symbol"/>
              </a:rPr>
              <a:t>n</a:t>
            </a:r>
            <a:r>
              <a:rPr lang="en-US" sz="1400" baseline="-25000" dirty="0" err="1">
                <a:solidFill>
                  <a:srgbClr val="132577"/>
                </a:solidFill>
                <a:sym typeface="Symbol"/>
              </a:rPr>
              <a:t>h,opt</a:t>
            </a:r>
            <a:r>
              <a:rPr lang="en-US" sz="1400" dirty="0">
                <a:solidFill>
                  <a:srgbClr val="132577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sym typeface="Symbol"/>
              </a:rPr>
              <a:t>+15 deg 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46022" y="927041"/>
            <a:ext cx="1872208" cy="15358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002060"/>
                </a:solidFill>
                <a:sym typeface="Symbol"/>
              </a:rPr>
              <a:t>ESRF - EBS</a:t>
            </a:r>
          </a:p>
          <a:p>
            <a:r>
              <a:rPr lang="en-US" sz="1200" dirty="0" smtClean="0">
                <a:solidFill>
                  <a:srgbClr val="002060"/>
                </a:solidFill>
                <a:sym typeface="Symbol"/>
              </a:rPr>
              <a:t>4</a:t>
            </a:r>
            <a:r>
              <a:rPr lang="en-US" sz="1200" baseline="30000" dirty="0" smtClean="0">
                <a:solidFill>
                  <a:srgbClr val="002060"/>
                </a:solidFill>
                <a:sym typeface="Symbol"/>
              </a:rPr>
              <a:t>th</a:t>
            </a:r>
            <a:r>
              <a:rPr lang="en-US" sz="1200" dirty="0" smtClean="0">
                <a:solidFill>
                  <a:srgbClr val="002060"/>
                </a:solidFill>
                <a:sym typeface="Symbol"/>
              </a:rPr>
              <a:t> harm. = 1409 MHz </a:t>
            </a:r>
          </a:p>
          <a:p>
            <a:r>
              <a:rPr lang="en-US" sz="1200" dirty="0" smtClean="0">
                <a:solidFill>
                  <a:srgbClr val="002060"/>
                </a:solidFill>
                <a:sym typeface="Symbol"/>
              </a:rPr>
              <a:t>5 cavities on TM020 </a:t>
            </a:r>
          </a:p>
          <a:p>
            <a:r>
              <a:rPr lang="en-US" sz="1200" dirty="0" smtClean="0">
                <a:solidFill>
                  <a:srgbClr val="002060"/>
                </a:solidFill>
                <a:sym typeface="Symbol"/>
              </a:rPr>
              <a:t>Coupling: </a:t>
            </a:r>
            <a:r>
              <a:rPr lang="en-US" sz="1200" dirty="0" smtClean="0">
                <a:solidFill>
                  <a:srgbClr val="C00000"/>
                </a:solidFill>
                <a:sym typeface="Symbol"/>
              </a:rPr>
              <a:t></a:t>
            </a:r>
            <a:r>
              <a:rPr lang="en-US" sz="1200" baseline="-25000" dirty="0" smtClean="0">
                <a:solidFill>
                  <a:srgbClr val="C00000"/>
                </a:solidFill>
                <a:sym typeface="Symbol"/>
              </a:rPr>
              <a:t>h</a:t>
            </a:r>
            <a:r>
              <a:rPr lang="en-US" sz="1200" dirty="0" smtClean="0">
                <a:solidFill>
                  <a:srgbClr val="C00000"/>
                </a:solidFill>
                <a:sym typeface="Symbol"/>
              </a:rPr>
              <a:t> = 1</a:t>
            </a:r>
          </a:p>
          <a:p>
            <a:endParaRPr lang="en-US" sz="1200" dirty="0" smtClean="0">
              <a:solidFill>
                <a:srgbClr val="C00000"/>
              </a:solidFill>
              <a:sym typeface="Symbol"/>
            </a:endParaRPr>
          </a:p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200" baseline="-25000" dirty="0" smtClean="0">
                <a:solidFill>
                  <a:schemeClr val="accent5">
                    <a:lumMod val="75000"/>
                  </a:schemeClr>
                </a:solidFill>
              </a:rPr>
              <a:t>RF-main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= 6.0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MV</a:t>
            </a:r>
          </a:p>
          <a:p>
            <a:pPr>
              <a:lnSpc>
                <a:spcPct val="120000"/>
              </a:lnSpc>
            </a:pP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200" baseline="-25000" dirty="0" err="1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200" baseline="-25000" dirty="0" err="1">
                <a:solidFill>
                  <a:schemeClr val="accent5">
                    <a:lumMod val="75000"/>
                  </a:schemeClr>
                </a:solidFill>
              </a:rPr>
              <a:t>h,opt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1.27 MV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44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Collaboration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7200" y="696687"/>
            <a:ext cx="8236800" cy="4706104"/>
          </a:xfrm>
        </p:spPr>
        <p:txBody>
          <a:bodyPr>
            <a:normAutofit fontScale="92500" lnSpcReduction="20000"/>
          </a:bodyPr>
          <a:lstStyle/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Lifetime will be an issue for many future 4</a:t>
            </a:r>
            <a:r>
              <a:rPr lang="en-US" baseline="30000" dirty="0" smtClean="0"/>
              <a:t>th</a:t>
            </a:r>
            <a:r>
              <a:rPr lang="en-US" dirty="0" smtClean="0"/>
              <a:t> generation light sources </a:t>
            </a:r>
          </a:p>
          <a:p>
            <a:pPr marL="444500" lvl="3">
              <a:buFont typeface="Symbol" panose="05050102010706020507" pitchFamily="18" charset="2"/>
              <a:buChar char="Þ"/>
            </a:pPr>
            <a:r>
              <a:rPr lang="en-US" dirty="0" smtClean="0"/>
              <a:t>Harmonic RF for bunch lengthening will be required at many places </a:t>
            </a:r>
          </a:p>
          <a:p>
            <a:pPr marL="285750" lvl="1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Work in international collaboration has started, formal agreements in progress:</a:t>
            </a:r>
          </a:p>
          <a:p>
            <a:pPr marL="444500" lvl="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Longitudinal </a:t>
            </a:r>
            <a:r>
              <a:rPr lang="en-US" b="1" dirty="0" smtClean="0">
                <a:solidFill>
                  <a:srgbClr val="00B050"/>
                </a:solidFill>
              </a:rPr>
              <a:t>beam dynamics studies </a:t>
            </a:r>
            <a:r>
              <a:rPr lang="en-US" dirty="0" smtClean="0"/>
              <a:t>for harmonic RF system (ESRF, SOLEIL, KEK, BESSY, SLS)</a:t>
            </a:r>
            <a:endParaRPr lang="en-US" sz="1400" dirty="0" smtClean="0"/>
          </a:p>
          <a:p>
            <a:pPr marL="809625" lvl="3" indent="-269875">
              <a:spcAft>
                <a:spcPts val="600"/>
              </a:spcAft>
              <a:buFont typeface="Symbol" panose="05050102010706020507" pitchFamily="18" charset="2"/>
              <a:buChar char="®"/>
            </a:pPr>
            <a:r>
              <a:rPr lang="en-US" sz="1400" dirty="0" smtClean="0"/>
              <a:t>Benchmarking of different codes: ELEGANT, MBTRACK, HEADTAIL</a:t>
            </a:r>
          </a:p>
          <a:p>
            <a:pPr marL="809625" lvl="3" indent="-269875">
              <a:spcAft>
                <a:spcPts val="600"/>
              </a:spcAft>
              <a:buFont typeface="Symbol" panose="05050102010706020507" pitchFamily="18" charset="2"/>
              <a:buChar char="®"/>
            </a:pPr>
            <a:r>
              <a:rPr lang="en-US" sz="1400" dirty="0" smtClean="0"/>
              <a:t>Dedicated tests with existing </a:t>
            </a:r>
            <a:r>
              <a:rPr lang="en-US" sz="1400" dirty="0" smtClean="0">
                <a:solidFill>
                  <a:srgbClr val="132577"/>
                </a:solidFill>
              </a:rPr>
              <a:t>SC passive (SLS) </a:t>
            </a:r>
            <a:r>
              <a:rPr lang="en-US" sz="1400" dirty="0" smtClean="0"/>
              <a:t>and  </a:t>
            </a:r>
            <a:r>
              <a:rPr lang="en-US" sz="1400" dirty="0" smtClean="0">
                <a:solidFill>
                  <a:srgbClr val="C00000"/>
                </a:solidFill>
              </a:rPr>
              <a:t>NC passive (BESSY) </a:t>
            </a:r>
            <a:r>
              <a:rPr lang="en-US" sz="1400" dirty="0" smtClean="0"/>
              <a:t>harmonic cavities </a:t>
            </a:r>
          </a:p>
          <a:p>
            <a:pPr marL="809625" lvl="3" indent="-269875">
              <a:spcAft>
                <a:spcPts val="600"/>
              </a:spcAft>
              <a:buFont typeface="Symbol" panose="05050102010706020507" pitchFamily="18" charset="2"/>
              <a:buChar char="®"/>
            </a:pPr>
            <a:r>
              <a:rPr lang="en-US" sz="1400" dirty="0" smtClean="0"/>
              <a:t>2 shifts at SLS scheduled in March and April canceled due to COVID-19</a:t>
            </a:r>
          </a:p>
          <a:p>
            <a:pPr marL="809625" lvl="3" indent="-269875">
              <a:spcAft>
                <a:spcPts val="600"/>
              </a:spcAft>
              <a:buFont typeface="Symbol" panose="05050102010706020507" pitchFamily="18" charset="2"/>
              <a:buChar char="®"/>
            </a:pPr>
            <a:r>
              <a:rPr lang="en-US" sz="1400" dirty="0" smtClean="0"/>
              <a:t>ESRF: internally RF and BD collaboration </a:t>
            </a:r>
          </a:p>
          <a:p>
            <a:pPr marL="444500" lvl="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Study and test of a broadband modulation cavity for </a:t>
            </a:r>
            <a:r>
              <a:rPr lang="en-US" b="1" dirty="0" smtClean="0">
                <a:solidFill>
                  <a:srgbClr val="00B050"/>
                </a:solidFill>
              </a:rPr>
              <a:t>TBL compensation </a:t>
            </a:r>
            <a:r>
              <a:rPr lang="en-US" dirty="0" smtClean="0"/>
              <a:t>(ESRF, SOLEIL, KEK)</a:t>
            </a:r>
          </a:p>
          <a:p>
            <a:pPr marL="444500" lvl="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Robinson stability requires </a:t>
            </a:r>
            <a:r>
              <a:rPr lang="en-US" b="1" dirty="0" smtClean="0">
                <a:solidFill>
                  <a:srgbClr val="00B050"/>
                </a:solidFill>
              </a:rPr>
              <a:t>fast RF feedback: </a:t>
            </a:r>
          </a:p>
          <a:p>
            <a:pPr marL="809625" lvl="3" indent="-269875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®"/>
            </a:pPr>
            <a:r>
              <a:rPr lang="en-US" sz="1400" dirty="0"/>
              <a:t>Development of a common digital low level RF system </a:t>
            </a:r>
            <a:r>
              <a:rPr lang="en-US" sz="1400" b="1" dirty="0">
                <a:solidFill>
                  <a:srgbClr val="00B050"/>
                </a:solidFill>
              </a:rPr>
              <a:t>DLLRF</a:t>
            </a:r>
            <a:r>
              <a:rPr lang="en-US" sz="1400" dirty="0"/>
              <a:t>, using a common µTCA platform (ESRF, SOLEIL, exchange with BESSY)</a:t>
            </a:r>
          </a:p>
          <a:p>
            <a:pPr marL="444500" lvl="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SOLEIL - SigmaPhi – ESRF collaboration for  </a:t>
            </a:r>
            <a:r>
              <a:rPr lang="en-US" b="1" dirty="0" smtClean="0">
                <a:solidFill>
                  <a:srgbClr val="00B050"/>
                </a:solidFill>
              </a:rPr>
              <a:t>40 kW CW 1409 MHz SSA </a:t>
            </a:r>
            <a:r>
              <a:rPr lang="en-US" dirty="0" smtClean="0"/>
              <a:t>development: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809625" lvl="3" indent="-269875">
              <a:spcAft>
                <a:spcPts val="600"/>
              </a:spcAft>
              <a:buClr>
                <a:srgbClr val="0098D4"/>
              </a:buClr>
              <a:buFont typeface="Symbol" panose="05050102010706020507" pitchFamily="18" charset="2"/>
              <a:buChar char="®"/>
            </a:pPr>
            <a:r>
              <a:rPr lang="en-US" sz="1400" dirty="0" smtClean="0">
                <a:solidFill>
                  <a:prstClr val="black"/>
                </a:solidFill>
              </a:rPr>
              <a:t>SOLEIL: Development of 700 to 750 W transistor modules</a:t>
            </a:r>
          </a:p>
          <a:p>
            <a:pPr marL="809625" lvl="3" indent="-269875">
              <a:spcAft>
                <a:spcPts val="600"/>
              </a:spcAft>
              <a:buClr>
                <a:srgbClr val="0098D4"/>
              </a:buClr>
              <a:buFont typeface="Symbol" panose="05050102010706020507" pitchFamily="18" charset="2"/>
              <a:buChar char="®"/>
            </a:pPr>
            <a:r>
              <a:rPr lang="en-US" sz="1400" dirty="0" smtClean="0">
                <a:solidFill>
                  <a:prstClr val="black"/>
                </a:solidFill>
              </a:rPr>
              <a:t>ESRF: Development of a cavity combiner</a:t>
            </a:r>
          </a:p>
          <a:p>
            <a:pPr marL="809625" lvl="3" indent="-269875">
              <a:spcAft>
                <a:spcPts val="600"/>
              </a:spcAft>
              <a:buClr>
                <a:srgbClr val="0098D4"/>
              </a:buClr>
              <a:buFont typeface="Symbol" panose="05050102010706020507" pitchFamily="18" charset="2"/>
              <a:buChar char="®"/>
            </a:pPr>
            <a:r>
              <a:rPr lang="en-US" sz="1400" dirty="0" smtClean="0">
                <a:solidFill>
                  <a:prstClr val="black"/>
                </a:solidFill>
              </a:rPr>
              <a:t>SigmaPhi: Power supplies, control and system integration</a:t>
            </a:r>
          </a:p>
          <a:p>
            <a:pPr marL="809625" lvl="3" indent="-269875">
              <a:spcAft>
                <a:spcPts val="600"/>
              </a:spcAft>
              <a:buClr>
                <a:srgbClr val="0098D4"/>
              </a:buClr>
              <a:buFont typeface="Symbol" panose="05050102010706020507" pitchFamily="18" charset="2"/>
              <a:buChar char="®"/>
            </a:pPr>
            <a:r>
              <a:rPr lang="en-US" sz="1400" dirty="0" smtClean="0">
                <a:solidFill>
                  <a:srgbClr val="00B050"/>
                </a:solidFill>
              </a:rPr>
              <a:t>Objective: first 40 kW amplifier in 1 year from now</a:t>
            </a:r>
            <a:endParaRPr lang="en-US" sz="1400" dirty="0">
              <a:solidFill>
                <a:srgbClr val="00B050"/>
              </a:solidFill>
            </a:endParaRPr>
          </a:p>
          <a:p>
            <a:pPr marL="444500" lvl="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627063" lvl="3" indent="-269875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98D4"/>
              </a:solidFill>
            </a:endParaRPr>
          </a:p>
          <a:p>
            <a:pPr marL="914401" lvl="3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914401" lvl="3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ESLS meeting  -  16 &amp; 17 December 2020  -   Harmonic RF / Jörn Jacob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97572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4" t="20458" r="27611" b="19191"/>
          <a:stretch/>
        </p:blipFill>
        <p:spPr>
          <a:xfrm>
            <a:off x="3563037" y="488076"/>
            <a:ext cx="5580963" cy="4390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TM030 Cavity combiner </a:t>
            </a:r>
            <a:r>
              <a:rPr lang="en-US" dirty="0" smtClean="0"/>
              <a:t>for 1409 MHz Solid state amplifier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ESLS meeting  -  16 &amp; 17 December 2020  -   Harmonic RF / Jörn Jacob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6" t="23081" r="21701" b="12307"/>
          <a:stretch/>
        </p:blipFill>
        <p:spPr>
          <a:xfrm>
            <a:off x="198000" y="622800"/>
            <a:ext cx="3364673" cy="2355273"/>
          </a:xfrm>
          <a:ln>
            <a:noFill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507468" y="2913553"/>
            <a:ext cx="2808312" cy="0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8406" y="2624312"/>
            <a:ext cx="92685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600 mm</a:t>
            </a:r>
            <a:endParaRPr lang="en-GB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8650129" y="2339121"/>
            <a:ext cx="0" cy="859391"/>
          </a:xfrm>
          <a:prstGeom prst="straightConnector1">
            <a:avLst/>
          </a:prstGeom>
          <a:ln w="19050">
            <a:solidFill>
              <a:srgbClr val="13257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8355978" y="2565806"/>
            <a:ext cx="92685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32577"/>
                </a:solidFill>
              </a:rPr>
              <a:t>100 mm</a:t>
            </a:r>
            <a:endParaRPr lang="en-GB" sz="1600" dirty="0">
              <a:solidFill>
                <a:srgbClr val="132577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9952" y="247203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Aluminum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0557" y="4213478"/>
            <a:ext cx="146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Tuner</a:t>
            </a:r>
          </a:p>
          <a:p>
            <a:r>
              <a:rPr lang="en-US" sz="1600" dirty="0" err="1" smtClean="0">
                <a:solidFill>
                  <a:srgbClr val="002060"/>
                </a:solidFill>
              </a:rPr>
              <a:t>Diam</a:t>
            </a:r>
            <a:r>
              <a:rPr lang="en-US" sz="1600" dirty="0" smtClean="0">
                <a:solidFill>
                  <a:srgbClr val="002060"/>
                </a:solidFill>
              </a:rPr>
              <a:t> 100 mm</a:t>
            </a:r>
            <a:endParaRPr lang="en-GB" sz="1600" dirty="0">
              <a:solidFill>
                <a:srgbClr val="00206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5324892" y="4408727"/>
            <a:ext cx="399236" cy="69053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604300" y="4326896"/>
            <a:ext cx="224408" cy="77236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897153" y="4216481"/>
            <a:ext cx="36135" cy="8307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923928" y="5048983"/>
            <a:ext cx="4752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60 coaxial inputs, 7-16, with short E-field antennas</a:t>
            </a:r>
            <a:endParaRPr lang="en-GB" sz="1600" dirty="0">
              <a:solidFill>
                <a:srgbClr val="C0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635391" y="1201316"/>
            <a:ext cx="528897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080660" y="908928"/>
            <a:ext cx="1738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32577"/>
                </a:solidFill>
              </a:rPr>
              <a:t>Variable coupling</a:t>
            </a:r>
          </a:p>
          <a:p>
            <a:r>
              <a:rPr lang="en-US" sz="1600" dirty="0" err="1" smtClean="0">
                <a:solidFill>
                  <a:srgbClr val="132577"/>
                </a:solidFill>
              </a:rPr>
              <a:t>Diam</a:t>
            </a:r>
            <a:r>
              <a:rPr lang="en-US" sz="1600" dirty="0" smtClean="0">
                <a:solidFill>
                  <a:srgbClr val="132577"/>
                </a:solidFill>
              </a:rPr>
              <a:t> 24 mm</a:t>
            </a:r>
            <a:endParaRPr lang="en-GB" sz="1600" dirty="0">
              <a:solidFill>
                <a:srgbClr val="132577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6569948" y="753835"/>
            <a:ext cx="0" cy="603478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516216" y="3334142"/>
            <a:ext cx="0" cy="603478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386424" y="262431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TM030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14950" y="918868"/>
            <a:ext cx="1903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WR650 waveguide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0175" y="2993327"/>
            <a:ext cx="340249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Compact simple cavity combiner: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2060"/>
                </a:solidFill>
              </a:rPr>
              <a:t>Max 60 x 700 to 750 W modules</a:t>
            </a:r>
          </a:p>
          <a:p>
            <a:pPr marL="538163" lvl="1" indent="-27305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1200" dirty="0" smtClean="0">
                <a:solidFill>
                  <a:srgbClr val="002060"/>
                </a:solidFill>
              </a:rPr>
              <a:t>40…45 kW output power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2060"/>
                </a:solidFill>
              </a:rPr>
              <a:t>Can be tailored to actual need by:</a:t>
            </a:r>
          </a:p>
          <a:p>
            <a:pPr marL="538163" lvl="1" indent="-273050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2060"/>
                </a:solidFill>
              </a:rPr>
              <a:t>removing RF modules</a:t>
            </a:r>
          </a:p>
          <a:p>
            <a:pPr marL="538163" lvl="1" indent="-2730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2060"/>
                </a:solidFill>
              </a:rPr>
              <a:t>re-adjusting output coupler</a:t>
            </a:r>
          </a:p>
          <a:p>
            <a:pPr marL="176213" lvl="0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2060"/>
                </a:solidFill>
              </a:rPr>
              <a:t>2 to 4 % losses, depending on achieved antenna machining tolerance</a:t>
            </a:r>
          </a:p>
          <a:p>
            <a:pPr marL="176213" lvl="0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2060"/>
                </a:solidFill>
              </a:rPr>
              <a:t>Cooling and movable mechanics under design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902817" y="4011314"/>
            <a:ext cx="1299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[V. </a:t>
            </a:r>
            <a:r>
              <a:rPr lang="en-US" sz="1600" dirty="0" err="1" smtClean="0">
                <a:solidFill>
                  <a:schemeClr val="bg2">
                    <a:lumMod val="75000"/>
                  </a:schemeClr>
                </a:solidFill>
              </a:rPr>
              <a:t>Serrière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482829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Many thanks for your attention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ESLS meeting  -  16 &amp; 17 December 2020  -   Harmonic RF / Jörn Jacob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945" b="13077"/>
          <a:stretch/>
        </p:blipFill>
        <p:spPr bwMode="auto">
          <a:xfrm>
            <a:off x="171762" y="639154"/>
            <a:ext cx="8792238" cy="474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13</a:t>
            </a:fld>
            <a:endParaRPr lang="en-US" noProof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541F9F0-1F1F-764A-831F-753A0EC1044E}"/>
              </a:ext>
            </a:extLst>
          </p:cNvPr>
          <p:cNvGrpSpPr/>
          <p:nvPr/>
        </p:nvGrpSpPr>
        <p:grpSpPr>
          <a:xfrm>
            <a:off x="91656" y="2497460"/>
            <a:ext cx="3755022" cy="2905331"/>
            <a:chOff x="838201" y="1690688"/>
            <a:chExt cx="4700236" cy="37118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A8F2A1-F4CF-F84E-AFA8-AF006A994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1" y="1690688"/>
              <a:ext cx="4700236" cy="358153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2BAA8E-01B9-E14E-976E-D96379153CD6}"/>
                </a:ext>
              </a:extLst>
            </p:cNvPr>
            <p:cNvCxnSpPr/>
            <p:nvPr/>
          </p:nvCxnSpPr>
          <p:spPr>
            <a:xfrm>
              <a:off x="3459177" y="1755919"/>
              <a:ext cx="0" cy="364661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ED3ED3-C57B-AB4D-BE1C-9ADA202E276D}"/>
                </a:ext>
              </a:extLst>
            </p:cNvPr>
            <p:cNvSpPr txBox="1"/>
            <p:nvPr/>
          </p:nvSpPr>
          <p:spPr>
            <a:xfrm>
              <a:off x="1562311" y="2751691"/>
              <a:ext cx="1888885" cy="355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Threshold ~1.4mA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Lifetime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EBS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ESLS meeting  -  16 &amp; 17 December 2020  -   Harmonic RF / Jörn Jacob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387882"/>
              </p:ext>
            </p:extLst>
          </p:nvPr>
        </p:nvGraphicFramePr>
        <p:xfrm>
          <a:off x="3491880" y="664361"/>
          <a:ext cx="5477741" cy="2317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362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For</a:t>
                      </a:r>
                      <a:r>
                        <a:rPr lang="en-US" sz="1400" b="0" baseline="0" dirty="0" smtClean="0"/>
                        <a:t> all modes: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Hor. Emit. </a:t>
                      </a:r>
                      <a:r>
                        <a:rPr kumimoji="0" lang="en-GB" sz="16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sym typeface="Symbol"/>
                        </a:rPr>
                        <a:t></a:t>
                      </a:r>
                      <a:r>
                        <a:rPr kumimoji="0" lang="en-GB" sz="14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sym typeface="Symbol"/>
                        </a:rPr>
                        <a:t>z</a:t>
                      </a:r>
                      <a:r>
                        <a:rPr lang="en-US" sz="1400" b="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 = 135 pm</a:t>
                      </a:r>
                      <a:endParaRPr lang="en-GB" sz="1400" b="0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Multibunch</a:t>
                      </a:r>
                      <a:r>
                        <a:rPr lang="en-US" sz="1400" dirty="0" smtClean="0"/>
                        <a:t> 7/8 filling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16-bunches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4-bunches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current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 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92 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 mA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Current</a:t>
                      </a:r>
                      <a:r>
                        <a:rPr lang="en-US" sz="1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per bunch</a:t>
                      </a:r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0.23 mA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5.75</a:t>
                      </a:r>
                      <a:r>
                        <a:rPr lang="en-US" sz="1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mA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7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Bunch length (calc.)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 </a:t>
                      </a:r>
                      <a:r>
                        <a:rPr lang="en-US" sz="1400" dirty="0" err="1" smtClean="0"/>
                        <a:t>ps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 </a:t>
                      </a:r>
                      <a:r>
                        <a:rPr lang="en-US" sz="1400" dirty="0" err="1" smtClean="0"/>
                        <a:t>ps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 </a:t>
                      </a:r>
                      <a:r>
                        <a:rPr lang="en-US" sz="1400" dirty="0" err="1" smtClean="0"/>
                        <a:t>ps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Vert. Emit. </a:t>
                      </a:r>
                      <a:r>
                        <a:rPr kumimoji="0" lang="en-GB" sz="16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sym typeface="Symbol"/>
                        </a:rPr>
                        <a:t></a:t>
                      </a:r>
                      <a:r>
                        <a:rPr kumimoji="0" lang="en-GB" sz="14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sym typeface="Symbol"/>
                        </a:rPr>
                        <a:t>z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set at</a:t>
                      </a:r>
                      <a:endParaRPr lang="en-GB" sz="14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 pm</a:t>
                      </a:r>
                      <a:endParaRPr lang="en-GB" sz="14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 pm</a:t>
                      </a:r>
                      <a:endParaRPr lang="en-GB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 pm</a:t>
                      </a:r>
                      <a:endParaRPr lang="en-GB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22533"/>
                  </a:ext>
                </a:extLst>
              </a:tr>
              <a:tr h="353754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Touschek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 Lifetime</a:t>
                      </a:r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33 h</a:t>
                      </a:r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3.5 h</a:t>
                      </a:r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2.5 h</a:t>
                      </a:r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6912755" y="2608577"/>
            <a:ext cx="1944217" cy="3731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840748" y="2981771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computed, not measured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8966" y="4230344"/>
            <a:ext cx="2631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32577"/>
                </a:solidFill>
              </a:rPr>
              <a:t>Measured MWI factor 2 lower than </a:t>
            </a:r>
            <a:r>
              <a:rPr lang="en-US" sz="1400" dirty="0" err="1" smtClean="0">
                <a:solidFill>
                  <a:srgbClr val="132577"/>
                </a:solidFill>
              </a:rPr>
              <a:t>GdfidL</a:t>
            </a:r>
            <a:r>
              <a:rPr lang="en-US" sz="1400" dirty="0" smtClean="0">
                <a:solidFill>
                  <a:srgbClr val="132577"/>
                </a:solidFill>
              </a:rPr>
              <a:t> computation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4084" y="465770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[S. White, N.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</a:rPr>
              <a:t>Carmignani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 et al.]</a:t>
            </a:r>
          </a:p>
        </p:txBody>
      </p:sp>
    </p:spTree>
    <p:extLst>
      <p:ext uri="{BB962C8B-B14F-4D97-AF65-F5344CB8AC3E}">
        <p14:creationId xmlns:p14="http://schemas.microsoft.com/office/powerpoint/2010/main" val="12157998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491" y="700253"/>
            <a:ext cx="4084361" cy="2693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en-US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harmonic RF system for bunch lengthening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ESLS meeting  -  16 &amp; 17 December 2020  -   Harmonic RF / Jörn Jacob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gray">
          <a:xfrm>
            <a:off x="442382" y="700252"/>
            <a:ext cx="4129617" cy="4821543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500"/>
              </a:spcAft>
              <a:buFont typeface="Arial" pitchFamily="34" charset="0"/>
              <a:buNone/>
              <a:defRPr sz="17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80000"/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Font typeface="ITCOfficinaSans LT Book" pitchFamily="2" charset="0"/>
              <a:buChar char="&gt;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dirty="0" smtClean="0"/>
              <a:t>Harmonic RF system at 1.41 GHz</a:t>
            </a:r>
            <a:endParaRPr lang="en-US" b="0" dirty="0" smtClean="0"/>
          </a:p>
          <a:p>
            <a:pPr marL="269875" lvl="2" indent="-18256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Bunch lengthening by a factor 2.5 to 3</a:t>
            </a:r>
          </a:p>
          <a:p>
            <a:pPr marL="87312" lvl="2" algn="just">
              <a:spcAft>
                <a:spcPts val="600"/>
              </a:spcAft>
            </a:pPr>
            <a:r>
              <a:rPr lang="en-US" b="1" dirty="0" smtClean="0">
                <a:solidFill>
                  <a:schemeClr val="accent6"/>
                </a:solidFill>
              </a:rPr>
              <a:t>1</a:t>
            </a:r>
            <a:r>
              <a:rPr lang="en-US" b="1" baseline="30000" dirty="0" smtClean="0">
                <a:solidFill>
                  <a:schemeClr val="accent6"/>
                </a:solidFill>
              </a:rPr>
              <a:t>st</a:t>
            </a:r>
            <a:r>
              <a:rPr lang="en-US" b="1" dirty="0" smtClean="0">
                <a:solidFill>
                  <a:schemeClr val="accent6"/>
                </a:solidFill>
              </a:rPr>
              <a:t> Priority for high I / bunch (16b and 4 x 10 mA)</a:t>
            </a:r>
          </a:p>
          <a:p>
            <a:pPr marL="269875" lvl="2" indent="-18256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Reduced </a:t>
            </a:r>
            <a:r>
              <a:rPr lang="en-US" dirty="0" err="1" smtClean="0"/>
              <a:t>Touschek</a:t>
            </a:r>
            <a:r>
              <a:rPr lang="en-US" dirty="0" smtClean="0"/>
              <a:t> scattering, IBS and microwave instability:</a:t>
            </a:r>
          </a:p>
          <a:p>
            <a:pPr marL="730250" lvl="3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Increased lifetime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 less frequent injections, reduced loss rate and radiation load</a:t>
            </a:r>
          </a:p>
          <a:p>
            <a:pPr marL="730250" lvl="3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Improved overall stability</a:t>
            </a:r>
          </a:p>
          <a:p>
            <a:pPr marL="730250" lvl="3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Room for smaller In-Vacuum ID gaps</a:t>
            </a:r>
          </a:p>
          <a:p>
            <a:pPr marL="730250" lvl="3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Could alleviate possible impact from future lattice developments like mini-beta straights</a:t>
            </a:r>
          </a:p>
          <a:p>
            <a:pPr marL="730250" lvl="3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Reduced emittance and energy blow up</a:t>
            </a:r>
          </a:p>
          <a:p>
            <a:pPr marL="269875" lvl="2" indent="-182563" algn="just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Reduced heat-load and stress of critical chambers, like ceramic chambers or In-Vacuum IDs</a:t>
            </a:r>
          </a:p>
          <a:p>
            <a:pPr marL="730250" lvl="3" indent="-28575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®"/>
            </a:pPr>
            <a:r>
              <a:rPr lang="en-US" dirty="0" smtClean="0"/>
              <a:t>Today maximum 30 mA in 16 bunch and 16 mA in 4 bunch operation until installation of new ceramic chambers in 1 year rom now  </a:t>
            </a:r>
            <a:endParaRPr lang="en-US" dirty="0"/>
          </a:p>
          <a:p>
            <a:pPr marL="87312" lvl="2" algn="just">
              <a:lnSpc>
                <a:spcPct val="100000"/>
              </a:lnSpc>
              <a:spcAft>
                <a:spcPts val="600"/>
              </a:spcAft>
            </a:pPr>
            <a:r>
              <a:rPr lang="en-US" b="1" dirty="0" smtClean="0">
                <a:solidFill>
                  <a:schemeClr val="accent6"/>
                </a:solidFill>
              </a:rPr>
              <a:t>2</a:t>
            </a:r>
            <a:r>
              <a:rPr lang="en-US" b="1" baseline="30000" dirty="0" smtClean="0">
                <a:solidFill>
                  <a:schemeClr val="accent6"/>
                </a:solidFill>
              </a:rPr>
              <a:t>nd</a:t>
            </a:r>
            <a:r>
              <a:rPr lang="en-US" b="1" dirty="0" smtClean="0">
                <a:solidFill>
                  <a:schemeClr val="accent6"/>
                </a:solidFill>
              </a:rPr>
              <a:t> step: for </a:t>
            </a:r>
            <a:r>
              <a:rPr lang="en-US" b="1" dirty="0" err="1" smtClean="0">
                <a:solidFill>
                  <a:schemeClr val="accent6"/>
                </a:solidFill>
              </a:rPr>
              <a:t>multibunch</a:t>
            </a:r>
            <a:r>
              <a:rPr lang="en-US" b="1" dirty="0" smtClean="0">
                <a:solidFill>
                  <a:schemeClr val="accent6"/>
                </a:solidFill>
              </a:rPr>
              <a:t> operation</a:t>
            </a:r>
            <a:endParaRPr lang="en-US" b="1" dirty="0">
              <a:solidFill>
                <a:schemeClr val="accent6"/>
              </a:solidFill>
            </a:endParaRPr>
          </a:p>
          <a:p>
            <a:pPr marL="269875" lvl="2" indent="-182563" algn="just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Intrinsically less </a:t>
            </a:r>
            <a:r>
              <a:rPr lang="en-US" sz="1600" dirty="0" err="1" smtClean="0"/>
              <a:t>Touschek</a:t>
            </a:r>
            <a:r>
              <a:rPr lang="en-US" sz="1600" dirty="0" smtClean="0"/>
              <a:t> scattering, very low IBS, no MWI </a:t>
            </a:r>
          </a:p>
          <a:p>
            <a:pPr marL="269875" lvl="2" indent="-182563" algn="just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7/8 </a:t>
            </a:r>
            <a:r>
              <a:rPr lang="en-US" sz="1600" dirty="0"/>
              <a:t>filling </a:t>
            </a:r>
            <a:r>
              <a:rPr lang="en-US" sz="1600" dirty="0">
                <a:sym typeface="Symbol" panose="05050102010706020507" pitchFamily="18" charset="2"/>
              </a:rPr>
              <a:t> strong transient beam loading (TBL) almost impossible to avoid</a:t>
            </a:r>
          </a:p>
          <a:p>
            <a:pPr marL="730250" lvl="3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ym typeface="Symbol" panose="05050102010706020507" pitchFamily="18" charset="2"/>
              </a:rPr>
              <a:t>Phase transients spoil bunch lengthening</a:t>
            </a:r>
          </a:p>
          <a:p>
            <a:pPr marL="730250" lvl="3" indent="-285750" algn="just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dirty="0" smtClean="0">
                <a:sym typeface="Symbol" panose="05050102010706020507" pitchFamily="18" charset="2"/>
              </a:rPr>
              <a:t>Minimize R/Q of harmonic cavities</a:t>
            </a:r>
          </a:p>
          <a:p>
            <a:pPr marL="730250" lvl="3" indent="-285750" algn="just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dirty="0" smtClean="0">
                <a:sym typeface="Symbol" panose="05050102010706020507" pitchFamily="18" charset="2"/>
              </a:rPr>
              <a:t>Longer term: R&amp;D anti-TBL broadband cavities [N. Yamamoto / KEK]</a:t>
            </a:r>
            <a:endParaRPr lang="en-US" dirty="0"/>
          </a:p>
          <a:p>
            <a:pPr marL="87312" lvl="2" algn="just">
              <a:lnSpc>
                <a:spcPct val="100000"/>
              </a:lnSpc>
              <a:spcAft>
                <a:spcPts val="600"/>
              </a:spcAft>
            </a:pPr>
            <a:endParaRPr lang="en-US" dirty="0" smtClean="0"/>
          </a:p>
          <a:p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5507466" y="798861"/>
            <a:ext cx="2708042" cy="1469093"/>
            <a:chOff x="5400375" y="427678"/>
            <a:chExt cx="2708042" cy="1469093"/>
          </a:xfrm>
        </p:grpSpPr>
        <p:sp>
          <p:nvSpPr>
            <p:cNvPr id="14" name="TextBox 13"/>
            <p:cNvSpPr txBox="1"/>
            <p:nvPr/>
          </p:nvSpPr>
          <p:spPr>
            <a:xfrm>
              <a:off x="7165430" y="1635161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i="1" dirty="0" smtClean="0">
                  <a:sym typeface="Symbol"/>
                </a:rPr>
                <a:t></a:t>
              </a:r>
              <a:r>
                <a:rPr lang="en-GB" sz="1100" i="1" baseline="-25000" dirty="0" smtClean="0">
                  <a:sym typeface="Symbol"/>
                </a:rPr>
                <a:t>RF </a:t>
              </a:r>
              <a:r>
                <a:rPr lang="en-GB" sz="1100" i="1" dirty="0" smtClean="0">
                  <a:sym typeface="Symbol"/>
                </a:rPr>
                <a:t>t</a:t>
              </a:r>
              <a:endParaRPr lang="en-GB" sz="1100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09246" y="427678"/>
              <a:ext cx="8640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V [MV]</a:t>
              </a:r>
              <a:endParaRPr lang="en-GB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00375" y="735455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70C0"/>
                  </a:solidFill>
                </a:rPr>
                <a:t>Vc</a:t>
              </a:r>
              <a:r>
                <a:rPr lang="en-US" sz="1200" dirty="0" smtClean="0">
                  <a:solidFill>
                    <a:srgbClr val="0070C0"/>
                  </a:solidFill>
                </a:rPr>
                <a:t> = 6.0 MV</a:t>
              </a:r>
              <a:endParaRPr lang="en-GB" sz="1200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31841" y="1256272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C00000"/>
                  </a:solidFill>
                </a:rPr>
                <a:t>Vh,opt</a:t>
              </a:r>
              <a:r>
                <a:rPr lang="en-US" sz="1200" dirty="0" smtClean="0">
                  <a:solidFill>
                    <a:srgbClr val="C00000"/>
                  </a:solidFill>
                </a:rPr>
                <a:t> = 1.27 MV</a:t>
              </a:r>
              <a:endParaRPr lang="en-GB" sz="1200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41294" y="969226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ED7703"/>
                  </a:solidFill>
                </a:rPr>
                <a:t>Uo</a:t>
              </a:r>
              <a:r>
                <a:rPr lang="en-US" sz="1200" dirty="0" smtClean="0">
                  <a:solidFill>
                    <a:srgbClr val="ED7703"/>
                  </a:solidFill>
                </a:rPr>
                <a:t> = 3.1 MV</a:t>
              </a:r>
              <a:endParaRPr lang="en-GB" sz="1200" dirty="0">
                <a:solidFill>
                  <a:srgbClr val="ED7703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68729" y="459532"/>
              <a:ext cx="6396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accent5">
                      <a:lumMod val="75000"/>
                    </a:schemeClr>
                  </a:solidFill>
                </a:rPr>
                <a:t>Vtot</a:t>
              </a:r>
              <a:endParaRPr lang="en-GB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967406" y="343534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336699"/>
                </a:solidFill>
              </a:rPr>
              <a:t>Principle: 4</a:t>
            </a:r>
            <a:r>
              <a:rPr lang="en-US" sz="1400" i="1" baseline="30000" dirty="0" smtClean="0">
                <a:solidFill>
                  <a:srgbClr val="336699"/>
                </a:solidFill>
              </a:rPr>
              <a:t>th</a:t>
            </a:r>
            <a:r>
              <a:rPr lang="en-US" sz="1400" i="1" dirty="0" smtClean="0">
                <a:solidFill>
                  <a:srgbClr val="336699"/>
                </a:solidFill>
              </a:rPr>
              <a:t> harmonic RF system for bunch lengthening on EBS </a:t>
            </a:r>
            <a:endParaRPr lang="en-GB" sz="1400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201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harmonic 1.41 GHz RF system for bunch lengthening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ESLS meeting  -  16 &amp; 17 December 2020  -   Harmonic RF / Jörn Jacob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7200" y="3577580"/>
            <a:ext cx="8236800" cy="1425428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B050"/>
                </a:solidFill>
              </a:rPr>
              <a:t>3 </a:t>
            </a:r>
            <a:r>
              <a:rPr lang="en-US" b="1" dirty="0">
                <a:solidFill>
                  <a:srgbClr val="00B050"/>
                </a:solidFill>
              </a:rPr>
              <a:t>times less </a:t>
            </a:r>
            <a:r>
              <a:rPr lang="en-US" b="1" dirty="0" smtClean="0">
                <a:solidFill>
                  <a:srgbClr val="00B050"/>
                </a:solidFill>
              </a:rPr>
              <a:t>transient beam loading for TM020 mode  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  <a:sym typeface="Symbol" panose="05050102010706020507" pitchFamily="18" charset="2"/>
              </a:rPr>
              <a:t> R/Q)</a:t>
            </a:r>
            <a:endParaRPr lang="en-US" dirty="0">
              <a:solidFill>
                <a:srgbClr val="00B050"/>
              </a:solidFill>
            </a:endParaRPr>
          </a:p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ym typeface="Symbol" panose="05050102010706020507" pitchFamily="18" charset="2"/>
              </a:rPr>
              <a:t>Substantially more bunch lengthening for non symmetric filling (like 7/8 + 1)</a:t>
            </a:r>
            <a:endParaRPr lang="en-US" dirty="0" smtClean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pPr marL="285750" lvl="2" indent="-28575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dirty="0" smtClean="0">
                <a:sym typeface="Symbol" panose="05050102010706020507" pitchFamily="18" charset="2"/>
              </a:rPr>
              <a:t>Paid with </a:t>
            </a:r>
            <a:r>
              <a:rPr lang="en-US" dirty="0" smtClean="0">
                <a:solidFill>
                  <a:srgbClr val="C00000"/>
                </a:solidFill>
                <a:sym typeface="Symbol" panose="05050102010706020507" pitchFamily="18" charset="2"/>
              </a:rPr>
              <a:t>30 % more power </a:t>
            </a:r>
            <a:r>
              <a:rPr lang="en-US" dirty="0" smtClean="0">
                <a:sym typeface="Symbol" panose="05050102010706020507" pitchFamily="18" charset="2"/>
              </a:rPr>
              <a:t>for given voltage per cavity</a:t>
            </a:r>
            <a:endParaRPr lang="en-US" dirty="0" smtClean="0">
              <a:solidFill>
                <a:srgbClr val="00B05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798454"/>
              </p:ext>
            </p:extLst>
          </p:nvPr>
        </p:nvGraphicFramePr>
        <p:xfrm>
          <a:off x="727200" y="1189092"/>
          <a:ext cx="8165281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584">
                  <a:extLst>
                    <a:ext uri="{9D8B030D-6E8A-4147-A177-3AD203B41FA5}">
                      <a16:colId xmlns:a16="http://schemas.microsoft.com/office/drawing/2014/main" val="157346243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4822663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66400304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6727614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998996849"/>
                    </a:ext>
                  </a:extLst>
                </a:gridCol>
                <a:gridCol w="2160241">
                  <a:extLst>
                    <a:ext uri="{9D8B030D-6E8A-4147-A177-3AD203B41FA5}">
                      <a16:colId xmlns:a16="http://schemas.microsoft.com/office/drawing/2014/main" val="3876138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Accelerating mode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R/Q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Geometry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0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algn="ctr"/>
                      <a:r>
                        <a:rPr lang="en-US" sz="1600" dirty="0" smtClean="0"/>
                        <a:t>Losses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</a:t>
                      </a:r>
                      <a:r>
                        <a:rPr lang="en-US" sz="1600" baseline="-25000" dirty="0" err="1" smtClean="0"/>
                        <a:t>s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Diameter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033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TM010</a:t>
                      </a:r>
                    </a:p>
                    <a:p>
                      <a:r>
                        <a:rPr lang="en-US" sz="1600" dirty="0" smtClean="0"/>
                        <a:t>Standard shape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140 </a:t>
                      </a:r>
                      <a:r>
                        <a:rPr lang="en-US" sz="1600" baseline="0" dirty="0" smtClean="0">
                          <a:sym typeface="Symbol" panose="05050102010706020507" pitchFamily="18" charset="2"/>
                        </a:rPr>
                        <a:t>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15000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 M</a:t>
                      </a:r>
                      <a:r>
                        <a:rPr lang="en-US" sz="1600" baseline="0" dirty="0" smtClean="0">
                          <a:sym typeface="Symbol" panose="05050102010706020507" pitchFamily="18" charset="2"/>
                        </a:rPr>
                        <a:t>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137 mm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Scaling of ESRF main cavity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89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TM020</a:t>
                      </a:r>
                    </a:p>
                    <a:p>
                      <a:r>
                        <a:rPr lang="en-US" sz="1600" dirty="0" smtClean="0"/>
                        <a:t>higher order mode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46 </a:t>
                      </a:r>
                      <a:r>
                        <a:rPr lang="en-US" sz="1600" baseline="0" dirty="0" smtClean="0">
                          <a:sym typeface="Symbol" panose="05050102010706020507" pitchFamily="18" charset="2"/>
                        </a:rPr>
                        <a:t>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 M</a:t>
                      </a:r>
                      <a:r>
                        <a:rPr lang="en-US" sz="1600" baseline="0" dirty="0" smtClean="0">
                          <a:sym typeface="Symbol" panose="05050102010706020507" pitchFamily="18" charset="2"/>
                        </a:rPr>
                        <a:t>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335 mm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TM010 becomes</a:t>
                      </a:r>
                      <a:r>
                        <a:rPr lang="en-US" sz="1600" baseline="0" dirty="0" smtClean="0"/>
                        <a:t> a LOM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7571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TM020 / TM010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1/3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0.7</a:t>
                      </a:r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Symbol" panose="05050102010706020507" pitchFamily="18" charset="2"/>
                        </a:rPr>
                        <a:t>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sym typeface="Symbol" panose="05050102010706020507" pitchFamily="18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2924593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755532" y="829052"/>
            <a:ext cx="8236800" cy="3942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500"/>
              </a:spcAft>
              <a:buFont typeface="Arial" pitchFamily="34" charset="0"/>
              <a:buNone/>
              <a:defRPr sz="17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80000"/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Font typeface="ITCOfficinaSans LT Book" pitchFamily="2" charset="0"/>
              <a:buChar char="&gt;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ym typeface="Symbol" panose="05050102010706020507" pitchFamily="18" charset="2"/>
              </a:rPr>
              <a:t>E020 copper cavity as proposed by Naoto Yamamoto / KEK:</a:t>
            </a:r>
            <a:endParaRPr lang="en-US" dirty="0" smtClean="0">
              <a:solidFill>
                <a:srgbClr val="00B05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of </a:t>
            </a:r>
            <a:r>
              <a:rPr lang="en-US" dirty="0" err="1" smtClean="0">
                <a:solidFill>
                  <a:srgbClr val="FFC000"/>
                </a:solidFill>
              </a:rPr>
              <a:t>multicell</a:t>
            </a:r>
            <a:r>
              <a:rPr lang="en-US" dirty="0" smtClean="0"/>
              <a:t> E020 cavities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997779"/>
            <a:ext cx="2304752" cy="1343648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Multicell</a:t>
            </a:r>
            <a:r>
              <a:rPr lang="en-US" dirty="0" smtClean="0"/>
              <a:t>:</a:t>
            </a:r>
            <a:endParaRPr lang="en-US" dirty="0"/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More compact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Less auxiliaries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Simpler control</a:t>
            </a:r>
            <a:endParaRPr lang="en-US" dirty="0">
              <a:sym typeface="Symbol" panose="05050102010706020507" pitchFamily="18" charset="2"/>
            </a:endParaRP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ESLS meeting  -  16 &amp; 17 December 2020  -   Harmonic RF / Jörn Jacob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gray">
          <a:xfrm>
            <a:off x="3203848" y="1000986"/>
            <a:ext cx="5760152" cy="1343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500"/>
              </a:spcAft>
              <a:buFont typeface="Arial" pitchFamily="34" charset="0"/>
              <a:buNone/>
              <a:defRPr sz="17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80000"/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Font typeface="ITCOfficinaSans LT Book" pitchFamily="2" charset="0"/>
              <a:buChar char="&gt;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What we need to ensure</a:t>
            </a:r>
          </a:p>
          <a:p>
            <a:pPr marL="2857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TM020 and TM010 be coupled from cell to cell</a:t>
            </a:r>
          </a:p>
          <a:p>
            <a:pPr marL="2857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TM010 to be damped at the extremities of the structure</a:t>
            </a:r>
          </a:p>
          <a:p>
            <a:pPr marL="2857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HOM to be damped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73656"/>
            <a:ext cx="4943150" cy="3154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59BAE8-6F80-42C6-9BEA-1A5AB37D6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28" t="15727" r="25917" b="15572"/>
          <a:stretch/>
        </p:blipFill>
        <p:spPr>
          <a:xfrm>
            <a:off x="5724128" y="2641476"/>
            <a:ext cx="3202090" cy="20581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1800" y="285750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LOM</a:t>
            </a:r>
            <a:r>
              <a:rPr lang="en-US" dirty="0" smtClean="0"/>
              <a:t> damping by </a:t>
            </a:r>
            <a:r>
              <a:rPr lang="en-US" dirty="0" smtClean="0">
                <a:solidFill>
                  <a:srgbClr val="00B050"/>
                </a:solidFill>
              </a:rPr>
              <a:t>4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coaxial antennas </a:t>
            </a:r>
            <a:r>
              <a:rPr lang="en-US" dirty="0" smtClean="0"/>
              <a:t>at each end disc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043608" y="3073524"/>
            <a:ext cx="1728192" cy="12241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3"/>
          </p:cNvCxnSpPr>
          <p:nvPr/>
        </p:nvCxnSpPr>
        <p:spPr>
          <a:xfrm>
            <a:off x="4860032" y="3319165"/>
            <a:ext cx="720080" cy="18640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012160" y="2341427"/>
            <a:ext cx="2448272" cy="228041"/>
          </a:xfrm>
          <a:prstGeom prst="straightConnector1">
            <a:avLst/>
          </a:prstGeom>
          <a:ln w="127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1290735">
            <a:off x="6767404" y="2257201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530 mm</a:t>
            </a:r>
            <a:endParaRPr lang="en-GB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75825" y="4858323"/>
            <a:ext cx="972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[A.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</a:rPr>
              <a:t>D’Elia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]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9D7C30-0C24-4A4E-9E19-665856EEF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69"/>
          <a:stretch/>
        </p:blipFill>
        <p:spPr>
          <a:xfrm>
            <a:off x="5940152" y="2999694"/>
            <a:ext cx="2891790" cy="2007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8B9EC4-1612-47D7-8059-F65EEDD03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226"/>
          <a:stretch/>
        </p:blipFill>
        <p:spPr>
          <a:xfrm>
            <a:off x="5540241" y="468999"/>
            <a:ext cx="3369297" cy="2255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 and LOM damping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ESLS meeting  -  16 &amp; 17 December 2020  -   Harmonic RF / Jörn Jacob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11" y="1368823"/>
            <a:ext cx="4955513" cy="3888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2043299"/>
            <a:ext cx="262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 HOM Couplers in red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 HOM Couplers in blue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3894181"/>
            <a:ext cx="1904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LCBI </a:t>
            </a:r>
            <a:r>
              <a:rPr lang="en-US" sz="1600" dirty="0"/>
              <a:t>Threshold </a:t>
            </a:r>
            <a:endParaRPr lang="en-GB" sz="16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Elliptical beam pipe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742836"/>
            <a:ext cx="8165280" cy="386251"/>
          </a:xfrm>
        </p:spPr>
        <p:txBody>
          <a:bodyPr/>
          <a:lstStyle/>
          <a:p>
            <a:r>
              <a:rPr lang="en-US" dirty="0" smtClean="0"/>
              <a:t>EBS </a:t>
            </a:r>
            <a:r>
              <a:rPr lang="en-US" dirty="0" smtClean="0">
                <a:solidFill>
                  <a:srgbClr val="C00000"/>
                </a:solidFill>
              </a:rPr>
              <a:t>beam stay clear </a:t>
            </a:r>
            <a:r>
              <a:rPr lang="en-US" dirty="0" smtClean="0"/>
              <a:t>with margin: </a:t>
            </a:r>
            <a:r>
              <a:rPr lang="en-US" dirty="0" err="1" smtClean="0">
                <a:solidFill>
                  <a:srgbClr val="C00000"/>
                </a:solidFill>
              </a:rPr>
              <a:t>horiz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en-US" dirty="0" err="1" smtClean="0">
                <a:solidFill>
                  <a:srgbClr val="C00000"/>
                </a:solidFill>
              </a:rPr>
              <a:t>vert</a:t>
            </a:r>
            <a:r>
              <a:rPr lang="en-US" dirty="0" smtClean="0">
                <a:solidFill>
                  <a:srgbClr val="C00000"/>
                </a:solidFill>
              </a:rPr>
              <a:t> = 45 mm / 8 mm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ESLS meeting  -  16 &amp; 17 December 2020  -   Harmonic RF / Jörn Jacob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7</a:t>
            </a:fld>
            <a:endParaRPr lang="en-US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A64E9B-8808-4C34-8AEF-AE73EB81FDEF}"/>
              </a:ext>
            </a:extLst>
          </p:cNvPr>
          <p:cNvGrpSpPr>
            <a:grpSpLocks noChangeAspect="1"/>
          </p:cNvGrpSpPr>
          <p:nvPr/>
        </p:nvGrpSpPr>
        <p:grpSpPr>
          <a:xfrm>
            <a:off x="107504" y="2065412"/>
            <a:ext cx="3757099" cy="3210897"/>
            <a:chOff x="618068" y="1690688"/>
            <a:chExt cx="4933258" cy="42166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7A3EA1-3526-4808-8643-4B2981696C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724" t="6680" r="22112" b="8542"/>
            <a:stretch/>
          </p:blipFill>
          <p:spPr>
            <a:xfrm>
              <a:off x="618068" y="1690688"/>
              <a:ext cx="4207658" cy="3665083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DEB9F06-0EFC-4444-BB30-A71AD8F6BA4E}"/>
                </a:ext>
              </a:extLst>
            </p:cNvPr>
            <p:cNvCxnSpPr/>
            <p:nvPr/>
          </p:nvCxnSpPr>
          <p:spPr>
            <a:xfrm flipV="1">
              <a:off x="4216399" y="5130801"/>
              <a:ext cx="8467" cy="254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02AEA20-40D9-451C-9707-88A10A321BDF}"/>
                </a:ext>
              </a:extLst>
            </p:cNvPr>
            <p:cNvCxnSpPr/>
            <p:nvPr/>
          </p:nvCxnSpPr>
          <p:spPr>
            <a:xfrm flipV="1">
              <a:off x="3293532" y="5384801"/>
              <a:ext cx="922867" cy="84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BB6EB4-D1C5-44CB-88E3-D575E5D8E5B3}"/>
                </a:ext>
              </a:extLst>
            </p:cNvPr>
            <p:cNvSpPr txBox="1"/>
            <p:nvPr/>
          </p:nvSpPr>
          <p:spPr>
            <a:xfrm>
              <a:off x="4224866" y="5062509"/>
              <a:ext cx="1326460" cy="485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a=8mm</a:t>
              </a:r>
              <a:r>
                <a:rPr lang="en-US" sz="1400" dirty="0" smtClean="0">
                  <a:solidFill>
                    <a:srgbClr val="C00000"/>
                  </a:solidFill>
                </a:rPr>
                <a:t> </a:t>
              </a:r>
              <a:endParaRPr lang="en-GB" sz="1400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26B63C-DA4C-4E6D-A19D-F9573448EB95}"/>
                </a:ext>
              </a:extLst>
            </p:cNvPr>
            <p:cNvSpPr txBox="1"/>
            <p:nvPr/>
          </p:nvSpPr>
          <p:spPr>
            <a:xfrm>
              <a:off x="3336420" y="5422300"/>
              <a:ext cx="1429596" cy="485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b=45mm</a:t>
              </a:r>
              <a:endParaRPr lang="en-GB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784B7E-4AA2-430D-BD93-FF8E7E8CE30D}"/>
              </a:ext>
            </a:extLst>
          </p:cNvPr>
          <p:cNvGrpSpPr>
            <a:grpSpLocks noChangeAspect="1"/>
          </p:cNvGrpSpPr>
          <p:nvPr/>
        </p:nvGrpSpPr>
        <p:grpSpPr>
          <a:xfrm>
            <a:off x="5200387" y="2065412"/>
            <a:ext cx="3263846" cy="3149918"/>
            <a:chOff x="6950443" y="2056353"/>
            <a:chExt cx="4144022" cy="416063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3417353-2A1C-4173-9279-309F4AA63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434" r="26380" b="59949"/>
            <a:stretch/>
          </p:blipFill>
          <p:spPr>
            <a:xfrm rot="16200000">
              <a:off x="6896819" y="2109977"/>
              <a:ext cx="3673723" cy="3566475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D62BEB9-F38F-49EE-9D79-C5A163ACD6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92626" y="5370286"/>
              <a:ext cx="324292" cy="3597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800EDC-A43C-4D72-B5E7-5B7A2855E12B}"/>
                </a:ext>
              </a:extLst>
            </p:cNvPr>
            <p:cNvSpPr txBox="1"/>
            <p:nvPr/>
          </p:nvSpPr>
          <p:spPr>
            <a:xfrm>
              <a:off x="10045883" y="5729145"/>
              <a:ext cx="1048582" cy="4878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C00000"/>
                  </a:solidFill>
                </a:rPr>
                <a:t>20mm</a:t>
              </a:r>
              <a:endParaRPr lang="en-GB" sz="1200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3C8F900-CF18-4EDD-B1C4-FE1CF8DA9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598563"/>
              </p:ext>
            </p:extLst>
          </p:nvPr>
        </p:nvGraphicFramePr>
        <p:xfrm>
          <a:off x="2722142" y="1132563"/>
          <a:ext cx="450915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053">
                  <a:extLst>
                    <a:ext uri="{9D8B030D-6E8A-4147-A177-3AD203B41FA5}">
                      <a16:colId xmlns:a16="http://schemas.microsoft.com/office/drawing/2014/main" val="2832442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Elliptical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Round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773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R/Q (Ohm)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  <a:r>
                        <a:rPr lang="en-US" baseline="-25000" dirty="0"/>
                        <a:t>0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23176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23772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422924" y="280955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Optimization of coupling slots: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Q</a:t>
            </a:r>
            <a:r>
              <a:rPr lang="en-US" b="1" baseline="-25000" dirty="0" smtClean="0">
                <a:solidFill>
                  <a:srgbClr val="00B050"/>
                </a:solidFill>
              </a:rPr>
              <a:t>0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 28000</a:t>
            </a:r>
            <a:endParaRPr lang="en-GB" b="1" dirty="0">
              <a:solidFill>
                <a:srgbClr val="00B050"/>
              </a:solidFill>
            </a:endParaRPr>
          </a:p>
        </p:txBody>
      </p:sp>
      <p:cxnSp>
        <p:nvCxnSpPr>
          <p:cNvPr id="19" name="Straight Arrow Connector 18"/>
          <p:cNvCxnSpPr>
            <a:endCxn id="17" idx="0"/>
          </p:cNvCxnSpPr>
          <p:nvPr/>
        </p:nvCxnSpPr>
        <p:spPr>
          <a:xfrm flipH="1">
            <a:off x="4287020" y="2245083"/>
            <a:ext cx="428996" cy="56447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considered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</a:t>
            </a:r>
            <a:r>
              <a:rPr lang="en-US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Harmonic Cavity options </a:t>
            </a:r>
            <a:r>
              <a:rPr lang="en-US" dirty="0" smtClean="0"/>
              <a:t>for ESRF-EBS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387" y="696035"/>
            <a:ext cx="8121160" cy="505281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Requirements for optimum bunch lengthening: </a:t>
            </a:r>
          </a:p>
          <a:p>
            <a:pPr marL="285750" lvl="2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V</a:t>
            </a:r>
            <a:r>
              <a:rPr lang="en-US" baseline="-25000" dirty="0" err="1"/>
              <a:t>nom</a:t>
            </a:r>
            <a:r>
              <a:rPr lang="en-US" dirty="0"/>
              <a:t> = 6.0 MV </a:t>
            </a:r>
            <a:r>
              <a:rPr lang="en-US" dirty="0" smtClean="0"/>
              <a:t>at 352.37 MHz </a:t>
            </a:r>
            <a:r>
              <a:rPr lang="en-US" dirty="0" smtClean="0">
                <a:sym typeface="Symbol" panose="05050102010706020507" pitchFamily="18" charset="2"/>
              </a:rPr>
              <a:t>  </a:t>
            </a:r>
            <a:r>
              <a:rPr lang="en-US" dirty="0" err="1" smtClean="0">
                <a:solidFill>
                  <a:srgbClr val="C00000"/>
                </a:solidFill>
              </a:rPr>
              <a:t>V</a:t>
            </a:r>
            <a:r>
              <a:rPr lang="en-US" baseline="-25000" dirty="0" err="1" smtClean="0">
                <a:solidFill>
                  <a:srgbClr val="C00000"/>
                </a:solidFill>
              </a:rPr>
              <a:t>h,opt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= 1.27 </a:t>
            </a:r>
            <a:r>
              <a:rPr lang="en-US" dirty="0" smtClean="0">
                <a:solidFill>
                  <a:srgbClr val="C00000"/>
                </a:solidFill>
              </a:rPr>
              <a:t>MV at 1409 MHz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ESLS meeting  -  16 &amp; 17 December 2020  -   Harmonic RF / Jörn Jacob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8</a:t>
            </a:fld>
            <a:endParaRPr lang="en-US" noProof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43454"/>
              </p:ext>
            </p:extLst>
          </p:nvPr>
        </p:nvGraphicFramePr>
        <p:xfrm>
          <a:off x="667747" y="1192500"/>
          <a:ext cx="8236800" cy="391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500">
                  <a:extLst>
                    <a:ext uri="{9D8B030D-6E8A-4147-A177-3AD203B41FA5}">
                      <a16:colId xmlns:a16="http://schemas.microsoft.com/office/drawing/2014/main" val="428691205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533825307"/>
                    </a:ext>
                  </a:extLst>
                </a:gridCol>
                <a:gridCol w="1729825">
                  <a:extLst>
                    <a:ext uri="{9D8B030D-6E8A-4147-A177-3AD203B41FA5}">
                      <a16:colId xmlns:a16="http://schemas.microsoft.com/office/drawing/2014/main" val="3511761828"/>
                    </a:ext>
                  </a:extLst>
                </a:gridCol>
                <a:gridCol w="1596243">
                  <a:extLst>
                    <a:ext uri="{9D8B030D-6E8A-4147-A177-3AD203B41FA5}">
                      <a16:colId xmlns:a16="http://schemas.microsoft.com/office/drawing/2014/main" val="3934163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TM020 – mode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 x single</a:t>
                      </a:r>
                      <a:r>
                        <a:rPr lang="en-US" sz="1400" baseline="0" dirty="0" smtClean="0"/>
                        <a:t>-cell cavities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x 3-cell cavities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1x 5-cell</a:t>
                      </a:r>
                      <a:r>
                        <a:rPr lang="en-US" sz="1400" baseline="0" dirty="0" smtClean="0"/>
                        <a:t> cavity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931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R/Q (at least)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 </a:t>
                      </a:r>
                      <a:r>
                        <a:rPr lang="en-US" sz="1400" dirty="0" smtClean="0"/>
                        <a:t>200 </a:t>
                      </a:r>
                      <a:r>
                        <a:rPr lang="en-US" sz="1400" baseline="0" dirty="0" smtClean="0">
                          <a:sym typeface="Symbol" panose="05050102010706020507" pitchFamily="18" charset="2"/>
                        </a:rPr>
                        <a:t>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 </a:t>
                      </a:r>
                      <a:r>
                        <a:rPr lang="en-US" sz="1400" dirty="0" smtClean="0"/>
                        <a:t>240 </a:t>
                      </a:r>
                      <a:r>
                        <a:rPr lang="en-US" sz="1400" baseline="0" dirty="0" smtClean="0">
                          <a:sym typeface="Symbol" panose="05050102010706020507" pitchFamily="18" charset="2"/>
                        </a:rPr>
                        <a:t>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 </a:t>
                      </a:r>
                      <a:r>
                        <a:rPr lang="en-US" sz="1400" dirty="0" smtClean="0"/>
                        <a:t>200 </a:t>
                      </a:r>
                      <a:r>
                        <a:rPr lang="en-US" sz="1400" baseline="0" dirty="0" smtClean="0">
                          <a:sym typeface="Symbol" panose="05050102010706020507" pitchFamily="18" charset="2"/>
                        </a:rPr>
                        <a:t></a:t>
                      </a:r>
                      <a:endParaRPr lang="en-GB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881233"/>
                  </a:ext>
                </a:extLst>
              </a:tr>
              <a:tr h="3472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</a:t>
                      </a:r>
                      <a:r>
                        <a:rPr lang="en-US" sz="1400" baseline="-25000" dirty="0" smtClean="0"/>
                        <a:t>0</a:t>
                      </a:r>
                      <a:r>
                        <a:rPr lang="en-US" sz="140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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 </a:t>
                      </a:r>
                      <a:r>
                        <a:rPr lang="en-US" sz="1400" dirty="0" smtClean="0"/>
                        <a:t>33000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 </a:t>
                      </a:r>
                      <a:r>
                        <a:rPr lang="en-US" sz="1400" dirty="0" smtClean="0"/>
                        <a:t>28000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Symbol" panose="05050102010706020507" pitchFamily="18" charset="2"/>
                        <a:buNone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 28000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39016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</a:t>
                      </a:r>
                      <a:r>
                        <a:rPr lang="en-US" sz="1400" dirty="0" err="1" smtClean="0"/>
                        <a:t>R</a:t>
                      </a:r>
                      <a:r>
                        <a:rPr lang="en-US" sz="1400" baseline="-25000" dirty="0" err="1" smtClean="0"/>
                        <a:t>s</a:t>
                      </a:r>
                      <a:r>
                        <a:rPr lang="en-US" sz="140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6.6 M</a:t>
                      </a:r>
                      <a:r>
                        <a:rPr lang="en-US" sz="1400" baseline="0" dirty="0" smtClean="0">
                          <a:sym typeface="Symbol" panose="05050102010706020507" pitchFamily="18" charset="2"/>
                        </a:rPr>
                        <a:t>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6.7 M</a:t>
                      </a:r>
                      <a:r>
                        <a:rPr lang="en-US" sz="1400" baseline="0" dirty="0" smtClean="0">
                          <a:sym typeface="Symbol" panose="05050102010706020507" pitchFamily="18" charset="2"/>
                        </a:rPr>
                        <a:t>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5.6 M</a:t>
                      </a:r>
                      <a:r>
                        <a:rPr lang="en-US" sz="1400" baseline="0" dirty="0" smtClean="0">
                          <a:sym typeface="Symbol" panose="05050102010706020507" pitchFamily="18" charset="2"/>
                        </a:rPr>
                        <a:t></a:t>
                      </a:r>
                      <a:endParaRPr lang="en-GB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642605"/>
                  </a:ext>
                </a:extLst>
              </a:tr>
              <a:tr h="2712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</a:t>
                      </a:r>
                      <a:r>
                        <a:rPr lang="en-US" sz="1400" baseline="-25000" dirty="0" err="1" smtClean="0"/>
                        <a:t>cav</a:t>
                      </a:r>
                      <a:r>
                        <a:rPr lang="en-US" sz="1400" baseline="0" dirty="0" smtClean="0"/>
                        <a:t> : </a:t>
                      </a:r>
                      <a:r>
                        <a:rPr lang="en-US" sz="1400" baseline="0" dirty="0" err="1" smtClean="0"/>
                        <a:t>Dissip</a:t>
                      </a:r>
                      <a:r>
                        <a:rPr lang="en-US" sz="1400" baseline="0" dirty="0" smtClean="0"/>
                        <a:t>. for 1.27 MV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122 kW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120 kW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144 kW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358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</a:t>
                      </a:r>
                      <a:r>
                        <a:rPr lang="en-US" sz="1400" baseline="0" dirty="0" smtClean="0"/>
                        <a:t> of </a:t>
                      </a:r>
                      <a:r>
                        <a:rPr lang="en-US" sz="1400" dirty="0" smtClean="0"/>
                        <a:t> power</a:t>
                      </a:r>
                      <a:r>
                        <a:rPr lang="en-US" sz="1400" baseline="0" dirty="0" smtClean="0"/>
                        <a:t> couplers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x 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r>
                        <a:rPr lang="en-US" sz="1400" baseline="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258122"/>
                  </a:ext>
                </a:extLst>
              </a:tr>
              <a:tr h="3157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Minimum </a:t>
                      </a:r>
                      <a:r>
                        <a:rPr lang="en-US" sz="1400" dirty="0" err="1" smtClean="0"/>
                        <a:t>P</a:t>
                      </a:r>
                      <a:r>
                        <a:rPr lang="en-US" sz="1400" baseline="-25000" dirty="0" err="1" smtClean="0"/>
                        <a:t>cav</a:t>
                      </a:r>
                      <a:r>
                        <a:rPr lang="en-US" sz="1400" baseline="-25000" dirty="0" smtClean="0"/>
                        <a:t> </a:t>
                      </a:r>
                      <a:r>
                        <a:rPr lang="en-US" sz="1400" dirty="0" smtClean="0"/>
                        <a:t>/ coupler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25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kW</a:t>
                      </a:r>
                      <a:endParaRPr lang="en-GB" sz="1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30 kW</a:t>
                      </a:r>
                      <a:endParaRPr lang="en-GB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72 kW</a:t>
                      </a:r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977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40 % 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Overhead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200" baseline="0" dirty="0" smtClean="0"/>
                        <a:t>(SWR, losses, RF feedback, working point uncertainties)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 kW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 kW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 kW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675868"/>
                  </a:ext>
                </a:extLst>
              </a:tr>
              <a:tr h="3044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Generator power per coupler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35 kW</a:t>
                      </a:r>
                      <a:endParaRPr lang="en-GB" sz="1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42 kW</a:t>
                      </a:r>
                      <a:endParaRPr lang="en-GB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101 kW</a:t>
                      </a:r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071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generator power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175 kW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168 kW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 kW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04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considered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for EBS</a:t>
                      </a:r>
                      <a:endParaRPr lang="en-GB" sz="1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considered for EBS</a:t>
                      </a:r>
                      <a:endParaRPr lang="en-GB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rejected</a:t>
                      </a:r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84493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725567" y="5188191"/>
            <a:ext cx="8121160" cy="21460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500"/>
              </a:spcAft>
              <a:buFont typeface="Arial" pitchFamily="34" charset="0"/>
              <a:buNone/>
              <a:defRPr sz="17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80000"/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Font typeface="ITCOfficinaSans LT Book" pitchFamily="2" charset="0"/>
              <a:buChar char="&gt;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 Still preliminary design  cavity parameters to be refined when all auxiliaries are connected !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loading diagram with harmonic cavity for bunch lengthening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 smtClean="0"/>
              <a:t>ESLS meeting  -  16 &amp; 17 December 2020  -   Harmonic RF / Jörn Jacob</a:t>
            </a:r>
            <a:endParaRPr 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832559"/>
            <a:ext cx="424847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>
              <a:spcAft>
                <a:spcPts val="600"/>
              </a:spcAft>
            </a:pPr>
            <a:r>
              <a:rPr lang="en-US" sz="1400" dirty="0" err="1" smtClean="0"/>
              <a:t>V</a:t>
            </a:r>
            <a:r>
              <a:rPr lang="en-US" sz="1400" baseline="-25000" dirty="0" err="1" smtClean="0"/>
              <a:t>acc</a:t>
            </a:r>
            <a:r>
              <a:rPr lang="en-US" sz="1400" dirty="0" smtClean="0"/>
              <a:t>(</a:t>
            </a:r>
            <a:r>
              <a:rPr lang="en-GB" sz="1400" dirty="0" smtClean="0">
                <a:sym typeface="Symbol"/>
              </a:rPr>
              <a:t></a:t>
            </a:r>
            <a:r>
              <a:rPr lang="en-US" sz="1400" dirty="0" smtClean="0"/>
              <a:t>) = </a:t>
            </a:r>
            <a:r>
              <a:rPr lang="en-US" sz="1400" dirty="0" err="1" smtClean="0"/>
              <a:t>V</a:t>
            </a:r>
            <a:r>
              <a:rPr lang="en-US" sz="1400" baseline="-25000" dirty="0" err="1" smtClean="0"/>
              <a:t>c</a:t>
            </a:r>
            <a:r>
              <a:rPr lang="en-US" sz="1400" dirty="0" smtClean="0"/>
              <a:t> sin(</a:t>
            </a:r>
            <a:r>
              <a:rPr lang="en-GB" sz="1400" dirty="0" smtClean="0">
                <a:sym typeface="Symbol"/>
              </a:rPr>
              <a:t></a:t>
            </a:r>
            <a:r>
              <a:rPr lang="en-GB" sz="1400" baseline="-25000" dirty="0" smtClean="0">
                <a:sym typeface="Symbol"/>
              </a:rPr>
              <a:t>s </a:t>
            </a:r>
            <a:r>
              <a:rPr lang="en-GB" sz="1400" dirty="0" smtClean="0">
                <a:sym typeface="Symbol"/>
              </a:rPr>
              <a:t>+ ) + </a:t>
            </a:r>
            <a:r>
              <a:rPr lang="en-GB" sz="1400" dirty="0" err="1" smtClean="0">
                <a:sym typeface="Symbol"/>
              </a:rPr>
              <a:t>V</a:t>
            </a:r>
            <a:r>
              <a:rPr lang="en-GB" sz="1400" baseline="-25000" dirty="0" err="1" smtClean="0">
                <a:sym typeface="Symbol"/>
              </a:rPr>
              <a:t>h</a:t>
            </a:r>
            <a:r>
              <a:rPr lang="en-GB" sz="1400" dirty="0" smtClean="0">
                <a:sym typeface="Symbol"/>
              </a:rPr>
              <a:t> sin(</a:t>
            </a:r>
            <a:r>
              <a:rPr lang="en-GB" sz="1400" dirty="0" err="1" smtClean="0">
                <a:sym typeface="Symbol"/>
              </a:rPr>
              <a:t>n</a:t>
            </a:r>
            <a:r>
              <a:rPr lang="en-GB" sz="1400" baseline="-25000" dirty="0" err="1" smtClean="0">
                <a:sym typeface="Symbol"/>
              </a:rPr>
              <a:t>h</a:t>
            </a:r>
            <a:r>
              <a:rPr lang="en-GB" sz="1400" dirty="0" smtClean="0">
                <a:sym typeface="Symbol"/>
              </a:rPr>
              <a:t> + n)</a:t>
            </a:r>
          </a:p>
          <a:p>
            <a:pPr marL="176213">
              <a:spcAft>
                <a:spcPts val="600"/>
              </a:spcAft>
            </a:pP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1400" dirty="0" smtClean="0"/>
              <a:t>Optimum Working point (1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&amp;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derivatives = 0):</a:t>
            </a:r>
          </a:p>
          <a:p>
            <a:pPr marL="176213">
              <a:spcAft>
                <a:spcPts val="600"/>
              </a:spcAft>
            </a:pPr>
            <a:r>
              <a:rPr lang="en-GB" sz="1400" dirty="0" smtClean="0">
                <a:sym typeface="Symbol"/>
              </a:rPr>
              <a:t></a:t>
            </a:r>
            <a:r>
              <a:rPr lang="en-GB" sz="1400" baseline="-25000" dirty="0" smtClean="0">
                <a:sym typeface="Symbol"/>
              </a:rPr>
              <a:t>s</a:t>
            </a:r>
            <a:r>
              <a:rPr lang="en-GB" sz="1400" dirty="0" smtClean="0">
                <a:sym typeface="Symbol"/>
              </a:rPr>
              <a:t> =  - </a:t>
            </a:r>
            <a:r>
              <a:rPr lang="en-GB" sz="1400" dirty="0" err="1" smtClean="0">
                <a:sym typeface="Symbol"/>
              </a:rPr>
              <a:t>arcsin</a:t>
            </a:r>
            <a:r>
              <a:rPr lang="en-GB" sz="1400" dirty="0" smtClean="0">
                <a:sym typeface="Symbol"/>
              </a:rPr>
              <a:t>[ n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/(n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-1)  U</a:t>
            </a:r>
            <a:r>
              <a:rPr lang="en-GB" sz="1400" baseline="-25000" dirty="0" smtClean="0">
                <a:sym typeface="Symbol"/>
              </a:rPr>
              <a:t>0</a:t>
            </a:r>
            <a:r>
              <a:rPr lang="en-GB" sz="1400" dirty="0" smtClean="0">
                <a:sym typeface="Symbol"/>
              </a:rPr>
              <a:t>/</a:t>
            </a:r>
            <a:r>
              <a:rPr lang="en-GB" sz="1400" dirty="0" err="1" smtClean="0">
                <a:sym typeface="Symbol"/>
              </a:rPr>
              <a:t>V</a:t>
            </a:r>
            <a:r>
              <a:rPr lang="en-GB" sz="1400" baseline="-25000" dirty="0" err="1" smtClean="0">
                <a:sym typeface="Symbol"/>
              </a:rPr>
              <a:t>c</a:t>
            </a:r>
            <a:r>
              <a:rPr lang="en-GB" sz="1400" dirty="0" smtClean="0">
                <a:sym typeface="Symbol"/>
              </a:rPr>
              <a:t> ]</a:t>
            </a:r>
          </a:p>
          <a:p>
            <a:pPr marL="176213">
              <a:spcAft>
                <a:spcPts val="600"/>
              </a:spcAft>
            </a:pPr>
            <a:r>
              <a:rPr lang="en-US" sz="1400" dirty="0" err="1" smtClean="0">
                <a:sym typeface="Symbol"/>
              </a:rPr>
              <a:t>V</a:t>
            </a:r>
            <a:r>
              <a:rPr lang="en-US" sz="1400" baseline="-25000" dirty="0" err="1" smtClean="0">
                <a:sym typeface="Symbol"/>
              </a:rPr>
              <a:t>h,opt</a:t>
            </a:r>
            <a:r>
              <a:rPr lang="en-US" sz="1400" baseline="-25000" dirty="0" smtClean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= </a:t>
            </a:r>
            <a:r>
              <a:rPr lang="en-US" sz="1400" dirty="0" err="1" smtClean="0">
                <a:sym typeface="Symbol"/>
              </a:rPr>
              <a:t>sqrt</a:t>
            </a:r>
            <a:r>
              <a:rPr lang="en-US" sz="1400" dirty="0" smtClean="0">
                <a:sym typeface="Symbol"/>
              </a:rPr>
              <a:t>[ </a:t>
            </a:r>
            <a:r>
              <a:rPr lang="en-GB" sz="1400" dirty="0" smtClean="0">
                <a:sym typeface="Symbol"/>
              </a:rPr>
              <a:t>V</a:t>
            </a:r>
            <a:r>
              <a:rPr lang="en-GB" sz="1400" baseline="-25000" dirty="0" smtClean="0">
                <a:sym typeface="Symbol"/>
              </a:rPr>
              <a:t>c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/n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 - U</a:t>
            </a:r>
            <a:r>
              <a:rPr lang="en-GB" sz="1400" baseline="-25000" dirty="0" smtClean="0">
                <a:sym typeface="Symbol"/>
              </a:rPr>
              <a:t>0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/(n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-1) ]</a:t>
            </a:r>
          </a:p>
          <a:p>
            <a:pPr marL="176213">
              <a:spcAft>
                <a:spcPts val="600"/>
              </a:spcAft>
            </a:pPr>
            <a:r>
              <a:rPr lang="en-GB" sz="1400" dirty="0" smtClean="0">
                <a:sym typeface="Symbol"/>
              </a:rPr>
              <a:t> </a:t>
            </a:r>
            <a:r>
              <a:rPr lang="en-US" sz="1400" baseline="-25000" dirty="0" err="1" smtClean="0">
                <a:sym typeface="Symbol"/>
              </a:rPr>
              <a:t>h,opt</a:t>
            </a:r>
            <a:r>
              <a:rPr lang="en-US" sz="1400" baseline="-25000" dirty="0" smtClean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= (1/n) </a:t>
            </a:r>
            <a:r>
              <a:rPr lang="en-US" sz="1400" dirty="0" err="1" smtClean="0">
                <a:sym typeface="Symbol"/>
              </a:rPr>
              <a:t>arcsin</a:t>
            </a:r>
            <a:r>
              <a:rPr lang="en-US" sz="1400" dirty="0" smtClean="0">
                <a:sym typeface="Symbol"/>
              </a:rPr>
              <a:t>[- </a:t>
            </a:r>
            <a:r>
              <a:rPr lang="en-GB" sz="1400" dirty="0" smtClean="0">
                <a:sym typeface="Symbol"/>
              </a:rPr>
              <a:t>U</a:t>
            </a:r>
            <a:r>
              <a:rPr lang="en-GB" sz="1400" baseline="-25000" dirty="0" smtClean="0">
                <a:sym typeface="Symbol"/>
              </a:rPr>
              <a:t>0 </a:t>
            </a:r>
            <a:r>
              <a:rPr lang="en-GB" sz="1400" dirty="0" smtClean="0">
                <a:sym typeface="Symbol"/>
              </a:rPr>
              <a:t>/ (</a:t>
            </a:r>
            <a:r>
              <a:rPr lang="en-GB" sz="1400" dirty="0" err="1" smtClean="0">
                <a:sym typeface="Symbol"/>
              </a:rPr>
              <a:t>V</a:t>
            </a:r>
            <a:r>
              <a:rPr lang="en-GB" sz="1400" baseline="-25000" dirty="0" err="1" smtClean="0">
                <a:sym typeface="Symbol"/>
              </a:rPr>
              <a:t>h,opt</a:t>
            </a:r>
            <a:r>
              <a:rPr lang="en-GB" sz="1400" dirty="0" smtClean="0">
                <a:sym typeface="Symbol"/>
              </a:rPr>
              <a:t> (n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-1) ]</a:t>
            </a:r>
            <a:endParaRPr lang="en-US" sz="1400" dirty="0" smtClean="0"/>
          </a:p>
          <a:p>
            <a:pPr>
              <a:spcAft>
                <a:spcPts val="600"/>
              </a:spcAft>
            </a:pP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1400" dirty="0" smtClean="0"/>
              <a:t>Optimum tuning (min power) </a:t>
            </a:r>
            <a:r>
              <a:rPr lang="en-US" sz="1400" dirty="0" smtClean="0">
                <a:sym typeface="Symbol"/>
              </a:rPr>
              <a:t></a:t>
            </a:r>
            <a:r>
              <a:rPr lang="en-US" sz="1400" dirty="0" smtClean="0"/>
              <a:t> load angle = 0:</a:t>
            </a:r>
          </a:p>
          <a:p>
            <a:pPr marL="176213">
              <a:spcAft>
                <a:spcPts val="600"/>
              </a:spcAft>
              <a:tabLst>
                <a:tab pos="536575" algn="l"/>
                <a:tab pos="1617663" algn="l"/>
              </a:tabLst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</a:t>
            </a:r>
            <a:r>
              <a:rPr lang="en-US" sz="1400" dirty="0" smtClean="0">
                <a:sym typeface="Symbol"/>
              </a:rPr>
              <a:t> 	such that 	</a:t>
            </a:r>
            <a:r>
              <a:rPr lang="en-US" sz="1400" dirty="0" err="1" smtClean="0">
                <a:solidFill>
                  <a:srgbClr val="0070C0"/>
                </a:solidFill>
                <a:sym typeface="Symbol"/>
              </a:rPr>
              <a:t>V</a:t>
            </a:r>
            <a:r>
              <a:rPr lang="en-US" sz="1400" baseline="-25000" dirty="0" err="1" smtClean="0">
                <a:solidFill>
                  <a:srgbClr val="0070C0"/>
                </a:solidFill>
                <a:sym typeface="Symbol"/>
              </a:rPr>
              <a:t>gr</a:t>
            </a:r>
            <a:r>
              <a:rPr lang="en-US" sz="1400" dirty="0" smtClean="0">
                <a:sym typeface="Symbol"/>
              </a:rPr>
              <a:t> // </a:t>
            </a:r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V</a:t>
            </a:r>
            <a:r>
              <a:rPr lang="en-US" sz="1400" baseline="-25000" dirty="0" err="1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c</a:t>
            </a:r>
            <a:endParaRPr lang="en-US" sz="1400" baseline="-25000" dirty="0" smtClean="0">
              <a:solidFill>
                <a:schemeClr val="accent5">
                  <a:lumMod val="75000"/>
                </a:schemeClr>
              </a:solidFill>
              <a:sym typeface="Symbol"/>
            </a:endParaRPr>
          </a:p>
          <a:p>
            <a:pPr marL="176213">
              <a:spcAft>
                <a:spcPts val="600"/>
              </a:spcAft>
              <a:tabLst>
                <a:tab pos="536575" algn="l"/>
                <a:tab pos="1617663" algn="l"/>
              </a:tabLst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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h</a:t>
            </a:r>
            <a:r>
              <a:rPr lang="en-US" sz="1400" dirty="0" smtClean="0">
                <a:sym typeface="Symbol"/>
              </a:rPr>
              <a:t>	such that 	</a:t>
            </a:r>
            <a:r>
              <a:rPr lang="en-US" sz="1400" dirty="0" err="1" smtClean="0">
                <a:solidFill>
                  <a:srgbClr val="0070C0"/>
                </a:solidFill>
                <a:sym typeface="Symbol"/>
              </a:rPr>
              <a:t>V</a:t>
            </a:r>
            <a:r>
              <a:rPr lang="en-US" sz="1400" baseline="-25000" dirty="0" err="1" smtClean="0">
                <a:solidFill>
                  <a:srgbClr val="0070C0"/>
                </a:solidFill>
                <a:sym typeface="Symbol"/>
              </a:rPr>
              <a:t>ghr</a:t>
            </a:r>
            <a:r>
              <a:rPr lang="en-US" sz="1400" dirty="0" smtClean="0">
                <a:sym typeface="Symbol"/>
              </a:rPr>
              <a:t> //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V</a:t>
            </a:r>
            <a:r>
              <a:rPr lang="en-US" sz="1400" baseline="-25000" dirty="0" err="1" smtClean="0">
                <a:solidFill>
                  <a:srgbClr val="FF0000"/>
                </a:solidFill>
                <a:sym typeface="Symbol"/>
              </a:rPr>
              <a:t>h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</a:p>
          <a:p>
            <a:pPr marL="176213">
              <a:spcAft>
                <a:spcPts val="600"/>
              </a:spcAft>
              <a:tabLst>
                <a:tab pos="536575" algn="l"/>
                <a:tab pos="1617663" algn="l"/>
              </a:tabLst>
            </a:pPr>
            <a:endParaRPr lang="en-US" sz="1400" dirty="0" smtClean="0">
              <a:solidFill>
                <a:srgbClr val="FF0000"/>
              </a:solidFill>
              <a:sym typeface="Symbol"/>
            </a:endParaRPr>
          </a:p>
          <a:p>
            <a:pPr lvl="0"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Beware, in the vector diagram:</a:t>
            </a:r>
          </a:p>
          <a:p>
            <a:pPr marL="176213">
              <a:spcAft>
                <a:spcPts val="600"/>
              </a:spcAft>
              <a:tabLst>
                <a:tab pos="536575" algn="l"/>
                <a:tab pos="1617663" algn="l"/>
              </a:tabLst>
            </a:pPr>
            <a:r>
              <a:rPr lang="en-US" sz="1400" dirty="0" smtClean="0">
                <a:sym typeface="Symbol"/>
              </a:rPr>
              <a:t>Main RF turns at </a:t>
            </a:r>
            <a:r>
              <a:rPr lang="en-GB" sz="1400" dirty="0" smtClean="0">
                <a:sym typeface="Symbol"/>
              </a:rPr>
              <a:t> = t</a:t>
            </a:r>
          </a:p>
          <a:p>
            <a:pPr marL="176213">
              <a:spcAft>
                <a:spcPts val="600"/>
              </a:spcAft>
              <a:tabLst>
                <a:tab pos="536575" algn="l"/>
                <a:tab pos="1617663" algn="l"/>
              </a:tabLst>
            </a:pPr>
            <a:r>
              <a:rPr lang="en-US" sz="1400" dirty="0" smtClean="0">
                <a:sym typeface="Symbol"/>
              </a:rPr>
              <a:t>Harmonic RF at </a:t>
            </a:r>
            <a:r>
              <a:rPr lang="en-US" sz="1400" dirty="0" smtClean="0">
                <a:solidFill>
                  <a:srgbClr val="C00000"/>
                </a:solidFill>
                <a:sym typeface="Symbol"/>
              </a:rPr>
              <a:t>n</a:t>
            </a:r>
            <a:r>
              <a:rPr lang="en-GB" sz="1400" dirty="0" smtClean="0">
                <a:sym typeface="Symbol"/>
              </a:rPr>
              <a:t> = </a:t>
            </a:r>
            <a:r>
              <a:rPr lang="en-GB" sz="1400" dirty="0" err="1" smtClean="0">
                <a:solidFill>
                  <a:srgbClr val="C00000"/>
                </a:solidFill>
                <a:sym typeface="Symbol"/>
              </a:rPr>
              <a:t>n</a:t>
            </a:r>
            <a:r>
              <a:rPr lang="en-GB" sz="1400" dirty="0" err="1" smtClean="0">
                <a:sym typeface="Symbol"/>
              </a:rPr>
              <a:t>t</a:t>
            </a:r>
            <a:endParaRPr lang="en-GB" sz="1400" dirty="0" smtClean="0">
              <a:sym typeface="Symbol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3491880" y="697260"/>
            <a:ext cx="5400600" cy="4968552"/>
            <a:chOff x="1331640" y="517547"/>
            <a:chExt cx="5400600" cy="4968552"/>
          </a:xfrm>
        </p:grpSpPr>
        <p:cxnSp>
          <p:nvCxnSpPr>
            <p:cNvPr id="76" name="Straight Arrow Connector 75"/>
            <p:cNvCxnSpPr>
              <a:cxnSpLocks noChangeAspect="1"/>
            </p:cNvCxnSpPr>
            <p:nvPr/>
          </p:nvCxnSpPr>
          <p:spPr>
            <a:xfrm flipH="1">
              <a:off x="3059832" y="4660087"/>
              <a:ext cx="365926" cy="82601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6"/>
            <p:cNvGrpSpPr/>
            <p:nvPr/>
          </p:nvGrpSpPr>
          <p:grpSpPr>
            <a:xfrm>
              <a:off x="1331640" y="517547"/>
              <a:ext cx="5400600" cy="4636639"/>
              <a:chOff x="3131840" y="661563"/>
              <a:chExt cx="5400600" cy="4636639"/>
            </a:xfrm>
          </p:grpSpPr>
          <p:grpSp>
            <p:nvGrpSpPr>
              <p:cNvPr id="84" name="Group 149"/>
              <p:cNvGrpSpPr/>
              <p:nvPr/>
            </p:nvGrpSpPr>
            <p:grpSpPr>
              <a:xfrm>
                <a:off x="3131840" y="661563"/>
                <a:ext cx="5400600" cy="4636639"/>
                <a:chOff x="3131840" y="661563"/>
                <a:chExt cx="5400600" cy="4636639"/>
              </a:xfrm>
            </p:grpSpPr>
            <p:grpSp>
              <p:nvGrpSpPr>
                <p:cNvPr id="91" name="Group 146"/>
                <p:cNvGrpSpPr/>
                <p:nvPr/>
              </p:nvGrpSpPr>
              <p:grpSpPr>
                <a:xfrm>
                  <a:off x="3131840" y="661563"/>
                  <a:ext cx="5400600" cy="4636639"/>
                  <a:chOff x="1619672" y="885157"/>
                  <a:chExt cx="5400600" cy="4636639"/>
                </a:xfrm>
              </p:grpSpPr>
              <p:grpSp>
                <p:nvGrpSpPr>
                  <p:cNvPr id="94" name="Group 99"/>
                  <p:cNvGrpSpPr>
                    <a:grpSpLocks noChangeAspect="1"/>
                  </p:cNvGrpSpPr>
                  <p:nvPr/>
                </p:nvGrpSpPr>
                <p:grpSpPr>
                  <a:xfrm>
                    <a:off x="1619672" y="961985"/>
                    <a:ext cx="5112568" cy="4559811"/>
                    <a:chOff x="1403648" y="204270"/>
                    <a:chExt cx="5872911" cy="5237948"/>
                  </a:xfrm>
                </p:grpSpPr>
                <p:cxnSp>
                  <p:nvCxnSpPr>
                    <p:cNvPr id="132" name="Straight Arrow Connector 9"/>
                    <p:cNvCxnSpPr>
                      <a:cxnSpLocks noChangeAspect="1"/>
                    </p:cNvCxnSpPr>
                    <p:nvPr/>
                  </p:nvCxnSpPr>
                  <p:spPr>
                    <a:xfrm>
                      <a:off x="1403648" y="3713483"/>
                      <a:ext cx="5872911" cy="0"/>
                    </a:xfrm>
                    <a:prstGeom prst="straightConnector1">
                      <a:avLst/>
                    </a:prstGeom>
                    <a:ln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Arrow Connector 12"/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4788024" y="405172"/>
                      <a:ext cx="0" cy="4612568"/>
                    </a:xfrm>
                    <a:prstGeom prst="straightConnector1">
                      <a:avLst/>
                    </a:prstGeom>
                    <a:ln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Arrow Connector 13"/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4788024" y="2101225"/>
                      <a:ext cx="1905396" cy="1612261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5">
                          <a:lumMod val="75000"/>
                        </a:schemeClr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Arrow Connector 134"/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6645505" y="2048808"/>
                      <a:ext cx="0" cy="1703092"/>
                    </a:xfrm>
                    <a:prstGeom prst="straightConnector1">
                      <a:avLst/>
                    </a:prstGeom>
                    <a:ln>
                      <a:prstDash val="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Arrow Connector 135"/>
                    <p:cNvCxnSpPr>
                      <a:cxnSpLocks noChangeAspect="1"/>
                    </p:cNvCxnSpPr>
                    <p:nvPr/>
                  </p:nvCxnSpPr>
                  <p:spPr>
                    <a:xfrm flipH="1" flipV="1">
                      <a:off x="2483768" y="3713483"/>
                      <a:ext cx="2312640" cy="8384"/>
                    </a:xfrm>
                    <a:prstGeom prst="straightConnector1">
                      <a:avLst/>
                    </a:prstGeom>
                    <a:ln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Arrow Connector 136"/>
                    <p:cNvCxnSpPr>
                      <a:cxnSpLocks noChangeAspect="1"/>
                    </p:cNvCxnSpPr>
                    <p:nvPr/>
                  </p:nvCxnSpPr>
                  <p:spPr>
                    <a:xfrm rot="1445160" flipH="1">
                      <a:off x="2810221" y="3294309"/>
                      <a:ext cx="2088232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Arrow Connector 137"/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2511597" y="2868199"/>
                      <a:ext cx="389531" cy="857860"/>
                    </a:xfrm>
                    <a:prstGeom prst="straightConnector1">
                      <a:avLst/>
                    </a:prstGeom>
                    <a:ln>
                      <a:prstDash val="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9" name="Group 36"/>
                    <p:cNvGrpSpPr>
                      <a:grpSpLocks noChangeAspect="1"/>
                    </p:cNvGrpSpPr>
                    <p:nvPr/>
                  </p:nvGrpSpPr>
                  <p:grpSpPr>
                    <a:xfrm rot="8408255">
                      <a:off x="2453195" y="204270"/>
                      <a:ext cx="4218514" cy="3256038"/>
                      <a:chOff x="5058772" y="3623161"/>
                      <a:chExt cx="1980578" cy="1528700"/>
                    </a:xfrm>
                  </p:grpSpPr>
                  <p:cxnSp>
                    <p:nvCxnSpPr>
                      <p:cNvPr id="149" name="Straight Arrow Connector 148"/>
                      <p:cNvCxnSpPr/>
                      <p:nvPr/>
                    </p:nvCxnSpPr>
                    <p:spPr>
                      <a:xfrm rot="13191745" flipV="1">
                        <a:off x="5174942" y="3870504"/>
                        <a:ext cx="1529254" cy="1281357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Straight Arrow Connector 149"/>
                      <p:cNvCxnSpPr/>
                      <p:nvPr/>
                    </p:nvCxnSpPr>
                    <p:spPr>
                      <a:xfrm rot="13191745" flipV="1">
                        <a:off x="5269463" y="3899294"/>
                        <a:ext cx="1769887" cy="357555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Straight Arrow Connector 150"/>
                      <p:cNvCxnSpPr/>
                      <p:nvPr/>
                    </p:nvCxnSpPr>
                    <p:spPr>
                      <a:xfrm rot="13191745">
                        <a:off x="5058772" y="3623161"/>
                        <a:ext cx="205860" cy="932050"/>
                      </a:xfrm>
                      <a:prstGeom prst="straightConnector1">
                        <a:avLst/>
                      </a:prstGeom>
                      <a:ln>
                        <a:prstDash val="dash"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40" name="Straight Arrow Connector 139"/>
                    <p:cNvCxnSpPr>
                      <a:cxnSpLocks/>
                    </p:cNvCxnSpPr>
                    <p:nvPr/>
                  </p:nvCxnSpPr>
                  <p:spPr>
                    <a:xfrm flipH="1">
                      <a:off x="4149969" y="3718429"/>
                      <a:ext cx="656218" cy="1398694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Arrow Connector 140"/>
                    <p:cNvCxnSpPr>
                      <a:cxnSpLocks/>
                    </p:cNvCxnSpPr>
                    <p:nvPr/>
                  </p:nvCxnSpPr>
                  <p:spPr>
                    <a:xfrm flipH="1">
                      <a:off x="3059832" y="3718430"/>
                      <a:ext cx="1656184" cy="3166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2">
                          <a:lumMod val="75000"/>
                        </a:schemeClr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Arrow Connector 65"/>
                    <p:cNvCxnSpPr>
                      <a:cxnSpLocks/>
                    </p:cNvCxnSpPr>
                    <p:nvPr/>
                  </p:nvCxnSpPr>
                  <p:spPr>
                    <a:xfrm flipH="1">
                      <a:off x="3909763" y="3716997"/>
                      <a:ext cx="893144" cy="872698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2">
                          <a:lumMod val="75000"/>
                        </a:schemeClr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Straight Arrow Connector 142"/>
                    <p:cNvCxnSpPr>
                      <a:cxnSpLocks noChangeAspect="1"/>
                    </p:cNvCxnSpPr>
                    <p:nvPr/>
                  </p:nvCxnSpPr>
                  <p:spPr>
                    <a:xfrm flipH="1" flipV="1">
                      <a:off x="3075381" y="3721596"/>
                      <a:ext cx="833739" cy="852051"/>
                    </a:xfrm>
                    <a:prstGeom prst="straightConnector1">
                      <a:avLst/>
                    </a:prstGeom>
                    <a:ln>
                      <a:prstDash val="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4" name="Group 89"/>
                    <p:cNvGrpSpPr>
                      <a:grpSpLocks noChangeAspect="1"/>
                    </p:cNvGrpSpPr>
                    <p:nvPr/>
                  </p:nvGrpSpPr>
                  <p:grpSpPr>
                    <a:xfrm rot="17633609">
                      <a:off x="3530745" y="4798632"/>
                      <a:ext cx="886990" cy="400182"/>
                      <a:chOff x="3635896" y="3718114"/>
                      <a:chExt cx="1253093" cy="565356"/>
                    </a:xfrm>
                  </p:grpSpPr>
                  <p:grpSp>
                    <p:nvGrpSpPr>
                      <p:cNvPr id="145" name="Group 88"/>
                      <p:cNvGrpSpPr/>
                      <p:nvPr/>
                    </p:nvGrpSpPr>
                    <p:grpSpPr>
                      <a:xfrm>
                        <a:off x="3635896" y="3721596"/>
                        <a:ext cx="1253093" cy="466980"/>
                        <a:chOff x="3635896" y="3721596"/>
                        <a:chExt cx="1253093" cy="466980"/>
                      </a:xfrm>
                    </p:grpSpPr>
                    <p:cxnSp>
                      <p:nvCxnSpPr>
                        <p:cNvPr id="147" name="Straight Arrow Connector 70"/>
                        <p:cNvCxnSpPr>
                          <a:cxnSpLocks noChangeAspect="1"/>
                        </p:cNvCxnSpPr>
                        <p:nvPr/>
                      </p:nvCxnSpPr>
                      <p:spPr>
                        <a:xfrm flipH="1" flipV="1">
                          <a:off x="3635896" y="3721596"/>
                          <a:ext cx="1156040" cy="9565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headEnd type="none" w="med" len="med"/>
                          <a:tailEnd type="triangl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8" name="Straight Arrow Connector 71"/>
                        <p:cNvCxnSpPr>
                          <a:cxnSpLocks/>
                        </p:cNvCxnSpPr>
                        <p:nvPr/>
                      </p:nvCxnSpPr>
                      <p:spPr>
                        <a:xfrm rot="20367014" flipH="1">
                          <a:off x="4090227" y="3838101"/>
                          <a:ext cx="798762" cy="350475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headEnd type="none" w="med" len="med"/>
                          <a:tailEnd type="triangl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46" name="Straight Arrow Connector 145"/>
                      <p:cNvCxnSpPr>
                        <a:cxnSpLocks noChangeAspect="1"/>
                      </p:cNvCxnSpPr>
                      <p:nvPr/>
                    </p:nvCxnSpPr>
                    <p:spPr>
                      <a:xfrm flipH="1" flipV="1">
                        <a:off x="3645183" y="3718114"/>
                        <a:ext cx="523420" cy="565356"/>
                      </a:xfrm>
                      <a:prstGeom prst="straightConnector1">
                        <a:avLst/>
                      </a:prstGeom>
                      <a:ln>
                        <a:prstDash val="dash"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5" name="Group 106"/>
                  <p:cNvGrpSpPr>
                    <a:grpSpLocks noChangeAspect="1"/>
                  </p:cNvGrpSpPr>
                  <p:nvPr/>
                </p:nvGrpSpPr>
                <p:grpSpPr>
                  <a:xfrm rot="4171436" flipH="1" flipV="1">
                    <a:off x="3894565" y="5178122"/>
                    <a:ext cx="94100" cy="94100"/>
                    <a:chOff x="7092280" y="481236"/>
                    <a:chExt cx="144016" cy="144016"/>
                  </a:xfrm>
                </p:grpSpPr>
                <p:cxnSp>
                  <p:nvCxnSpPr>
                    <p:cNvPr id="130" name="Straight Connector 129"/>
                    <p:cNvCxnSpPr/>
                    <p:nvPr/>
                  </p:nvCxnSpPr>
                  <p:spPr>
                    <a:xfrm>
                      <a:off x="7092280" y="481236"/>
                      <a:ext cx="14401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Straight Connector 130"/>
                    <p:cNvCxnSpPr/>
                    <p:nvPr/>
                  </p:nvCxnSpPr>
                  <p:spPr>
                    <a:xfrm>
                      <a:off x="7236296" y="481236"/>
                      <a:ext cx="0" cy="14401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6" name="Group 107"/>
                  <p:cNvGrpSpPr>
                    <a:grpSpLocks noChangeAspect="1"/>
                  </p:cNvGrpSpPr>
                  <p:nvPr/>
                </p:nvGrpSpPr>
                <p:grpSpPr>
                  <a:xfrm rot="18934561">
                    <a:off x="3771891" y="4641679"/>
                    <a:ext cx="93420" cy="93420"/>
                    <a:chOff x="7092280" y="481236"/>
                    <a:chExt cx="144016" cy="144016"/>
                  </a:xfrm>
                </p:grpSpPr>
                <p:cxnSp>
                  <p:nvCxnSpPr>
                    <p:cNvPr id="128" name="Straight Connector 127"/>
                    <p:cNvCxnSpPr/>
                    <p:nvPr/>
                  </p:nvCxnSpPr>
                  <p:spPr>
                    <a:xfrm>
                      <a:off x="7092280" y="481236"/>
                      <a:ext cx="14401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/>
                    <p:cNvCxnSpPr/>
                    <p:nvPr/>
                  </p:nvCxnSpPr>
                  <p:spPr>
                    <a:xfrm>
                      <a:off x="7236296" y="481236"/>
                      <a:ext cx="0" cy="14401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7" name="Group 110"/>
                  <p:cNvGrpSpPr>
                    <a:grpSpLocks noChangeAspect="1"/>
                  </p:cNvGrpSpPr>
                  <p:nvPr/>
                </p:nvGrpSpPr>
                <p:grpSpPr>
                  <a:xfrm rot="15260892">
                    <a:off x="6041650" y="2519941"/>
                    <a:ext cx="119566" cy="119662"/>
                    <a:chOff x="6742366" y="-293400"/>
                    <a:chExt cx="159343" cy="159472"/>
                  </a:xfrm>
                </p:grpSpPr>
                <p:cxnSp>
                  <p:nvCxnSpPr>
                    <p:cNvPr id="126" name="Straight Connector 125"/>
                    <p:cNvCxnSpPr/>
                    <p:nvPr/>
                  </p:nvCxnSpPr>
                  <p:spPr>
                    <a:xfrm rot="6339108" flipH="1" flipV="1">
                      <a:off x="6805336" y="-356370"/>
                      <a:ext cx="25866" cy="15180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/>
                    <p:cNvCxnSpPr/>
                    <p:nvPr/>
                  </p:nvCxnSpPr>
                  <p:spPr>
                    <a:xfrm rot="6339108" flipV="1">
                      <a:off x="6819969" y="-215667"/>
                      <a:ext cx="137573" cy="2590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8" name="Group 113"/>
                  <p:cNvGrpSpPr>
                    <a:grpSpLocks noChangeAspect="1"/>
                  </p:cNvGrpSpPr>
                  <p:nvPr/>
                </p:nvGrpSpPr>
                <p:grpSpPr>
                  <a:xfrm rot="1505334" flipV="1">
                    <a:off x="2915748" y="3320036"/>
                    <a:ext cx="123177" cy="123177"/>
                    <a:chOff x="7092280" y="481236"/>
                    <a:chExt cx="144016" cy="144016"/>
                  </a:xfrm>
                </p:grpSpPr>
                <p:cxnSp>
                  <p:nvCxnSpPr>
                    <p:cNvPr id="124" name="Straight Connector 123"/>
                    <p:cNvCxnSpPr/>
                    <p:nvPr/>
                  </p:nvCxnSpPr>
                  <p:spPr>
                    <a:xfrm>
                      <a:off x="7092280" y="481236"/>
                      <a:ext cx="14401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Straight Connector 124"/>
                    <p:cNvCxnSpPr/>
                    <p:nvPr/>
                  </p:nvCxnSpPr>
                  <p:spPr>
                    <a:xfrm>
                      <a:off x="7236296" y="481236"/>
                      <a:ext cx="0" cy="14401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9" name="Group 116"/>
                  <p:cNvGrpSpPr>
                    <a:grpSpLocks noChangeAspect="1"/>
                  </p:cNvGrpSpPr>
                  <p:nvPr/>
                </p:nvGrpSpPr>
                <p:grpSpPr>
                  <a:xfrm>
                    <a:off x="6182464" y="3946079"/>
                    <a:ext cx="72008" cy="72008"/>
                    <a:chOff x="6148994" y="481236"/>
                    <a:chExt cx="144016" cy="144016"/>
                  </a:xfrm>
                </p:grpSpPr>
                <p:cxnSp>
                  <p:nvCxnSpPr>
                    <p:cNvPr id="122" name="Straight Connector 121"/>
                    <p:cNvCxnSpPr/>
                    <p:nvPr/>
                  </p:nvCxnSpPr>
                  <p:spPr>
                    <a:xfrm>
                      <a:off x="6148994" y="481236"/>
                      <a:ext cx="14401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Straight Connector 122"/>
                    <p:cNvCxnSpPr/>
                    <p:nvPr/>
                  </p:nvCxnSpPr>
                  <p:spPr>
                    <a:xfrm>
                      <a:off x="6293010" y="481236"/>
                      <a:ext cx="0" cy="14401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Arc 23"/>
                  <p:cNvSpPr/>
                  <p:nvPr/>
                </p:nvSpPr>
                <p:spPr>
                  <a:xfrm>
                    <a:off x="2628900" y="2563237"/>
                    <a:ext cx="1224136" cy="1440160"/>
                  </a:xfrm>
                  <a:prstGeom prst="arc">
                    <a:avLst>
                      <a:gd name="adj1" fmla="val 18249761"/>
                      <a:gd name="adj2" fmla="val 20548563"/>
                    </a:avLst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1" name="Arc 24"/>
                  <p:cNvSpPr/>
                  <p:nvPr/>
                </p:nvSpPr>
                <p:spPr>
                  <a:xfrm rot="13526892">
                    <a:off x="3743598" y="3161839"/>
                    <a:ext cx="1224136" cy="1440160"/>
                  </a:xfrm>
                  <a:prstGeom prst="arc">
                    <a:avLst>
                      <a:gd name="adj1" fmla="val 18249761"/>
                      <a:gd name="adj2" fmla="val 20193506"/>
                    </a:avLst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2" name="Arc 25"/>
                  <p:cNvSpPr/>
                  <p:nvPr/>
                </p:nvSpPr>
                <p:spPr>
                  <a:xfrm rot="11375336">
                    <a:off x="4211712" y="3613353"/>
                    <a:ext cx="597966" cy="700608"/>
                  </a:xfrm>
                  <a:prstGeom prst="arc">
                    <a:avLst>
                      <a:gd name="adj1" fmla="val 17444997"/>
                      <a:gd name="adj2" fmla="val 20193506"/>
                    </a:avLst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Arc 102"/>
                  <p:cNvSpPr/>
                  <p:nvPr/>
                </p:nvSpPr>
                <p:spPr>
                  <a:xfrm rot="8219162">
                    <a:off x="3587719" y="4519266"/>
                    <a:ext cx="471425" cy="504002"/>
                  </a:xfrm>
                  <a:prstGeom prst="arc">
                    <a:avLst>
                      <a:gd name="adj1" fmla="val 17444997"/>
                      <a:gd name="adj2" fmla="val 20193506"/>
                    </a:avLst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3419872" y="2721054"/>
                    <a:ext cx="4320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-</a:t>
                    </a:r>
                    <a:r>
                      <a: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  <a:sym typeface="Symbol"/>
                      </a:rPr>
                      <a:t></a:t>
                    </a:r>
                    <a:endParaRPr lang="en-GB" sz="14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3707904" y="3657158"/>
                    <a:ext cx="4320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-</a:t>
                    </a:r>
                    <a:r>
                      <a: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  <a:sym typeface="Symbol"/>
                      </a:rPr>
                      <a:t></a:t>
                    </a:r>
                    <a:endParaRPr lang="en-GB" sz="14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3635896" y="4933557"/>
                    <a:ext cx="4320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rgbClr val="FF0000"/>
                        </a:solidFill>
                        <a:sym typeface="Symbol"/>
                      </a:rPr>
                      <a:t></a:t>
                    </a:r>
                    <a:r>
                      <a:rPr lang="en-US" sz="1400" baseline="-25000" dirty="0" smtClean="0">
                        <a:solidFill>
                          <a:srgbClr val="FF0000"/>
                        </a:solidFill>
                        <a:sym typeface="Symbol"/>
                      </a:rPr>
                      <a:t>h</a:t>
                    </a:r>
                    <a:endParaRPr lang="en-GB" sz="1400" baseline="-250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3923928" y="3945190"/>
                    <a:ext cx="4320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rgbClr val="FF0000"/>
                        </a:solidFill>
                        <a:sym typeface="Symbol"/>
                      </a:rPr>
                      <a:t></a:t>
                    </a:r>
                    <a:r>
                      <a:rPr lang="en-US" sz="1400" baseline="-25000" dirty="0" smtClean="0">
                        <a:solidFill>
                          <a:srgbClr val="FF0000"/>
                        </a:solidFill>
                        <a:sym typeface="Symbol"/>
                      </a:rPr>
                      <a:t>h</a:t>
                    </a:r>
                    <a:endParaRPr lang="en-GB" sz="1400" baseline="-250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6300192" y="3693469"/>
                    <a:ext cx="72008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 smtClean="0"/>
                      <a:t>I</a:t>
                    </a:r>
                    <a:r>
                      <a:rPr lang="en-US" sz="1400" baseline="-25000" dirty="0" err="1" smtClean="0"/>
                      <a:t>beam</a:t>
                    </a:r>
                    <a:endParaRPr lang="en-GB" sz="1400" baseline="-25000" dirty="0"/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2339752" y="4007906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V</a:t>
                    </a:r>
                    <a:r>
                      <a:rPr lang="en-US" sz="1400" baseline="-250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br</a:t>
                    </a:r>
                    <a:endParaRPr lang="en-GB" sz="1400" baseline="-25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3275856" y="3215818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V</a:t>
                    </a:r>
                    <a:r>
                      <a:rPr lang="en-US" sz="1400" baseline="-2500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b</a:t>
                    </a:r>
                    <a:endParaRPr lang="en-GB" sz="1400" baseline="-25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5004048" y="885157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V</a:t>
                    </a:r>
                    <a:r>
                      <a:rPr lang="en-US" sz="1400" baseline="-25000" dirty="0" err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gr</a:t>
                    </a:r>
                    <a:endParaRPr lang="en-GB" sz="1400" baseline="-250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5076056" y="2469333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V</a:t>
                    </a:r>
                    <a:r>
                      <a:rPr lang="en-US" sz="140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g</a:t>
                    </a:r>
                    <a:endParaRPr lang="en-GB" sz="1400" baseline="-250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3203848" y="5025310"/>
                    <a:ext cx="57606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V</a:t>
                    </a:r>
                    <a:r>
                      <a:rPr lang="en-US" sz="1400" baseline="-25000" dirty="0" err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ghr</a:t>
                    </a:r>
                    <a:endParaRPr lang="en-GB" sz="1400" baseline="-250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3779912" y="4717533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V</a:t>
                    </a:r>
                    <a:r>
                      <a:rPr lang="en-US" sz="1400" baseline="-25000" dirty="0" err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gh</a:t>
                    </a:r>
                    <a:endParaRPr lang="en-GB" sz="1400" baseline="-250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3995936" y="5025310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 smtClean="0">
                        <a:solidFill>
                          <a:srgbClr val="FF0000"/>
                        </a:solidFill>
                      </a:rPr>
                      <a:t>V</a:t>
                    </a:r>
                    <a:r>
                      <a:rPr lang="en-US" sz="1400" baseline="-25000" dirty="0" err="1" smtClean="0">
                        <a:solidFill>
                          <a:srgbClr val="FF0000"/>
                        </a:solidFill>
                      </a:rPr>
                      <a:t>h</a:t>
                    </a:r>
                    <a:endParaRPr lang="en-GB" sz="1400" baseline="-250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5796136" y="2865070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V</a:t>
                    </a:r>
                    <a:r>
                      <a:rPr lang="en-US" sz="1400" baseline="-250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C</a:t>
                    </a:r>
                    <a:endParaRPr lang="en-GB" sz="1400" baseline="-250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17" name="Arc 116"/>
                  <p:cNvSpPr/>
                  <p:nvPr/>
                </p:nvSpPr>
                <p:spPr>
                  <a:xfrm rot="5400000">
                    <a:off x="4091927" y="3526445"/>
                    <a:ext cx="997429" cy="970828"/>
                  </a:xfrm>
                  <a:prstGeom prst="arc">
                    <a:avLst>
                      <a:gd name="adj1" fmla="val 16135575"/>
                      <a:gd name="adj2" fmla="val 1649174"/>
                    </a:avLst>
                  </a:prstGeom>
                  <a:ln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4788024" y="4305230"/>
                    <a:ext cx="18002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ym typeface="Symbol"/>
                      </a:rPr>
                      <a:t></a:t>
                    </a:r>
                    <a:r>
                      <a:rPr lang="en-GB" sz="1400" baseline="-25000" dirty="0" err="1" smtClean="0">
                        <a:sym typeface="Symbol"/>
                      </a:rPr>
                      <a:t>gh</a:t>
                    </a:r>
                    <a:r>
                      <a:rPr lang="en-GB" sz="1400" dirty="0" smtClean="0">
                        <a:sym typeface="Symbol"/>
                      </a:rPr>
                      <a:t> = /2 – n </a:t>
                    </a:r>
                    <a:r>
                      <a:rPr lang="en-GB" sz="1400" baseline="-25000" dirty="0" smtClean="0">
                        <a:sym typeface="Symbol"/>
                      </a:rPr>
                      <a:t>h</a:t>
                    </a:r>
                    <a:r>
                      <a:rPr lang="en-GB" sz="1400" dirty="0" smtClean="0">
                        <a:sym typeface="Symbol"/>
                      </a:rPr>
                      <a:t> </a:t>
                    </a:r>
                    <a:endParaRPr lang="en-GB" sz="1400" baseline="-25000" dirty="0"/>
                  </a:p>
                </p:txBody>
              </p:sp>
              <p:sp>
                <p:nvSpPr>
                  <p:cNvPr id="119" name="Arc 118"/>
                  <p:cNvSpPr/>
                  <p:nvPr/>
                </p:nvSpPr>
                <p:spPr>
                  <a:xfrm rot="5400000">
                    <a:off x="3851920" y="3585150"/>
                    <a:ext cx="1368152" cy="1368152"/>
                  </a:xfrm>
                  <a:prstGeom prst="arc">
                    <a:avLst>
                      <a:gd name="adj1" fmla="val 21395062"/>
                      <a:gd name="adj2" fmla="val 1823945"/>
                    </a:avLst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4139952" y="4645525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rgbClr val="FF0000"/>
                        </a:solidFill>
                        <a:sym typeface="Symbol"/>
                      </a:rPr>
                      <a:t>-</a:t>
                    </a:r>
                    <a:r>
                      <a:rPr lang="en-GB" sz="1400" dirty="0" err="1" smtClean="0">
                        <a:solidFill>
                          <a:srgbClr val="FF0000"/>
                        </a:solidFill>
                        <a:sym typeface="Symbol"/>
                      </a:rPr>
                      <a:t>n</a:t>
                    </a:r>
                    <a:r>
                      <a:rPr lang="en-GB" sz="1400" baseline="-25000" dirty="0" err="1" smtClean="0">
                        <a:solidFill>
                          <a:srgbClr val="FF0000"/>
                        </a:solidFill>
                        <a:sym typeface="Symbol"/>
                      </a:rPr>
                      <a:t>h</a:t>
                    </a:r>
                    <a:endParaRPr lang="en-GB" sz="1400" baseline="-250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5220072" y="4917605"/>
                    <a:ext cx="1440160" cy="451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rgbClr val="C00000"/>
                        </a:solidFill>
                        <a:sym typeface="Wingdings"/>
                      </a:rPr>
                      <a:t> </a:t>
                    </a:r>
                    <a:r>
                      <a:rPr lang="en-GB" sz="1400" dirty="0" smtClean="0">
                        <a:solidFill>
                          <a:srgbClr val="C00000"/>
                        </a:solidFill>
                        <a:sym typeface="Symbol"/>
                      </a:rPr>
                      <a:t> </a:t>
                    </a:r>
                    <a:r>
                      <a:rPr lang="en-GB" sz="1400" baseline="-25000" dirty="0" smtClean="0">
                        <a:solidFill>
                          <a:srgbClr val="C00000"/>
                        </a:solidFill>
                        <a:sym typeface="Symbol"/>
                      </a:rPr>
                      <a:t>harm </a:t>
                    </a:r>
                    <a:r>
                      <a:rPr lang="en-GB" sz="1400" dirty="0" smtClean="0">
                        <a:solidFill>
                          <a:srgbClr val="C00000"/>
                        </a:solidFill>
                        <a:sym typeface="Symbol"/>
                      </a:rPr>
                      <a:t>= n </a:t>
                    </a:r>
                    <a:r>
                      <a:rPr lang="en-GB" sz="1400" baseline="-25000" dirty="0" err="1" smtClean="0">
                        <a:solidFill>
                          <a:srgbClr val="C00000"/>
                        </a:solidFill>
                        <a:sym typeface="Symbol"/>
                      </a:rPr>
                      <a:t>gh</a:t>
                    </a:r>
                    <a:endParaRPr lang="en-GB" sz="1400" baseline="-25000" dirty="0" smtClean="0">
                      <a:solidFill>
                        <a:srgbClr val="C00000"/>
                      </a:solidFill>
                    </a:endParaRPr>
                  </a:p>
                  <a:p>
                    <a:endParaRPr lang="en-GB" sz="1400" baseline="-25000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92" name="TextBox 91"/>
                <p:cNvSpPr txBox="1"/>
                <p:nvPr/>
              </p:nvSpPr>
              <p:spPr>
                <a:xfrm>
                  <a:off x="5220072" y="4009628"/>
                  <a:ext cx="50405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V</a:t>
                  </a:r>
                  <a:r>
                    <a:rPr lang="en-US" sz="1400" baseline="-25000" dirty="0" err="1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bh</a:t>
                  </a:r>
                  <a:endParaRPr lang="en-GB" sz="1400" baseline="-250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4788024" y="3721596"/>
                  <a:ext cx="50405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V</a:t>
                  </a:r>
                  <a:r>
                    <a:rPr lang="en-US" sz="1400" baseline="-25000" dirty="0" err="1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bhr</a:t>
                  </a:r>
                  <a:endParaRPr lang="en-GB" sz="1400" baseline="-250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85" name="Arc 84"/>
              <p:cNvSpPr/>
              <p:nvPr/>
            </p:nvSpPr>
            <p:spPr>
              <a:xfrm rot="8191840">
                <a:off x="5856722" y="3526943"/>
                <a:ext cx="512087" cy="506474"/>
              </a:xfrm>
              <a:prstGeom prst="arc">
                <a:avLst>
                  <a:gd name="adj1" fmla="val 10786324"/>
                  <a:gd name="adj2" fmla="val 19142262"/>
                </a:avLst>
              </a:prstGeom>
              <a:ln w="19050">
                <a:solidFill>
                  <a:schemeClr val="accent5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300192" y="3505572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accent5">
                        <a:lumMod val="75000"/>
                      </a:schemeClr>
                    </a:solidFill>
                    <a:sym typeface="Symbol"/>
                  </a:rPr>
                  <a:t></a:t>
                </a:r>
                <a:r>
                  <a:rPr lang="en-GB" sz="1400" baseline="-25000" dirty="0" smtClean="0">
                    <a:solidFill>
                      <a:schemeClr val="accent5">
                        <a:lumMod val="75000"/>
                      </a:schemeClr>
                    </a:solidFill>
                    <a:sym typeface="Symbol"/>
                  </a:rPr>
                  <a:t>s</a:t>
                </a:r>
                <a:endParaRPr lang="en-GB" sz="1400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" name="Arc 10"/>
              <p:cNvSpPr/>
              <p:nvPr/>
            </p:nvSpPr>
            <p:spPr>
              <a:xfrm rot="3108343">
                <a:off x="5930728" y="2864273"/>
                <a:ext cx="1562573" cy="918104"/>
              </a:xfrm>
              <a:prstGeom prst="arc">
                <a:avLst>
                  <a:gd name="adj1" fmla="val 13728798"/>
                  <a:gd name="adj2" fmla="val 15785081"/>
                </a:avLst>
              </a:prstGeom>
              <a:ln w="19050">
                <a:solidFill>
                  <a:schemeClr val="accent5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588224" y="2641476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accent5">
                        <a:lumMod val="75000"/>
                      </a:schemeClr>
                    </a:solidFill>
                    <a:sym typeface="Symbol"/>
                  </a:rPr>
                  <a:t></a:t>
                </a:r>
                <a:endParaRPr lang="en-GB" sz="1400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9" name="Arc 88"/>
              <p:cNvSpPr/>
              <p:nvPr/>
            </p:nvSpPr>
            <p:spPr>
              <a:xfrm rot="6851303">
                <a:off x="5019086" y="2685028"/>
                <a:ext cx="2166054" cy="2223951"/>
              </a:xfrm>
              <a:prstGeom prst="arc">
                <a:avLst>
                  <a:gd name="adj1" fmla="val 20506090"/>
                  <a:gd name="adj2" fmla="val 74843"/>
                </a:avLst>
              </a:prstGeom>
              <a:ln w="190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868144" y="4801716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FF0000"/>
                    </a:solidFill>
                    <a:sym typeface="Symbol"/>
                  </a:rPr>
                  <a:t>n</a:t>
                </a:r>
                <a:endParaRPr lang="en-GB" sz="1400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78" name="Straight Arrow Connector 9"/>
            <p:cNvCxnSpPr>
              <a:cxnSpLocks noChangeAspect="1"/>
            </p:cNvCxnSpPr>
            <p:nvPr/>
          </p:nvCxnSpPr>
          <p:spPr>
            <a:xfrm>
              <a:off x="4572000" y="1273324"/>
              <a:ext cx="792088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Arc 78"/>
            <p:cNvSpPr/>
            <p:nvPr/>
          </p:nvSpPr>
          <p:spPr>
            <a:xfrm rot="2913645">
              <a:off x="4243487" y="805676"/>
              <a:ext cx="847565" cy="905302"/>
            </a:xfrm>
            <a:prstGeom prst="arc">
              <a:avLst>
                <a:gd name="adj1" fmla="val 16200000"/>
                <a:gd name="adj2" fmla="val 18818685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076056" y="965547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ym typeface="Symbol"/>
                </a:rPr>
                <a:t></a:t>
              </a:r>
              <a:endParaRPr lang="en-GB" sz="1400" dirty="0"/>
            </a:p>
          </p:txBody>
        </p:sp>
        <p:sp>
          <p:nvSpPr>
            <p:cNvPr id="81" name="Arc 80"/>
            <p:cNvSpPr/>
            <p:nvPr/>
          </p:nvSpPr>
          <p:spPr>
            <a:xfrm rot="2913645">
              <a:off x="3001062" y="5081284"/>
              <a:ext cx="299118" cy="303049"/>
            </a:xfrm>
            <a:prstGeom prst="arc">
              <a:avLst>
                <a:gd name="adj1" fmla="val 3317882"/>
                <a:gd name="adj2" fmla="val 18818685"/>
              </a:avLst>
            </a:prstGeom>
            <a:ln w="127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9"/>
            <p:cNvCxnSpPr>
              <a:cxnSpLocks noChangeAspect="1"/>
            </p:cNvCxnSpPr>
            <p:nvPr/>
          </p:nvCxnSpPr>
          <p:spPr>
            <a:xfrm>
              <a:off x="2627784" y="5233764"/>
              <a:ext cx="1152128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771800" y="4873724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ym typeface="Symbol"/>
                </a:rPr>
                <a:t></a:t>
              </a:r>
              <a:r>
                <a:rPr lang="en-GB" sz="1400" baseline="-25000" dirty="0" smtClean="0">
                  <a:sym typeface="Symbol"/>
                </a:rPr>
                <a:t>h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76854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de-screen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0</TotalTime>
  <Words>1465</Words>
  <Application>Microsoft Office PowerPoint</Application>
  <PresentationFormat>On-screen Show (16:10)</PresentationFormat>
  <Paragraphs>286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ITCOfficinaSans LT Book</vt:lpstr>
      <vt:lpstr>Symbol</vt:lpstr>
      <vt:lpstr>Wingdings</vt:lpstr>
      <vt:lpstr>wide-screen</vt:lpstr>
      <vt:lpstr>PowerPoint Presentation</vt:lpstr>
      <vt:lpstr>Lifetime in EBS</vt:lpstr>
      <vt:lpstr>4th harmonic RF system for bunch lengthening</vt:lpstr>
      <vt:lpstr>4th harmonic 1.41 GHz RF system for bunch lengthening</vt:lpstr>
      <vt:lpstr>Study of multicell E020 cavities</vt:lpstr>
      <vt:lpstr>HOM and LOM damping</vt:lpstr>
      <vt:lpstr>Elliptical beam pipe</vt:lpstr>
      <vt:lpstr>Still considered 4th Harmonic Cavity options for ESRF-EBS</vt:lpstr>
      <vt:lpstr>Beam loading diagram with harmonic cavity for bunch lengthening</vt:lpstr>
      <vt:lpstr>Beam loading for  FIVE  4th Harmonic active NC monocell cavities</vt:lpstr>
      <vt:lpstr>International Collaboration</vt:lpstr>
      <vt:lpstr>TM030 Cavity combiner for 1409 MHz Solid state amplifier </vt:lpstr>
      <vt:lpstr>Many thanks for your attention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CLAVEL Corinne</dc:creator>
  <cp:lastModifiedBy>LEAN Philippa</cp:lastModifiedBy>
  <cp:revision>302</cp:revision>
  <dcterms:created xsi:type="dcterms:W3CDTF">2014-01-17T08:20:57Z</dcterms:created>
  <dcterms:modified xsi:type="dcterms:W3CDTF">2020-12-15T16:58:02Z</dcterms:modified>
</cp:coreProperties>
</file>