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8" r:id="rId4"/>
    <p:sldId id="278" r:id="rId5"/>
    <p:sldId id="281" r:id="rId6"/>
    <p:sldId id="283" r:id="rId7"/>
    <p:sldId id="284" r:id="rId8"/>
    <p:sldId id="280" r:id="rId9"/>
    <p:sldId id="262" r:id="rId10"/>
    <p:sldId id="304" r:id="rId11"/>
    <p:sldId id="289" r:id="rId12"/>
    <p:sldId id="290" r:id="rId13"/>
    <p:sldId id="291" r:id="rId14"/>
    <p:sldId id="293" r:id="rId15"/>
    <p:sldId id="295" r:id="rId16"/>
    <p:sldId id="258" r:id="rId17"/>
    <p:sldId id="263" r:id="rId18"/>
    <p:sldId id="265" r:id="rId19"/>
    <p:sldId id="267" r:id="rId20"/>
    <p:sldId id="301" r:id="rId21"/>
    <p:sldId id="302" r:id="rId22"/>
    <p:sldId id="303" r:id="rId23"/>
    <p:sldId id="271" r:id="rId24"/>
    <p:sldId id="273" r:id="rId25"/>
    <p:sldId id="275" r:id="rId26"/>
    <p:sldId id="276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F07"/>
    <a:srgbClr val="0066FF"/>
    <a:srgbClr val="436989"/>
    <a:srgbClr val="125E9F"/>
    <a:srgbClr val="6600FF"/>
    <a:srgbClr val="CC00FF"/>
    <a:srgbClr val="99CC00"/>
    <a:srgbClr val="000000"/>
    <a:srgbClr val="008000"/>
    <a:srgbClr val="70B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3" autoAdjust="0"/>
    <p:restoredTop sz="94507" autoAdjust="0"/>
  </p:normalViewPr>
  <p:slideViewPr>
    <p:cSldViewPr>
      <p:cViewPr>
        <p:scale>
          <a:sx n="98" d="100"/>
          <a:sy n="98" d="100"/>
        </p:scale>
        <p:origin x="-58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a-ES" dirty="0" smtClean="0"/>
              <a:t>Feu clic aquí per editar l'estil</a:t>
            </a:r>
            <a:endParaRPr lang="ca-ES" dirty="0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a-ES" dirty="0" smtClean="0"/>
              <a:t>Feu clic aquí per editar l'estil de subtítols del patró.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96131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192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</p:spTree>
    <p:extLst>
      <p:ext uri="{BB962C8B-B14F-4D97-AF65-F5344CB8AC3E}">
        <p14:creationId xmlns:p14="http://schemas.microsoft.com/office/powerpoint/2010/main" val="411432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742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4466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446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68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395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534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8"/>
          <p:cNvSpPr>
            <a:spLocks noChangeAspect="1" noChangeArrowheads="1" noTextEdit="1"/>
          </p:cNvSpPr>
          <p:nvPr userDrawn="1"/>
        </p:nvSpPr>
        <p:spPr bwMode="auto">
          <a:xfrm>
            <a:off x="0" y="119063"/>
            <a:ext cx="914241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/>
          </a:p>
        </p:txBody>
      </p:sp>
      <p:pic>
        <p:nvPicPr>
          <p:cNvPr id="1027" name="Picture 10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9063"/>
            <a:ext cx="152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Freeform 11"/>
          <p:cNvSpPr>
            <a:spLocks/>
          </p:cNvSpPr>
          <p:nvPr userDrawn="1"/>
        </p:nvSpPr>
        <p:spPr bwMode="auto">
          <a:xfrm>
            <a:off x="8514964" y="6093296"/>
            <a:ext cx="609600" cy="381000"/>
          </a:xfrm>
          <a:custGeom>
            <a:avLst/>
            <a:gdLst>
              <a:gd name="T0" fmla="*/ 0 w 768"/>
              <a:gd name="T1" fmla="*/ 0 h 480"/>
              <a:gd name="T2" fmla="*/ 2147483647 w 768"/>
              <a:gd name="T3" fmla="*/ 0 h 480"/>
              <a:gd name="T4" fmla="*/ 2147483647 w 768"/>
              <a:gd name="T5" fmla="*/ 2147483647 h 480"/>
              <a:gd name="T6" fmla="*/ 2147483647 w 768"/>
              <a:gd name="T7" fmla="*/ 2147483647 h 480"/>
              <a:gd name="T8" fmla="*/ 2147483647 w 768"/>
              <a:gd name="T9" fmla="*/ 2147483647 h 480"/>
              <a:gd name="T10" fmla="*/ 2147483647 w 768"/>
              <a:gd name="T11" fmla="*/ 2147483647 h 480"/>
              <a:gd name="T12" fmla="*/ 0 w 768"/>
              <a:gd name="T13" fmla="*/ 2147483647 h 480"/>
              <a:gd name="T14" fmla="*/ 0 w 768"/>
              <a:gd name="T15" fmla="*/ 0 h 4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68" h="480">
                <a:moveTo>
                  <a:pt x="0" y="0"/>
                </a:moveTo>
                <a:lnTo>
                  <a:pt x="687" y="0"/>
                </a:lnTo>
                <a:lnTo>
                  <a:pt x="768" y="79"/>
                </a:lnTo>
                <a:lnTo>
                  <a:pt x="768" y="480"/>
                </a:lnTo>
                <a:lnTo>
                  <a:pt x="79" y="480"/>
                </a:lnTo>
                <a:lnTo>
                  <a:pt x="0" y="399"/>
                </a:lnTo>
                <a:lnTo>
                  <a:pt x="0" y="0"/>
                </a:lnTo>
                <a:close/>
              </a:path>
            </a:pathLst>
          </a:custGeom>
          <a:solidFill>
            <a:srgbClr val="125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029" name="Rectangle 12"/>
          <p:cNvSpPr>
            <a:spLocks noChangeArrowheads="1"/>
          </p:cNvSpPr>
          <p:nvPr userDrawn="1"/>
        </p:nvSpPr>
        <p:spPr bwMode="auto">
          <a:xfrm>
            <a:off x="-1588" y="6572250"/>
            <a:ext cx="3201988" cy="385763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a-ES" altLang="ca-ES" smtClean="0"/>
          </a:p>
        </p:txBody>
      </p:sp>
      <p:sp>
        <p:nvSpPr>
          <p:cNvPr id="1030" name="Rectangle 13"/>
          <p:cNvSpPr>
            <a:spLocks noChangeArrowheads="1"/>
          </p:cNvSpPr>
          <p:nvPr userDrawn="1"/>
        </p:nvSpPr>
        <p:spPr bwMode="auto">
          <a:xfrm>
            <a:off x="2971800" y="6572250"/>
            <a:ext cx="3200400" cy="385763"/>
          </a:xfrm>
          <a:prstGeom prst="rect">
            <a:avLst/>
          </a:prstGeom>
          <a:solidFill>
            <a:srgbClr val="979F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a-ES" altLang="ca-ES" smtClean="0"/>
          </a:p>
        </p:txBody>
      </p:sp>
      <p:sp>
        <p:nvSpPr>
          <p:cNvPr id="1031" name="Rectangle 14"/>
          <p:cNvSpPr>
            <a:spLocks noChangeArrowheads="1"/>
          </p:cNvSpPr>
          <p:nvPr userDrawn="1"/>
        </p:nvSpPr>
        <p:spPr bwMode="auto">
          <a:xfrm>
            <a:off x="6172200" y="6572250"/>
            <a:ext cx="2971800" cy="385763"/>
          </a:xfrm>
          <a:prstGeom prst="rect">
            <a:avLst/>
          </a:prstGeom>
          <a:solidFill>
            <a:srgbClr val="88A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a-ES" altLang="ca-ES" smtClean="0"/>
          </a:p>
        </p:txBody>
      </p:sp>
      <p:sp>
        <p:nvSpPr>
          <p:cNvPr id="1032" name="Rectangle 15"/>
          <p:cNvSpPr>
            <a:spLocks noChangeArrowheads="1"/>
          </p:cNvSpPr>
          <p:nvPr userDrawn="1"/>
        </p:nvSpPr>
        <p:spPr bwMode="auto">
          <a:xfrm>
            <a:off x="8586402" y="6150446"/>
            <a:ext cx="4664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159B4ED-B076-4F17-9A85-17CF051FFAD8}" type="slidenum">
              <a:rPr lang="en-US" altLang="ca-ES" sz="1400" b="1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r>
              <a:rPr lang="en-US" altLang="ca-ES" sz="1400" b="1" dirty="0" smtClean="0">
                <a:solidFill>
                  <a:srgbClr val="FFFFFF"/>
                </a:solidFill>
              </a:rPr>
              <a:t>/25</a:t>
            </a:r>
            <a:endParaRPr lang="en-US" altLang="ca-ES" dirty="0" smtClean="0"/>
          </a:p>
        </p:txBody>
      </p:sp>
      <p:sp>
        <p:nvSpPr>
          <p:cNvPr id="1033" name="Rectangle 16"/>
          <p:cNvSpPr>
            <a:spLocks noChangeArrowheads="1"/>
          </p:cNvSpPr>
          <p:nvPr userDrawn="1"/>
        </p:nvSpPr>
        <p:spPr bwMode="auto">
          <a:xfrm>
            <a:off x="684213" y="6645275"/>
            <a:ext cx="1442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ca-ES" sz="1400" dirty="0" smtClean="0">
                <a:solidFill>
                  <a:srgbClr val="112E50"/>
                </a:solidFill>
              </a:rPr>
              <a:t>Josep Campmany</a:t>
            </a:r>
            <a:endParaRPr lang="en-US" altLang="ca-ES" dirty="0" smtClean="0"/>
          </a:p>
        </p:txBody>
      </p:sp>
      <p:sp>
        <p:nvSpPr>
          <p:cNvPr id="1034" name="Rectangle 17"/>
          <p:cNvSpPr>
            <a:spLocks noChangeArrowheads="1"/>
          </p:cNvSpPr>
          <p:nvPr userDrawn="1"/>
        </p:nvSpPr>
        <p:spPr bwMode="auto">
          <a:xfrm>
            <a:off x="3598863" y="6645275"/>
            <a:ext cx="19319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ca-ES" sz="1400" smtClean="0">
                <a:solidFill>
                  <a:srgbClr val="FFFFFF"/>
                </a:solidFill>
              </a:rPr>
              <a:t>www.albasynchrotron.es</a:t>
            </a:r>
            <a:endParaRPr lang="en-US" altLang="ca-ES" smtClean="0"/>
          </a:p>
        </p:txBody>
      </p:sp>
      <p:sp>
        <p:nvSpPr>
          <p:cNvPr id="1035" name="Rectangle 18"/>
          <p:cNvSpPr>
            <a:spLocks noChangeArrowheads="1"/>
          </p:cNvSpPr>
          <p:nvPr userDrawn="1"/>
        </p:nvSpPr>
        <p:spPr bwMode="auto">
          <a:xfrm>
            <a:off x="7191375" y="6643688"/>
            <a:ext cx="11525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ca-ES" sz="1400" dirty="0" smtClean="0">
                <a:solidFill>
                  <a:srgbClr val="FFFFFF"/>
                </a:solidFill>
              </a:rPr>
              <a:t>24-28/06/2019</a:t>
            </a:r>
            <a:endParaRPr lang="en-US" altLang="ca-ES" dirty="0" smtClean="0"/>
          </a:p>
        </p:txBody>
      </p:sp>
      <p:pic>
        <p:nvPicPr>
          <p:cNvPr id="52226" name="Picture 2" descr="https://www.esrf.eu/files/live/sites/www/files/events/conferences/2019/IMMW21/IMMW21WebBan-3.png"/>
          <p:cNvPicPr>
            <a:picLocks noChangeAspect="1" noChangeArrowheads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588" y="223763"/>
            <a:ext cx="2392288" cy="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7.png"/><Relationship Id="rId3" Type="http://schemas.openxmlformats.org/officeDocument/2006/relationships/image" Target="../media/image21.png"/><Relationship Id="rId21" Type="http://schemas.openxmlformats.org/officeDocument/2006/relationships/image" Target="../media/image4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6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410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5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4.png"/><Relationship Id="rId28" Type="http://schemas.openxmlformats.org/officeDocument/2006/relationships/image" Target="../media/image37.png"/><Relationship Id="rId10" Type="http://schemas.openxmlformats.org/officeDocument/2006/relationships/image" Target="../media/image28.png"/><Relationship Id="rId19" Type="http://schemas.openxmlformats.org/officeDocument/2006/relationships/image" Target="../media/image40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9998" y="3777478"/>
            <a:ext cx="5249647" cy="27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4"/>
          <p:cNvSpPr>
            <a:spLocks noChangeArrowheads="1"/>
          </p:cNvSpPr>
          <p:nvPr/>
        </p:nvSpPr>
        <p:spPr bwMode="auto">
          <a:xfrm>
            <a:off x="539553" y="2492896"/>
            <a:ext cx="770485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a-ES" sz="2400" dirty="0">
                <a:solidFill>
                  <a:srgbClr val="7F7F7F"/>
                </a:solidFill>
                <a:latin typeface="DIN Next LT Pro Bold" pitchFamily="34" charset="0"/>
              </a:rPr>
              <a:t>Dr. </a:t>
            </a:r>
            <a:r>
              <a:rPr lang="en-US" altLang="ca-ES" sz="2400" dirty="0" smtClean="0">
                <a:solidFill>
                  <a:srgbClr val="7F7F7F"/>
                </a:solidFill>
                <a:latin typeface="DIN Next LT Pro Bold" pitchFamily="34" charset="0"/>
              </a:rPr>
              <a:t>Josep Campmany</a:t>
            </a:r>
            <a:endParaRPr lang="en-US" altLang="ca-ES" sz="2400" dirty="0" smtClean="0">
              <a:solidFill>
                <a:srgbClr val="7F7F7F"/>
              </a:solidFill>
              <a:latin typeface="DIN Next LT Pro Bold" pitchFamily="34" charset="0"/>
            </a:endParaRPr>
          </a:p>
          <a:p>
            <a:pPr eaLnBrk="1" hangingPunct="1"/>
            <a:endParaRPr lang="en-US" altLang="ca-ES" sz="2000" b="1" dirty="0" smtClean="0">
              <a:solidFill>
                <a:srgbClr val="7F7F7F"/>
              </a:solidFill>
              <a:latin typeface="DIN Next LT Pro Light" pitchFamily="34" charset="0"/>
            </a:endParaRPr>
          </a:p>
          <a:p>
            <a:pPr eaLnBrk="1" hangingPunct="1"/>
            <a:r>
              <a:rPr lang="en-US" altLang="ca-ES" sz="2000" b="1" dirty="0" smtClean="0">
                <a:solidFill>
                  <a:srgbClr val="979F07"/>
                </a:solidFill>
                <a:latin typeface="DIN Next LT Pro Light" pitchFamily="34" charset="0"/>
              </a:rPr>
              <a:t>on behalf of Llibert Ribó, Roberto Petrocelli, Valenti Massana and </a:t>
            </a:r>
            <a:r>
              <a:rPr lang="en-US" altLang="ca-ES" sz="2000" b="1" dirty="0" smtClean="0">
                <a:solidFill>
                  <a:srgbClr val="979F07"/>
                </a:solidFill>
                <a:latin typeface="DIN Next LT Pro Light" pitchFamily="34" charset="0"/>
              </a:rPr>
              <a:t>Jordi Marcos</a:t>
            </a:r>
            <a:endParaRPr lang="en-US" altLang="ca-ES" sz="2000" dirty="0">
              <a:solidFill>
                <a:srgbClr val="979F07"/>
              </a:solidFill>
              <a:latin typeface="DIN Next LT Pro Light" pitchFamily="34" charset="0"/>
            </a:endParaRPr>
          </a:p>
        </p:txBody>
      </p:sp>
      <p:sp>
        <p:nvSpPr>
          <p:cNvPr id="3077" name="Rectangle 29"/>
          <p:cNvSpPr>
            <a:spLocks noChangeArrowheads="1"/>
          </p:cNvSpPr>
          <p:nvPr/>
        </p:nvSpPr>
        <p:spPr bwMode="auto">
          <a:xfrm>
            <a:off x="271241" y="1196752"/>
            <a:ext cx="8187162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ca-ES" sz="4000" b="1" dirty="0">
                <a:solidFill>
                  <a:srgbClr val="112E50"/>
                </a:solidFill>
                <a:latin typeface="DIN Next LT Pro Bold" pitchFamily="34" charset="0"/>
              </a:rPr>
              <a:t>General status of ID magnetic measurements laboratory at ALBA</a:t>
            </a:r>
            <a:endParaRPr lang="es-ES" altLang="ca-ES" sz="4000" b="1" dirty="0">
              <a:solidFill>
                <a:srgbClr val="112E50"/>
              </a:solidFill>
              <a:latin typeface="DIN Next LT Pro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526" y="3821887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Superconducting RF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8×</a:t>
            </a:r>
            <a:r>
              <a:rPr lang="en-US" sz="1400" b="1" dirty="0" smtClean="0">
                <a:solidFill>
                  <a:srgbClr val="436989"/>
                </a:solidFill>
              </a:rPr>
              <a:t>SC solenoids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4183" y="1714564"/>
            <a:ext cx="2965703" cy="2012527"/>
            <a:chOff x="117348" y="4553737"/>
            <a:chExt cx="2965703" cy="20125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348" y="4553737"/>
              <a:ext cx="2965703" cy="197906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61628" y="6316939"/>
              <a:ext cx="360040" cy="24932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518120" y="5589140"/>
              <a:ext cx="182116" cy="2493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787201" y="5543896"/>
              <a:ext cx="182116" cy="2493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056282" y="5498652"/>
              <a:ext cx="182116" cy="2493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313457" y="5453408"/>
              <a:ext cx="182116" cy="2493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1584919" y="5408164"/>
              <a:ext cx="182116" cy="2493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846857" y="5362920"/>
              <a:ext cx="182116" cy="2493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123082" y="5315295"/>
              <a:ext cx="182116" cy="2493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2389782" y="5270052"/>
              <a:ext cx="182116" cy="2493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Solenoids</a:t>
            </a:r>
            <a:r>
              <a:rPr kumimoji="0" lang="en-US" altLang="ca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  <a:ea typeface="+mn-ea"/>
                <a:cs typeface="+mn-cs"/>
              </a:rPr>
              <a:t> for </a:t>
            </a:r>
            <a:r>
              <a:rPr kumimoji="0" lang="en-US" altLang="ca-E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  <a:ea typeface="+mn-ea"/>
                <a:cs typeface="+mn-cs"/>
              </a:rPr>
              <a:t>LIPAc</a:t>
            </a:r>
            <a:r>
              <a:rPr kumimoji="0" lang="en-US" altLang="ca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  <a:ea typeface="+mn-ea"/>
                <a:cs typeface="+mn-cs"/>
              </a:rPr>
              <a:t> SRF LINAC</a:t>
            </a:r>
            <a:endParaRPr kumimoji="0" lang="en-US" altLang="ca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979F07"/>
              </a:solidFill>
              <a:effectLst/>
              <a:uLnTx/>
              <a:uFillTx/>
              <a:latin typeface="DIN Next LT Pro Bold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19197" y="1524790"/>
            <a:ext cx="2706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</a:rPr>
              <a:t>2018/11/05</a:t>
            </a:r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  <a:sym typeface="Symbol" panose="05050102010706020507" pitchFamily="18" charset="2"/>
              </a:rPr>
              <a:t>→</a:t>
            </a:r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</a:rPr>
              <a:t>2019/03/22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lum contrast="27000"/>
          </a:blip>
          <a:stretch>
            <a:fillRect/>
          </a:stretch>
        </p:blipFill>
        <p:spPr>
          <a:xfrm>
            <a:off x="3203848" y="2132856"/>
            <a:ext cx="3583291" cy="3203321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910594"/>
              </p:ext>
            </p:extLst>
          </p:nvPr>
        </p:nvGraphicFramePr>
        <p:xfrm>
          <a:off x="306970" y="4584567"/>
          <a:ext cx="3036503" cy="183225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63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29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8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Solenoid characteristics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Number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magnets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Aperture [mm]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Solenoid length [m]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0.187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Max. current [Amp]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210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51472863"/>
                  </a:ext>
                </a:extLst>
              </a:tr>
              <a:tr h="302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Axial field 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[T]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5.85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49886" y="1844824"/>
            <a:ext cx="5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Determine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436989"/>
                </a:solidFill>
                <a:effectLst/>
                <a:uLnTx/>
                <a:uFillTx/>
              </a:rPr>
              <a:t>magnetic axis</a:t>
            </a:r>
            <a:r>
              <a:rPr lang="en-US" b="1" dirty="0">
                <a:solidFill>
                  <a:srgbClr val="436989"/>
                </a:solidFill>
              </a:rPr>
              <a:t> </a:t>
            </a:r>
            <a:r>
              <a:rPr lang="en-US" b="1" dirty="0" smtClean="0">
                <a:solidFill>
                  <a:srgbClr val="436989"/>
                </a:solidFill>
              </a:rPr>
              <a:t>position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b="1" dirty="0" smtClean="0">
                <a:solidFill>
                  <a:srgbClr val="436989"/>
                </a:solidFill>
              </a:rPr>
              <a:t>orientation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srgbClr val="436989"/>
              </a:solidFill>
              <a:effectLst/>
              <a:uLnTx/>
              <a:uFillTx/>
            </a:endParaRPr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43" y="4083497"/>
            <a:ext cx="2947057" cy="24218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899592" y="3602428"/>
            <a:ext cx="3564396" cy="1866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4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a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LT Pro Bold" pitchFamily="34" charset="0"/>
                <a:ea typeface="+mn-ea"/>
                <a:cs typeface="+mn-cs"/>
              </a:rPr>
              <a:t>Measurements made in 2017-2019</a:t>
            </a:r>
            <a:endParaRPr kumimoji="0" lang="en-US" altLang="ca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 Next LT Pro Bold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Solenoids</a:t>
            </a:r>
            <a:r>
              <a:rPr kumimoji="0" lang="en-US" altLang="ca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</a:rPr>
              <a:t> for </a:t>
            </a:r>
            <a:r>
              <a:rPr kumimoji="0" lang="en-US" altLang="ca-E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</a:rPr>
              <a:t>LIPAc</a:t>
            </a:r>
            <a:r>
              <a:rPr kumimoji="0" lang="en-US" altLang="ca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</a:rPr>
              <a:t> SRF LINAC</a:t>
            </a:r>
            <a:endParaRPr kumimoji="0" lang="en-US" altLang="ca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979F07"/>
              </a:solidFill>
              <a:effectLst/>
              <a:uLnTx/>
              <a:uFillTx/>
              <a:latin typeface="DIN Next LT Pro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8" y="1558533"/>
            <a:ext cx="84249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Characterization has been carried out at </a:t>
            </a:r>
            <a:r>
              <a:rPr lang="en-US" b="1" dirty="0" smtClean="0">
                <a:solidFill>
                  <a:srgbClr val="436989"/>
                </a:solidFill>
              </a:rPr>
              <a:t>room temperature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436989"/>
                </a:solidFill>
              </a:rPr>
              <a:t>low current </a:t>
            </a:r>
            <a:r>
              <a:rPr lang="en-US" dirty="0" smtClean="0"/>
              <a:t>(0.4Amp) using Hall probe bench.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436989"/>
                </a:solidFill>
              </a:rPr>
              <a:t>Horizontal/vertical field maps</a:t>
            </a:r>
            <a:r>
              <a:rPr lang="en-US" dirty="0" smtClean="0"/>
              <a:t> have been measured </a:t>
            </a:r>
            <a:r>
              <a:rPr lang="en-US" b="1" dirty="0" smtClean="0">
                <a:solidFill>
                  <a:srgbClr val="436989"/>
                </a:solidFill>
              </a:rPr>
              <a:t>from each side</a:t>
            </a:r>
            <a:r>
              <a:rPr lang="en-US" dirty="0" smtClean="0"/>
              <a:t> and the results have been combined into single horizontal/vertical maps.</a:t>
            </a: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91" y="3068960"/>
            <a:ext cx="5399405" cy="331025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" y="3284984"/>
            <a:ext cx="3467043" cy="2598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2868" y="343611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60232" y="3726324"/>
            <a:ext cx="495808" cy="1347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736364" y="3726324"/>
            <a:ext cx="419676" cy="39284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2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a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LT Pro Bold" pitchFamily="34" charset="0"/>
                <a:ea typeface="+mn-ea"/>
                <a:cs typeface="+mn-cs"/>
              </a:rPr>
              <a:t>Measurements made in 2017-2019</a:t>
            </a:r>
            <a:endParaRPr kumimoji="0" lang="en-US" altLang="ca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 Next LT Pro Bold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ca-ES" sz="2400" dirty="0">
                <a:solidFill>
                  <a:srgbClr val="125E9F"/>
                </a:solidFill>
                <a:latin typeface="DIN Next LT Pro Bold" pitchFamily="34" charset="0"/>
              </a:rPr>
              <a:t>Solenoids for </a:t>
            </a:r>
            <a:r>
              <a:rPr lang="en-US" altLang="ca-ES" sz="2400" dirty="0" err="1">
                <a:solidFill>
                  <a:srgbClr val="125E9F"/>
                </a:solidFill>
                <a:latin typeface="DIN Next LT Pro Bold" pitchFamily="34" charset="0"/>
              </a:rPr>
              <a:t>LIPAc</a:t>
            </a:r>
            <a:r>
              <a:rPr lang="en-US" altLang="ca-ES" sz="2400" dirty="0">
                <a:solidFill>
                  <a:srgbClr val="125E9F"/>
                </a:solidFill>
                <a:latin typeface="DIN Next LT Pro Bold" pitchFamily="34" charset="0"/>
              </a:rPr>
              <a:t> SRF LINAC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18" y="1414517"/>
            <a:ext cx="8424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/>
              <a:t>Todetermine</a:t>
            </a:r>
            <a:r>
              <a:rPr lang="en-US" sz="1200" dirty="0" smtClean="0"/>
              <a:t> </a:t>
            </a:r>
            <a:r>
              <a:rPr lang="en-US" sz="1200" dirty="0" smtClean="0"/>
              <a:t>the magnetic axis position/orientation we have analyzed the </a:t>
            </a:r>
            <a:r>
              <a:rPr lang="en-US" sz="1200" b="1" dirty="0" smtClean="0">
                <a:solidFill>
                  <a:srgbClr val="436989"/>
                </a:solidFill>
              </a:rPr>
              <a:t>minor components</a:t>
            </a:r>
            <a:r>
              <a:rPr lang="en-US" sz="1200" dirty="0" smtClean="0"/>
              <a:t> of the magnetic field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561431" y="1667500"/>
                <a:ext cx="52138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en-US" sz="1200" b="1" dirty="0" smtClean="0">
                    <a:solidFill>
                      <a:srgbClr val="000000"/>
                    </a:solidFill>
                  </a:rPr>
                  <a:t>Example: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RADIA simulation of a solenoid rotated by </a:t>
                </a:r>
                <a:r>
                  <a:rPr lang="en-US" sz="1200" b="1" dirty="0" smtClean="0">
                    <a:solidFill>
                      <a:srgbClr val="436989"/>
                    </a:solidFill>
                  </a:rPr>
                  <a:t>5mrad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around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200" dirty="0" smtClean="0">
                    <a:solidFill>
                      <a:srgbClr val="000000"/>
                    </a:solidFill>
                  </a:rPr>
                  <a:t> axis</a:t>
                </a:r>
                <a:endParaRPr kumimoji="0" lang="en-US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31" y="1667500"/>
                <a:ext cx="5213863" cy="276999"/>
              </a:xfrm>
              <a:prstGeom prst="rect">
                <a:avLst/>
              </a:prstGeom>
              <a:blipFill rotWithShape="1">
                <a:blip r:embed="rId2"/>
                <a:stretch>
                  <a:fillRect t="-2222" b="-1555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82"/>
          <p:cNvGrpSpPr/>
          <p:nvPr/>
        </p:nvGrpSpPr>
        <p:grpSpPr>
          <a:xfrm>
            <a:off x="179041" y="1907320"/>
            <a:ext cx="8929936" cy="2314541"/>
            <a:chOff x="166360" y="2057929"/>
            <a:chExt cx="8929936" cy="2510149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538" y="2123684"/>
              <a:ext cx="3461573" cy="2023807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60" y="2246516"/>
              <a:ext cx="1541813" cy="1560117"/>
            </a:xfrm>
            <a:prstGeom prst="rect">
              <a:avLst/>
            </a:prstGeom>
          </p:spPr>
        </p:pic>
        <p:sp>
          <p:nvSpPr>
            <p:cNvPr id="86" name="Freeform 85"/>
            <p:cNvSpPr/>
            <p:nvPr/>
          </p:nvSpPr>
          <p:spPr>
            <a:xfrm flipV="1">
              <a:off x="5362352" y="2302769"/>
              <a:ext cx="1070559" cy="1387693"/>
            </a:xfrm>
            <a:custGeom>
              <a:avLst/>
              <a:gdLst>
                <a:gd name="connsiteX0" fmla="*/ 0 w 807720"/>
                <a:gd name="connsiteY0" fmla="*/ 213360 h 213360"/>
                <a:gd name="connsiteX1" fmla="*/ 373380 w 807720"/>
                <a:gd name="connsiteY1" fmla="*/ 45720 h 213360"/>
                <a:gd name="connsiteX2" fmla="*/ 807720 w 807720"/>
                <a:gd name="connsiteY2" fmla="*/ 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7720" h="213360">
                  <a:moveTo>
                    <a:pt x="0" y="213360"/>
                  </a:moveTo>
                  <a:cubicBezTo>
                    <a:pt x="119380" y="147320"/>
                    <a:pt x="238760" y="81280"/>
                    <a:pt x="373380" y="45720"/>
                  </a:cubicBezTo>
                  <a:cubicBezTo>
                    <a:pt x="508000" y="10160"/>
                    <a:pt x="657860" y="5080"/>
                    <a:pt x="80772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5362353" y="2302981"/>
              <a:ext cx="1060578" cy="1467762"/>
            </a:xfrm>
            <a:custGeom>
              <a:avLst/>
              <a:gdLst>
                <a:gd name="connsiteX0" fmla="*/ 0 w 807720"/>
                <a:gd name="connsiteY0" fmla="*/ 213360 h 213360"/>
                <a:gd name="connsiteX1" fmla="*/ 373380 w 807720"/>
                <a:gd name="connsiteY1" fmla="*/ 45720 h 213360"/>
                <a:gd name="connsiteX2" fmla="*/ 807720 w 807720"/>
                <a:gd name="connsiteY2" fmla="*/ 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7720" h="213360">
                  <a:moveTo>
                    <a:pt x="0" y="213360"/>
                  </a:moveTo>
                  <a:cubicBezTo>
                    <a:pt x="119380" y="147320"/>
                    <a:pt x="238760" y="81280"/>
                    <a:pt x="373380" y="45720"/>
                  </a:cubicBezTo>
                  <a:cubicBezTo>
                    <a:pt x="508000" y="10160"/>
                    <a:pt x="657860" y="5080"/>
                    <a:pt x="807720" y="0"/>
                  </a:cubicBezTo>
                </a:path>
              </a:pathLst>
            </a:custGeom>
            <a:noFill/>
            <a:ln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7429797" y="2554294"/>
                  <a:ext cx="1666499" cy="965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600"/>
                    </a:spcAft>
                    <a:buClrTx/>
                    <a:buSzTx/>
                    <a:tabLst/>
                    <a:defRPr/>
                  </a:pPr>
                  <a:r>
                    <a:rPr lang="en-US" sz="1100" dirty="0" smtClean="0">
                      <a:solidFill>
                        <a:srgbClr val="000000"/>
                      </a:solidFill>
                    </a:rPr>
                    <a:t>Determination of the </a:t>
                  </a:r>
                  <a:r>
                    <a:rPr lang="en-US" sz="1100" b="1" dirty="0" smtClean="0">
                      <a:solidFill>
                        <a:srgbClr val="436989"/>
                      </a:solidFill>
                    </a:rPr>
                    <a:t>edges</a:t>
                  </a:r>
                  <a:r>
                    <a:rPr lang="en-US" sz="1100" dirty="0" smtClean="0">
                      <a:solidFill>
                        <a:srgbClr val="000000"/>
                      </a:solidFill>
                    </a:rPr>
                    <a:t> of the solenoid</a:t>
                  </a:r>
                </a:p>
                <a:p>
                  <a:pPr lvl="0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kumimoji="0" lang="en-US" sz="11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1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1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</m:d>
                        <m:r>
                          <a:rPr kumimoji="0" lang="en-US" sz="11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1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maximum</m:t>
                        </m:r>
                      </m:oMath>
                    </m:oMathPara>
                  </a14:m>
                  <a:endParaRPr kumimoji="0" lang="en-US" sz="11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797" y="2554294"/>
                  <a:ext cx="1666499" cy="9651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685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1079015" y="4199010"/>
                  <a:ext cx="427847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600"/>
                    </a:spcAft>
                    <a:buClrTx/>
                    <a:buSzTx/>
                    <a:tabLst/>
                    <a:defRPr/>
                  </a:pPr>
                  <a:r>
                    <a:rPr lang="en-US" sz="1100" dirty="0" smtClean="0">
                      <a:solidFill>
                        <a:srgbClr val="000000"/>
                      </a:solidFill>
                    </a:rPr>
                    <a:t>Determination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a14:m>
                  <a:r>
                    <a:rPr lang="en-US" sz="1100" dirty="0" smtClean="0">
                      <a:solidFill>
                        <a:srgbClr val="000000"/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a14:m>
                  <a:r>
                    <a:rPr lang="en-US" sz="1100" dirty="0" smtClean="0">
                      <a:solidFill>
                        <a:srgbClr val="000000"/>
                      </a:solidFill>
                    </a:rPr>
                    <a:t> positions </a:t>
                  </a:r>
                  <a:r>
                    <a:rPr lang="en-US" sz="1100" dirty="0" err="1" smtClean="0">
                      <a:solidFill>
                        <a:srgbClr val="000000"/>
                      </a:solidFill>
                    </a:rPr>
                    <a:t>with</a:t>
                  </a:r>
                  <a:r>
                    <a:rPr lang="en-US" sz="1100" dirty="0" smtClean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solidFill>
                                <a:srgbClr val="43698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rgbClr val="436989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rgbClr val="436989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rgbClr val="43698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436989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r>
                    <a:rPr lang="en-US" sz="1100" b="1" dirty="0" smtClean="0">
                      <a:solidFill>
                        <a:srgbClr val="436989"/>
                      </a:solidFill>
                    </a:rPr>
                    <a:t> </a:t>
                  </a:r>
                  <a:r>
                    <a:rPr lang="en-US" sz="1100" dirty="0" smtClean="0">
                      <a:solidFill>
                        <a:srgbClr val="000000"/>
                      </a:solidFill>
                    </a:rPr>
                    <a:t>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a14:m>
                  <a:r>
                    <a:rPr lang="en-US" sz="1100" dirty="0" smtClean="0">
                      <a:solidFill>
                        <a:srgbClr val="000000"/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a14:m>
                  <a:endParaRPr lang="en-US" sz="11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015" y="4199010"/>
                  <a:ext cx="4278470" cy="2616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2564" b="-25641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5810638" y="4200217"/>
                  <a:ext cx="2289753" cy="36786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>
                    <a:spcAft>
                      <a:spcPts val="600"/>
                    </a:spcAft>
                  </a:pPr>
                  <a:r>
                    <a:rPr lang="en-US" sz="1100" dirty="0" smtClean="0">
                      <a:solidFill>
                        <a:srgbClr val="000000"/>
                      </a:solidFill>
                    </a:rPr>
                    <a:t>Axis position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𝑎𝑥𝑖𝑠</m:t>
                          </m:r>
                        </m:sub>
                      </m:sSub>
                      <m:r>
                        <a:rPr lang="en-US" sz="11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11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0638" y="4200217"/>
                  <a:ext cx="2289753" cy="36786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1" name="Right Arrow 90"/>
            <p:cNvSpPr/>
            <p:nvPr/>
          </p:nvSpPr>
          <p:spPr>
            <a:xfrm>
              <a:off x="5410128" y="4276923"/>
              <a:ext cx="328121" cy="1769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92" name="Freeform 91"/>
            <p:cNvSpPr/>
            <p:nvPr/>
          </p:nvSpPr>
          <p:spPr>
            <a:xfrm flipH="1" flipV="1">
              <a:off x="666541" y="3369590"/>
              <a:ext cx="4096818" cy="131418"/>
            </a:xfrm>
            <a:custGeom>
              <a:avLst/>
              <a:gdLst>
                <a:gd name="connsiteX0" fmla="*/ 0 w 807720"/>
                <a:gd name="connsiteY0" fmla="*/ 213360 h 213360"/>
                <a:gd name="connsiteX1" fmla="*/ 373380 w 807720"/>
                <a:gd name="connsiteY1" fmla="*/ 45720 h 213360"/>
                <a:gd name="connsiteX2" fmla="*/ 807720 w 807720"/>
                <a:gd name="connsiteY2" fmla="*/ 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7720" h="213360">
                  <a:moveTo>
                    <a:pt x="0" y="213360"/>
                  </a:moveTo>
                  <a:cubicBezTo>
                    <a:pt x="119380" y="147320"/>
                    <a:pt x="238760" y="81280"/>
                    <a:pt x="373380" y="45720"/>
                  </a:cubicBezTo>
                  <a:cubicBezTo>
                    <a:pt x="508000" y="10160"/>
                    <a:pt x="657860" y="5080"/>
                    <a:pt x="80772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93" name="Freeform 92"/>
            <p:cNvSpPr/>
            <p:nvPr/>
          </p:nvSpPr>
          <p:spPr>
            <a:xfrm flipH="1">
              <a:off x="738549" y="2599698"/>
              <a:ext cx="2435487" cy="616839"/>
            </a:xfrm>
            <a:custGeom>
              <a:avLst/>
              <a:gdLst>
                <a:gd name="connsiteX0" fmla="*/ 0 w 807720"/>
                <a:gd name="connsiteY0" fmla="*/ 213360 h 213360"/>
                <a:gd name="connsiteX1" fmla="*/ 373380 w 807720"/>
                <a:gd name="connsiteY1" fmla="*/ 45720 h 213360"/>
                <a:gd name="connsiteX2" fmla="*/ 807720 w 807720"/>
                <a:gd name="connsiteY2" fmla="*/ 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7720" h="213360">
                  <a:moveTo>
                    <a:pt x="0" y="213360"/>
                  </a:moveTo>
                  <a:cubicBezTo>
                    <a:pt x="119380" y="147320"/>
                    <a:pt x="238760" y="81280"/>
                    <a:pt x="373380" y="45720"/>
                  </a:cubicBezTo>
                  <a:cubicBezTo>
                    <a:pt x="508000" y="10160"/>
                    <a:pt x="657860" y="5080"/>
                    <a:pt x="807720" y="0"/>
                  </a:cubicBezTo>
                </a:path>
              </a:pathLst>
            </a:custGeom>
            <a:noFill/>
            <a:ln w="12700"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2581615" y="2300589"/>
              <a:ext cx="278718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581615" y="3774791"/>
              <a:ext cx="2787188" cy="0"/>
            </a:xfrm>
            <a:prstGeom prst="line">
              <a:avLst/>
            </a:prstGeom>
            <a:ln w="19050">
              <a:solidFill>
                <a:srgbClr val="00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177548" y="2300589"/>
              <a:ext cx="0" cy="1499804"/>
            </a:xfrm>
            <a:prstGeom prst="line">
              <a:avLst/>
            </a:prstGeom>
            <a:ln w="19050">
              <a:solidFill>
                <a:srgbClr val="00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59847" y="2300589"/>
              <a:ext cx="0" cy="1506044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5861676" y="2302770"/>
              <a:ext cx="1489668" cy="1541709"/>
              <a:chOff x="6310227" y="1828844"/>
              <a:chExt cx="1489668" cy="1541709"/>
            </a:xfrm>
          </p:grpSpPr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0227" y="1828844"/>
                <a:ext cx="1489668" cy="1541709"/>
              </a:xfrm>
              <a:prstGeom prst="rect">
                <a:avLst/>
              </a:prstGeom>
            </p:spPr>
          </p:pic>
          <p:cxnSp>
            <p:nvCxnSpPr>
              <p:cNvPr id="104" name="Straight Connector 103"/>
              <p:cNvCxnSpPr/>
              <p:nvPr/>
            </p:nvCxnSpPr>
            <p:spPr>
              <a:xfrm>
                <a:off x="6871482" y="1829055"/>
                <a:ext cx="0" cy="1387482"/>
              </a:xfrm>
              <a:prstGeom prst="line">
                <a:avLst/>
              </a:prstGeom>
              <a:ln w="12700">
                <a:solidFill>
                  <a:srgbClr val="0066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7439046" y="1829055"/>
                <a:ext cx="0" cy="1387482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6881463" y="2989700"/>
                    <a:ext cx="162284" cy="1386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oMath>
                      </m:oMathPara>
                    </a14:m>
                    <a:endParaRPr lang="en-US" sz="1100" dirty="0"/>
                  </a:p>
                </p:txBody>
              </p:sp>
            </mc:Choice>
            <mc:Fallback>
              <p:sp>
                <p:nvSpPr>
                  <p:cNvPr id="106" name="TextBox 10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1463" y="2989700"/>
                    <a:ext cx="162284" cy="138623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18519" r="-25926" b="-65000"/>
                    </a:stretch>
                  </a:blipFill>
                </p:spPr>
                <p:txBody>
                  <a:bodyPr/>
                  <a:lstStyle/>
                  <a:p>
                    <a:r>
                      <a:rPr lang="ca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7439864" y="2989700"/>
                    <a:ext cx="214915" cy="1386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oMath>
                      </m:oMathPara>
                    </a14:m>
                    <a:endParaRPr lang="en-US" sz="1100" dirty="0"/>
                  </a:p>
                </p:txBody>
              </p:sp>
            </mc:Choice>
            <mc:Fallback>
              <p:sp>
                <p:nvSpPr>
                  <p:cNvPr id="107" name="TextBox 10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39864" y="2989700"/>
                    <a:ext cx="214915" cy="138623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l="-17143" r="-22857" b="-60000"/>
                    </a:stretch>
                  </a:blipFill>
                </p:spPr>
                <p:txBody>
                  <a:bodyPr/>
                  <a:lstStyle/>
                  <a:p>
                    <a:r>
                      <a:rPr lang="ca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3055966" y="2066554"/>
                  <a:ext cx="162284" cy="138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966" y="2066554"/>
                  <a:ext cx="162284" cy="138623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8519" r="-25926" b="-61905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4638175" y="2057929"/>
                  <a:ext cx="214915" cy="138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8175" y="2057929"/>
                  <a:ext cx="214915" cy="138623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17143" r="-22857" b="-52381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497841" y="3213154"/>
                  <a:ext cx="168700" cy="138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841" y="3213154"/>
                  <a:ext cx="168700" cy="138623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22222" r="-29630" b="-57143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1415750" y="3213155"/>
                  <a:ext cx="221331" cy="138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750" y="3213155"/>
                  <a:ext cx="221331" cy="138623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13514" r="-24324" b="-52381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>
            <a:off x="106000" y="4293096"/>
            <a:ext cx="9002977" cy="2199513"/>
            <a:chOff x="263909" y="2329311"/>
            <a:chExt cx="8762482" cy="219951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9" name="TextBox 108"/>
                <p:cNvSpPr txBox="1"/>
                <p:nvPr/>
              </p:nvSpPr>
              <p:spPr>
                <a:xfrm>
                  <a:off x="263909" y="2329311"/>
                  <a:ext cx="8640962" cy="2199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rgbClr val="436989"/>
                      </a:solidFill>
                    </a:rPr>
                    <a:t>Magnetic axis</a:t>
                  </a:r>
                  <a:r>
                    <a:rPr lang="en-US" sz="1200" dirty="0" smtClean="0"/>
                    <a:t> determined through the condition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sz="1200" dirty="0" smtClean="0"/>
                    <a:t> </a:t>
                  </a:r>
                  <a:r>
                    <a:rPr lang="en-US" sz="1200" dirty="0" smtClean="0"/>
                    <a:t>(H </a:t>
                  </a:r>
                  <a:r>
                    <a:rPr lang="en-US" sz="1200" dirty="0" smtClean="0"/>
                    <a:t>coordinate)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sz="1200" dirty="0" smtClean="0"/>
                    <a:t> </a:t>
                  </a:r>
                  <a:r>
                    <a:rPr lang="en-US" sz="1200" dirty="0" smtClean="0"/>
                    <a:t>(V </a:t>
                  </a:r>
                  <a:r>
                    <a:rPr lang="en-US" sz="1200" dirty="0" smtClean="0"/>
                    <a:t>coordinate) on the edge region</a:t>
                  </a:r>
                  <a:r>
                    <a:rPr lang="en-US" sz="1200" dirty="0"/>
                    <a:t>:</a:t>
                  </a:r>
                  <a:endParaRPr lang="en-US" sz="1200" dirty="0" smtClean="0"/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𝑎𝑥𝑖𝑠</m:t>
                                </m:r>
                              </m:sub>
                            </m:s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𝑒𝑑𝑔𝑒</m:t>
                                </m:r>
                              </m:sub>
                            </m:sSub>
                          </m:e>
                        </m:d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=0  ; </m:t>
                        </m:r>
                        <m:sSub>
                          <m:sSub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𝑎𝑥𝑖𝑠</m:t>
                                </m:r>
                              </m:sub>
                            </m:s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𝑒𝑑𝑔𝑒</m:t>
                                </m:r>
                              </m:sub>
                            </m:sSub>
                          </m:e>
                        </m:d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1200" dirty="0" smtClean="0"/>
                </a:p>
                <a:p>
                  <a:pPr>
                    <a:spcAft>
                      <a:spcPts val="600"/>
                    </a:spcAft>
                  </a:pPr>
                  <a:endParaRPr lang="en-US" sz="1200" dirty="0" smtClean="0"/>
                </a:p>
                <a:p>
                  <a:pPr marL="285750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endParaRPr lang="en-US" sz="1200" dirty="0"/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𝑦𝑎𝑤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𝑐𝑒𝑛𝑡𝑒𝑟</m:t>
                            </m:r>
                          </m:sub>
                        </m:s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; 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𝑝𝑖𝑡𝑐h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2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𝑐𝑒𝑛𝑡𝑒𝑟</m:t>
                            </m:r>
                          </m:sub>
                        </m:sSub>
                      </m:oMath>
                    </m:oMathPara>
                  </a14:m>
                  <a:endParaRPr lang="en-US" sz="1200" dirty="0" smtClean="0"/>
                </a:p>
                <a:p>
                  <a:pPr marL="285750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rgbClr val="436989"/>
                      </a:solidFill>
                    </a:rPr>
                    <a:t>Misalignment </a:t>
                  </a:r>
                  <a:r>
                    <a:rPr lang="en-US" sz="1200" b="1" dirty="0" smtClean="0">
                      <a:solidFill>
                        <a:srgbClr val="436989"/>
                      </a:solidFill>
                    </a:rPr>
                    <a:t>angles</a:t>
                  </a:r>
                  <a:r>
                    <a:rPr lang="en-US" sz="1200" dirty="0" smtClean="0"/>
                    <a:t> estimated from the minor field </a:t>
                  </a:r>
                  <a:r>
                    <a:rPr lang="en-US" sz="1200" dirty="0" smtClean="0"/>
                    <a:t>components relative </a:t>
                  </a:r>
                  <a:r>
                    <a:rPr lang="en-US" sz="1200" dirty="0" smtClean="0"/>
                    <a:t>to the axial </a:t>
                  </a:r>
                  <a:r>
                    <a:rPr lang="en-US" sz="1200" dirty="0" smtClean="0"/>
                    <a:t>in </a:t>
                  </a:r>
                  <a:r>
                    <a:rPr lang="en-US" sz="1200" dirty="0" smtClean="0"/>
                    <a:t>the central </a:t>
                  </a:r>
                  <a:r>
                    <a:rPr lang="en-US" sz="1200" dirty="0" smtClean="0"/>
                    <a:t>solenoid region</a:t>
                  </a:r>
                  <a:endParaRPr lang="en-US" sz="1200" dirty="0"/>
                </a:p>
                <a:p>
                  <a:pPr marL="285750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200" b="1" dirty="0" smtClean="0">
                      <a:solidFill>
                        <a:srgbClr val="436989"/>
                      </a:solidFill>
                    </a:rPr>
                    <a:t>Comparison</a:t>
                  </a:r>
                  <a:r>
                    <a:rPr lang="en-US" sz="1200" dirty="0" smtClean="0"/>
                    <a:t> </a:t>
                  </a:r>
                  <a:r>
                    <a:rPr lang="en-US" sz="1200" dirty="0" smtClean="0"/>
                    <a:t>of results obtained measuring from </a:t>
                  </a:r>
                  <a:r>
                    <a:rPr lang="en-US" sz="1200" b="1" dirty="0" smtClean="0">
                      <a:solidFill>
                        <a:srgbClr val="436989"/>
                      </a:solidFill>
                    </a:rPr>
                    <a:t>both sides</a:t>
                  </a:r>
                  <a:r>
                    <a:rPr lang="en-US" sz="1200" dirty="0" smtClean="0"/>
                    <a:t> allow to </a:t>
                  </a:r>
                  <a:r>
                    <a:rPr lang="en-US" sz="1200" b="1" dirty="0" smtClean="0">
                      <a:solidFill>
                        <a:srgbClr val="436989"/>
                      </a:solidFill>
                    </a:rPr>
                    <a:t>estimate errors</a:t>
                  </a:r>
                  <a:r>
                    <a:rPr lang="en-US" sz="1200" dirty="0" smtClean="0"/>
                    <a:t> </a:t>
                  </a:r>
                </a:p>
              </p:txBody>
            </p:sp>
          </mc:Choice>
          <mc:Fallback>
            <p:sp>
              <p:nvSpPr>
                <p:cNvPr id="109" name="TextBox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09" y="2329311"/>
                  <a:ext cx="8640962" cy="2199513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277" b="-1108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0" name="Picture 109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715601"/>
              <a:ext cx="2676118" cy="1218000"/>
            </a:xfrm>
            <a:prstGeom prst="rect">
              <a:avLst/>
            </a:prstGeom>
          </p:spPr>
        </p:pic>
        <p:pic>
          <p:nvPicPr>
            <p:cNvPr id="111" name="Picture 110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307" y="2724498"/>
              <a:ext cx="2565335" cy="123261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2" name="TextBox 111"/>
                <p:cNvSpPr txBox="1"/>
                <p:nvPr/>
              </p:nvSpPr>
              <p:spPr>
                <a:xfrm>
                  <a:off x="1020643" y="2492896"/>
                  <a:ext cx="142590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sz="1000" i="1" dirty="0" smtClean="0"/>
                    <a:t> horizontal </a:t>
                  </a:r>
                  <a:r>
                    <a:rPr lang="en-US" sz="1000" i="1" dirty="0" err="1" smtClean="0"/>
                    <a:t>fieldmap</a:t>
                  </a:r>
                  <a:endParaRPr lang="en-US" sz="1000" i="1" dirty="0"/>
                </a:p>
              </p:txBody>
            </p:sp>
          </mc:Choice>
          <mc:Fallback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643" y="2492896"/>
                  <a:ext cx="1425903" cy="246221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6866854" y="2492896"/>
                  <a:ext cx="1281633" cy="2603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US" sz="1000" i="1" dirty="0" smtClean="0"/>
                    <a:t> vertical </a:t>
                  </a:r>
                  <a:r>
                    <a:rPr lang="en-US" sz="1000" i="1" dirty="0" err="1" smtClean="0"/>
                    <a:t>fieldmap</a:t>
                  </a:r>
                  <a:endParaRPr lang="en-US" sz="1000" i="1" dirty="0"/>
                </a:p>
              </p:txBody>
            </p:sp>
          </mc:Choice>
          <mc:Fallback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6854" y="2492896"/>
                  <a:ext cx="1281633" cy="260392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4" name="Picture 113"/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709" y="2758729"/>
              <a:ext cx="549682" cy="1041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70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a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LT Pro Bold" pitchFamily="34" charset="0"/>
                <a:ea typeface="+mn-ea"/>
                <a:cs typeface="+mn-cs"/>
              </a:rPr>
              <a:t>Measurements made in 2017-2019</a:t>
            </a:r>
            <a:endParaRPr kumimoji="0" lang="en-US" altLang="ca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 Next LT Pro Bold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ca-ES" sz="2400" dirty="0">
                <a:solidFill>
                  <a:srgbClr val="125E9F"/>
                </a:solidFill>
                <a:latin typeface="DIN Next LT Pro Bold" pitchFamily="34" charset="0"/>
              </a:rPr>
              <a:t>Solenoids for </a:t>
            </a:r>
            <a:r>
              <a:rPr lang="en-US" altLang="ca-ES" sz="2400" dirty="0" err="1">
                <a:solidFill>
                  <a:srgbClr val="125E9F"/>
                </a:solidFill>
                <a:latin typeface="DIN Next LT Pro Bold" pitchFamily="34" charset="0"/>
              </a:rPr>
              <a:t>LIPAc</a:t>
            </a:r>
            <a:r>
              <a:rPr lang="en-US" altLang="ca-ES" sz="2400" dirty="0">
                <a:solidFill>
                  <a:srgbClr val="125E9F"/>
                </a:solidFill>
                <a:latin typeface="DIN Next LT Pro Bold" pitchFamily="34" charset="0"/>
              </a:rPr>
              <a:t> SRF LINAC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2514818" cy="2300220"/>
          </a:xfrm>
          <a:prstGeom prst="rect">
            <a:avLst/>
          </a:prstGeom>
          <a:noFill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2514818" cy="2303573"/>
          </a:xfrm>
          <a:prstGeom prst="rect">
            <a:avLst/>
          </a:prstGeom>
          <a:noFill/>
        </p:spPr>
      </p:pic>
      <p:pic>
        <p:nvPicPr>
          <p:cNvPr id="34" name="Picture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5" y="4867562"/>
            <a:ext cx="6475095" cy="160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9105" y="166268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Axis alignment angles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5736" y="164242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Axis 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7544" y="4365646"/>
                <a:ext cx="8335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Obtained field components along mechanical axis (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) for all 8 solenoids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365646"/>
                <a:ext cx="8335680" cy="369332"/>
              </a:xfrm>
              <a:prstGeom prst="rect">
                <a:avLst/>
              </a:prstGeom>
              <a:blipFill>
                <a:blip r:embed="rId5"/>
                <a:stretch>
                  <a:fillRect l="-65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58" y="1683262"/>
            <a:ext cx="318547" cy="318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05" y="1683262"/>
            <a:ext cx="318547" cy="3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ESS PMQs</a:t>
            </a:r>
            <a:endParaRPr lang="en-US" altLang="ca-ES" sz="3200" dirty="0" smtClean="0">
              <a:solidFill>
                <a:srgbClr val="979F07"/>
              </a:solidFill>
              <a:latin typeface="DIN Next LT Pro Bold" pitchFamily="34" charset="0"/>
            </a:endParaRPr>
          </a:p>
        </p:txBody>
      </p:sp>
      <p:pic>
        <p:nvPicPr>
          <p:cNvPr id="10" name="Picture 2" descr="http://www.elytt.com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66" y="914400"/>
            <a:ext cx="1563134" cy="48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1916832"/>
            <a:ext cx="873977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Measurement of a series of </a:t>
            </a:r>
            <a:r>
              <a:rPr lang="en-US" sz="1400" b="1" dirty="0" smtClean="0">
                <a:solidFill>
                  <a:srgbClr val="436989"/>
                </a:solidFill>
              </a:rPr>
              <a:t>PMQs</a:t>
            </a:r>
            <a:r>
              <a:rPr lang="en-US" sz="1400" dirty="0" smtClean="0"/>
              <a:t> manufactured by </a:t>
            </a:r>
            <a:r>
              <a:rPr lang="en-US" sz="1400" b="1" dirty="0" err="1" smtClean="0">
                <a:solidFill>
                  <a:srgbClr val="436989"/>
                </a:solidFill>
              </a:rPr>
              <a:t>Elytt</a:t>
            </a:r>
            <a:r>
              <a:rPr lang="en-US" sz="1400" b="1" dirty="0" smtClean="0">
                <a:solidFill>
                  <a:srgbClr val="436989"/>
                </a:solidFill>
              </a:rPr>
              <a:t> Energy</a:t>
            </a:r>
            <a:r>
              <a:rPr lang="en-US" sz="1400" dirty="0" smtClean="0"/>
              <a:t> (Spain) for </a:t>
            </a:r>
            <a:r>
              <a:rPr lang="en-US" sz="1400" b="1" dirty="0" smtClean="0">
                <a:solidFill>
                  <a:srgbClr val="436989"/>
                </a:solidFill>
              </a:rPr>
              <a:t>Tank 4</a:t>
            </a:r>
            <a:r>
              <a:rPr lang="en-US" sz="1400" dirty="0" smtClean="0"/>
              <a:t> of </a:t>
            </a:r>
            <a:r>
              <a:rPr lang="en-US" sz="1400" b="1" dirty="0" smtClean="0">
                <a:solidFill>
                  <a:srgbClr val="436989"/>
                </a:solidFill>
              </a:rPr>
              <a:t>DTL</a:t>
            </a:r>
            <a:r>
              <a:rPr lang="en-US" sz="1400" dirty="0" smtClean="0"/>
              <a:t> of </a:t>
            </a:r>
            <a:r>
              <a:rPr lang="en-US" sz="1400" b="1" dirty="0" smtClean="0">
                <a:solidFill>
                  <a:srgbClr val="436989"/>
                </a:solidFill>
              </a:rPr>
              <a:t>ESS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2052" name="Picture 4" descr="Resultat d'imatges de 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5" y="911567"/>
            <a:ext cx="1802160" cy="9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854070"/>
              </p:ext>
            </p:extLst>
          </p:nvPr>
        </p:nvGraphicFramePr>
        <p:xfrm>
          <a:off x="2544909" y="2240041"/>
          <a:ext cx="2243116" cy="2194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215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1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202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PMQ Characteristics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64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Number</a:t>
                      </a:r>
                      <a:r>
                        <a:rPr lang="en-US" sz="12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magnets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0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Gradient G</a:t>
                      </a:r>
                      <a:r>
                        <a:rPr lang="en-US" sz="1200" baseline="-250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r>
                        <a:rPr lang="en-US" sz="12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Tesla/m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64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Bore diameter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24 mm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6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Mechanical length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80mm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7049"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Sm</a:t>
                      </a:r>
                      <a:r>
                        <a:rPr lang="es-ES" sz="1200" baseline="-250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s-ES" sz="12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</a:t>
                      </a:r>
                      <a:r>
                        <a:rPr lang="es-ES" sz="1200" baseline="-250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17</a:t>
                      </a:r>
                      <a:r>
                        <a:rPr lang="es-ES" sz="12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s-ES" sz="1200" baseline="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magnet</a:t>
                      </a:r>
                      <a:r>
                        <a:rPr lang="es-ES" sz="12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blocks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054" name="Picture 6" descr="https://web.infn.it/epics/images/Photos/ESS/dtl-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4" y="2224609"/>
            <a:ext cx="2403075" cy="18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0" y="4314214"/>
            <a:ext cx="1046697" cy="984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5299673"/>
            <a:ext cx="1559053" cy="11692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19197" y="152479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ca-ES" dirty="0" smtClean="0">
                <a:solidFill>
                  <a:srgbClr val="979F07"/>
                </a:solidFill>
                <a:latin typeface="DIN Next LT Pro Bold" pitchFamily="34" charset="0"/>
              </a:rPr>
              <a:t>2017/12/14</a:t>
            </a:r>
            <a:r>
              <a:rPr lang="en-US" altLang="ca-ES" dirty="0" smtClean="0">
                <a:solidFill>
                  <a:srgbClr val="979F07"/>
                </a:solidFill>
                <a:latin typeface="DIN Next LT Pro Bold" pitchFamily="34" charset="0"/>
                <a:sym typeface="Symbol" panose="05050102010706020507" pitchFamily="18" charset="2"/>
              </a:rPr>
              <a:t>→</a:t>
            </a:r>
            <a:r>
              <a:rPr lang="en-US" altLang="ca-ES" dirty="0" smtClean="0">
                <a:solidFill>
                  <a:srgbClr val="979F07"/>
                </a:solidFill>
                <a:latin typeface="DIN Next LT Pro Bold" pitchFamily="34" charset="0"/>
              </a:rPr>
              <a:t>2017/12/19</a:t>
            </a:r>
            <a:endParaRPr lang="en-US" dirty="0"/>
          </a:p>
        </p:txBody>
      </p:sp>
      <p:cxnSp>
        <p:nvCxnSpPr>
          <p:cNvPr id="6" name="Straight Arrow Connector 5"/>
          <p:cNvCxnSpPr>
            <a:endCxn id="12" idx="0"/>
          </p:cNvCxnSpPr>
          <p:nvPr/>
        </p:nvCxnSpPr>
        <p:spPr>
          <a:xfrm flipH="1">
            <a:off x="715909" y="3369530"/>
            <a:ext cx="39667" cy="944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68974" y="2232295"/>
            <a:ext cx="3771227" cy="22744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sz="1200" kern="0" dirty="0">
                <a:solidFill>
                  <a:srgbClr val="000000"/>
                </a:solidFill>
                <a:latin typeface="Verdana"/>
              </a:rPr>
              <a:t>PMQs </a:t>
            </a:r>
            <a:r>
              <a:rPr lang="en-US" sz="1200" kern="0" dirty="0" smtClean="0">
                <a:solidFill>
                  <a:srgbClr val="000000"/>
                </a:solidFill>
                <a:latin typeface="Verdana"/>
              </a:rPr>
              <a:t>have been </a:t>
            </a:r>
            <a:r>
              <a:rPr lang="en-US" sz="1200" kern="0" dirty="0">
                <a:solidFill>
                  <a:srgbClr val="000000"/>
                </a:solidFill>
                <a:latin typeface="Verdana"/>
              </a:rPr>
              <a:t>characterized using a </a:t>
            </a:r>
            <a:r>
              <a:rPr lang="en-US" sz="1200" b="1" kern="0" dirty="0">
                <a:solidFill>
                  <a:srgbClr val="436989"/>
                </a:solidFill>
                <a:latin typeface="Verdana"/>
                <a:sym typeface="Symbol"/>
              </a:rPr>
              <a:t>=</a:t>
            </a:r>
            <a:r>
              <a:rPr lang="en-US" sz="1200" b="1" kern="0" dirty="0" smtClean="0">
                <a:solidFill>
                  <a:srgbClr val="436989"/>
                </a:solidFill>
                <a:latin typeface="Verdana"/>
                <a:sym typeface="Symbol"/>
              </a:rPr>
              <a:t>22mm</a:t>
            </a:r>
            <a:r>
              <a:rPr lang="en-US" sz="1200" kern="0" dirty="0" smtClean="0">
                <a:solidFill>
                  <a:srgbClr val="000000"/>
                </a:solidFill>
                <a:latin typeface="Verdana"/>
                <a:sym typeface="Symbol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/>
              </a:rPr>
              <a:t>PCB rotating coil with quadrupole compensation.</a:t>
            </a:r>
          </a:p>
          <a:p>
            <a:pPr marL="342900" lvl="0" indent="-34290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sz="1200" kern="0" dirty="0">
                <a:solidFill>
                  <a:srgbClr val="000000"/>
                </a:solidFill>
                <a:latin typeface="Verdana"/>
              </a:rPr>
              <a:t>We have </a:t>
            </a:r>
            <a:r>
              <a:rPr lang="en-US" sz="1200" kern="0" dirty="0" smtClean="0">
                <a:solidFill>
                  <a:srgbClr val="000000"/>
                </a:solidFill>
                <a:latin typeface="Verdana"/>
              </a:rPr>
              <a:t>determined: </a:t>
            </a:r>
            <a:r>
              <a:rPr lang="en-US" sz="1200" kern="0" dirty="0">
                <a:solidFill>
                  <a:srgbClr val="000000"/>
                </a:solidFill>
                <a:latin typeface="Verdana"/>
              </a:rPr>
              <a:t>(a) magnetic axis, (b) roll angle, (c) integrated gradient, and (d) harmonic content.</a:t>
            </a:r>
          </a:p>
          <a:p>
            <a:pPr marL="342900" lvl="0" indent="-34290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sz="1200" kern="0" dirty="0">
                <a:solidFill>
                  <a:srgbClr val="000000"/>
                </a:solidFill>
                <a:latin typeface="Verdana"/>
              </a:rPr>
              <a:t>In order to </a:t>
            </a:r>
            <a:r>
              <a:rPr lang="en-US" sz="1200" b="1" kern="0" dirty="0">
                <a:solidFill>
                  <a:srgbClr val="436989"/>
                </a:solidFill>
                <a:latin typeface="Verdana"/>
              </a:rPr>
              <a:t>minimize alignment errors</a:t>
            </a:r>
            <a:r>
              <a:rPr lang="en-US" sz="1200" kern="0" dirty="0">
                <a:solidFill>
                  <a:srgbClr val="000000"/>
                </a:solidFill>
                <a:latin typeface="Verdana"/>
              </a:rPr>
              <a:t> between the rotating coil axis and the magnet, magnets </a:t>
            </a:r>
            <a:r>
              <a:rPr lang="en-US" sz="1200" kern="0" dirty="0" smtClean="0">
                <a:solidFill>
                  <a:srgbClr val="000000"/>
                </a:solidFill>
                <a:latin typeface="Verdana"/>
              </a:rPr>
              <a:t>have been </a:t>
            </a:r>
            <a:r>
              <a:rPr lang="en-US" sz="1200" kern="0" dirty="0">
                <a:solidFill>
                  <a:srgbClr val="000000"/>
                </a:solidFill>
                <a:latin typeface="Verdana"/>
              </a:rPr>
              <a:t>measured in </a:t>
            </a:r>
            <a:r>
              <a:rPr lang="en-US" sz="1200" b="1" kern="0" dirty="0">
                <a:solidFill>
                  <a:srgbClr val="436989"/>
                </a:solidFill>
                <a:latin typeface="Verdana"/>
              </a:rPr>
              <a:t>4 different positions</a:t>
            </a:r>
            <a:r>
              <a:rPr lang="en-US" sz="1200" kern="0" dirty="0">
                <a:solidFill>
                  <a:srgbClr val="000000"/>
                </a:solidFill>
                <a:latin typeface="Verdana"/>
              </a:rPr>
              <a:t> making use of the alignment pins.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4590567"/>
            <a:ext cx="2160240" cy="19219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573091"/>
            <a:ext cx="2585864" cy="19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400" dirty="0" smtClean="0">
                <a:solidFill>
                  <a:srgbClr val="125E9F"/>
                </a:solidFill>
                <a:latin typeface="DIN Next LT Pro Bold" pitchFamily="34" charset="0"/>
              </a:rPr>
              <a:t>ESS PMQs</a:t>
            </a:r>
            <a:endParaRPr lang="en-US" altLang="ca-ES" sz="2400" dirty="0" smtClean="0">
              <a:solidFill>
                <a:srgbClr val="979F07"/>
              </a:solidFill>
              <a:latin typeface="DIN Next LT Pro Bol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28416"/>
            <a:ext cx="3240360" cy="1701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94" y="1418469"/>
            <a:ext cx="3266520" cy="1715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598" y="3190704"/>
            <a:ext cx="2743438" cy="1646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598" y="4879281"/>
            <a:ext cx="2743438" cy="1646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869160"/>
            <a:ext cx="2743438" cy="1642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825" y="3190704"/>
            <a:ext cx="2743438" cy="164606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9512" y="3767851"/>
            <a:ext cx="1250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+mn-lt"/>
              </a:rPr>
              <a:t>Integrated gradient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36296" y="3769146"/>
            <a:ext cx="1600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+mn-lt"/>
              </a:rPr>
              <a:t>High harmonic content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9512" y="5442882"/>
            <a:ext cx="1250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+mn-lt"/>
              </a:rPr>
              <a:t>Magnetic axis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08304" y="5442882"/>
            <a:ext cx="14275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 dirty="0" smtClean="0">
                <a:latin typeface="+mn-lt"/>
              </a:rPr>
              <a:t>Roll angle</a:t>
            </a:r>
          </a:p>
        </p:txBody>
      </p:sp>
    </p:spTree>
    <p:extLst>
      <p:ext uri="{BB962C8B-B14F-4D97-AF65-F5344CB8AC3E}">
        <p14:creationId xmlns:p14="http://schemas.microsoft.com/office/powerpoint/2010/main" val="23771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ChangeArrowheads="1"/>
          </p:cNvSpPr>
          <p:nvPr/>
        </p:nvSpPr>
        <p:spPr bwMode="auto">
          <a:xfrm>
            <a:off x="1855371" y="130566"/>
            <a:ext cx="4680520" cy="720081"/>
          </a:xfrm>
          <a:prstGeom prst="rect">
            <a:avLst/>
          </a:prstGeom>
          <a:solidFill>
            <a:srgbClr val="979F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99833" y="244384"/>
            <a:ext cx="43816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solidFill>
                  <a:schemeClr val="bg1"/>
                </a:solidFill>
                <a:latin typeface="DIN Next LT Pro Bold" pitchFamily="34" charset="0"/>
              </a:rPr>
              <a:t>New rotating coil shaft for  measuring narrow gap devices</a:t>
            </a:r>
            <a:endParaRPr lang="en-US" altLang="ca-ES" sz="2000" dirty="0">
              <a:solidFill>
                <a:schemeClr val="bg1"/>
              </a:solidFill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1556792"/>
            <a:ext cx="7128792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Needs:</a:t>
            </a:r>
          </a:p>
          <a:p>
            <a:pPr eaLnBrk="1" hangingPunct="1">
              <a:lnSpc>
                <a:spcPct val="80000"/>
              </a:lnSpc>
            </a:pPr>
            <a:endParaRPr lang="en-US" altLang="ca-ES" sz="2000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2000" dirty="0" smtClean="0">
                <a:latin typeface="DIN Next LT Pro Light" pitchFamily="34" charset="0"/>
              </a:rPr>
              <a:t>Low emittance rings trend to use </a:t>
            </a:r>
            <a:r>
              <a:rPr lang="en-US" altLang="ca-ES" sz="2000" dirty="0" smtClean="0">
                <a:solidFill>
                  <a:srgbClr val="0066FF"/>
                </a:solidFill>
                <a:latin typeface="DIN Next LT Pro Bold" pitchFamily="34" charset="0"/>
              </a:rPr>
              <a:t>narrow radius multipolar magnets</a:t>
            </a:r>
            <a:r>
              <a:rPr lang="en-US" altLang="ca-ES" sz="2000" dirty="0" smtClean="0">
                <a:latin typeface="DIN Next LT Pro Light" pitchFamily="34" charset="0"/>
              </a:rPr>
              <a:t> ( ø ~ 12 mm)</a:t>
            </a:r>
          </a:p>
          <a:p>
            <a:pPr eaLnBrk="1" hangingPunct="1">
              <a:lnSpc>
                <a:spcPct val="80000"/>
              </a:lnSpc>
            </a:pPr>
            <a:endParaRPr lang="en-US" altLang="ca-ES" sz="2000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2000" dirty="0" smtClean="0">
                <a:latin typeface="DIN Next LT Pro Light" pitchFamily="34" charset="0"/>
              </a:rPr>
              <a:t>At these small radius, the imperfections and errors are more relevant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ca-ES" sz="2000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2000" dirty="0" smtClean="0">
                <a:latin typeface="DIN Next LT Pro Light" pitchFamily="34" charset="0"/>
              </a:rPr>
              <a:t>To this end, a specific </a:t>
            </a:r>
            <a:r>
              <a:rPr lang="en-US" altLang="ca-ES" sz="2000" dirty="0" smtClean="0">
                <a:solidFill>
                  <a:srgbClr val="0066FF"/>
                </a:solidFill>
                <a:latin typeface="DIN Next LT Pro Bold" pitchFamily="34" charset="0"/>
              </a:rPr>
              <a:t>new set of tools </a:t>
            </a:r>
            <a:r>
              <a:rPr lang="en-US" altLang="ca-ES" sz="2000" dirty="0" smtClean="0">
                <a:latin typeface="DIN Next LT Pro Light" pitchFamily="34" charset="0"/>
              </a:rPr>
              <a:t>should be developed</a:t>
            </a:r>
          </a:p>
          <a:p>
            <a:pPr eaLnBrk="1" hangingPunct="1">
              <a:lnSpc>
                <a:spcPct val="80000"/>
              </a:lnSpc>
            </a:pPr>
            <a:endParaRPr lang="en-US" altLang="ca-ES" sz="2000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a-ES" sz="2000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Instrument to fulfill this aim:</a:t>
            </a:r>
          </a:p>
          <a:p>
            <a:pPr eaLnBrk="1" hangingPunct="1">
              <a:lnSpc>
                <a:spcPct val="80000"/>
              </a:lnSpc>
            </a:pPr>
            <a:endParaRPr lang="en-US" altLang="ca-ES" sz="2000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a-ES" sz="2000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2000" dirty="0" smtClean="0">
                <a:latin typeface="DIN Next LT Pro Light" pitchFamily="34" charset="0"/>
              </a:rPr>
              <a:t>We have chosen building a narrow shaft with coils to be applied to our new </a:t>
            </a:r>
            <a:r>
              <a:rPr lang="en-US" altLang="ca-ES" sz="2000" dirty="0" smtClean="0">
                <a:solidFill>
                  <a:srgbClr val="0066FF"/>
                </a:solidFill>
                <a:latin typeface="DIN Next LT Pro Bold" pitchFamily="34" charset="0"/>
              </a:rPr>
              <a:t>Rotating Coil bench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ca-ES" sz="2000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2000" dirty="0" smtClean="0">
                <a:latin typeface="DIN Next LT Pro Light" pitchFamily="34" charset="0"/>
              </a:rPr>
              <a:t>The shaft will follow the CERN scheme, with 5 parallel coils, the internal ones used to buck the signal of the external</a:t>
            </a:r>
            <a:endParaRPr lang="en-US" altLang="ca-ES" sz="2000" dirty="0">
              <a:latin typeface="DIN Next LT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894" y="1113197"/>
            <a:ext cx="794753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ca-ES" dirty="0" smtClean="0">
                <a:latin typeface="DIN Next LT Pro Bold" pitchFamily="34" charset="0"/>
              </a:rPr>
              <a:t>Concerns: </a:t>
            </a:r>
          </a:p>
          <a:p>
            <a:pPr eaLnBrk="1" hangingPunct="1">
              <a:lnSpc>
                <a:spcPct val="80000"/>
              </a:lnSpc>
            </a:pPr>
            <a:endParaRPr lang="en-US" altLang="ca-ES" dirty="0" smtClean="0">
              <a:latin typeface="DIN Next LT Pro Bold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ca-ES" sz="1600" dirty="0" smtClean="0">
                <a:solidFill>
                  <a:srgbClr val="0066FF"/>
                </a:solidFill>
                <a:latin typeface="DIN Next LT Pro Bold" pitchFamily="34" charset="0"/>
              </a:rPr>
              <a:t>Coil sensitivity </a:t>
            </a:r>
            <a:r>
              <a:rPr lang="en-US" altLang="ca-ES" sz="1600" dirty="0" smtClean="0">
                <a:latin typeface="DIN Next LT Pro Light" pitchFamily="34" charset="0"/>
              </a:rPr>
              <a:t>(number of turns of each coil)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ca-ES" sz="1600" dirty="0" smtClean="0">
                <a:solidFill>
                  <a:srgbClr val="0066FF"/>
                </a:solidFill>
                <a:latin typeface="DIN Next LT Pro Bold" pitchFamily="34" charset="0"/>
              </a:rPr>
              <a:t>Shaft rigidity </a:t>
            </a:r>
            <a:r>
              <a:rPr lang="en-US" altLang="ca-ES" sz="1600" dirty="0" smtClean="0">
                <a:latin typeface="DIN Next LT Pro Light" pitchFamily="34" charset="0"/>
              </a:rPr>
              <a:t>(multilayer PCB length 550 mm, width 10 mm and thickness 2 mm)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altLang="ca-ES" sz="1600" dirty="0" smtClean="0">
                <a:latin typeface="DIN Next LT Pro Light" pitchFamily="34" charset="0"/>
              </a:rPr>
              <a:t>Sag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altLang="ca-ES" sz="1600" dirty="0" smtClean="0">
                <a:latin typeface="DIN Next LT Pro Light" pitchFamily="34" charset="0"/>
              </a:rPr>
              <a:t>Twisting during rotation</a:t>
            </a:r>
            <a:r>
              <a:rPr lang="en-US" altLang="ca-ES" sz="1600" dirty="0" smtClean="0">
                <a:latin typeface="DIN Next LT Pro Bold" pitchFamily="34" charset="0"/>
              </a:rPr>
              <a:t>                                                               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ca-ES" sz="1600" dirty="0" smtClean="0">
                <a:solidFill>
                  <a:srgbClr val="0066FF"/>
                </a:solidFill>
                <a:latin typeface="DIN Next LT Pro Bold" pitchFamily="34" charset="0"/>
              </a:rPr>
              <a:t>Shaft positioning </a:t>
            </a:r>
            <a:r>
              <a:rPr lang="en-US" altLang="ca-ES" sz="1600" dirty="0" smtClean="0">
                <a:latin typeface="DIN Next LT Pro Light" pitchFamily="34" charset="0"/>
              </a:rPr>
              <a:t>(usual positioning requirements have tolerances below 30 µm)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ca-ES" sz="1600" dirty="0" smtClean="0">
                <a:solidFill>
                  <a:srgbClr val="0066FF"/>
                </a:solidFill>
                <a:latin typeface="DIN Next LT Pro Bold" pitchFamily="34" charset="0"/>
              </a:rPr>
              <a:t>Shaft alignment </a:t>
            </a:r>
            <a:r>
              <a:rPr lang="en-US" altLang="ca-ES" sz="1600" dirty="0" smtClean="0">
                <a:latin typeface="DIN Next LT Pro Light" pitchFamily="34" charset="0"/>
              </a:rPr>
              <a:t>with respect to the magnetic structure to be measured</a:t>
            </a:r>
            <a:endParaRPr lang="en-US" altLang="ca-ES" sz="1600" dirty="0" smtClean="0">
              <a:solidFill>
                <a:srgbClr val="0066FF"/>
              </a:solidFill>
              <a:latin typeface="DIN Next LT Pro Light" pitchFamily="34" charset="0"/>
            </a:endParaRPr>
          </a:p>
          <a:p>
            <a:pPr eaLnBrk="1" hangingPunct="1"/>
            <a:r>
              <a:rPr lang="en-US" altLang="ca-ES" sz="1600" dirty="0" smtClean="0">
                <a:latin typeface="DIN Next LT Pro Bold" pitchFamily="34" charset="0"/>
              </a:rPr>
              <a:t>                                                     </a:t>
            </a:r>
            <a:r>
              <a:rPr lang="en-US" altLang="ca-ES" dirty="0" smtClean="0">
                <a:latin typeface="DIN Next LT Pro Bold" pitchFamily="34" charset="0"/>
              </a:rPr>
              <a:t>                                                                        </a:t>
            </a:r>
            <a:endParaRPr lang="en-US" altLang="ca-ES" dirty="0">
              <a:latin typeface="DIN Next LT Pro Bold" pitchFamily="34" charset="0"/>
            </a:endParaRPr>
          </a:p>
        </p:txBody>
      </p:sp>
      <p:sp>
        <p:nvSpPr>
          <p:cNvPr id="3" name="Rectangle 40"/>
          <p:cNvSpPr>
            <a:spLocks noChangeArrowheads="1"/>
          </p:cNvSpPr>
          <p:nvPr/>
        </p:nvSpPr>
        <p:spPr bwMode="auto">
          <a:xfrm>
            <a:off x="1855371" y="130566"/>
            <a:ext cx="4680520" cy="720081"/>
          </a:xfrm>
          <a:prstGeom prst="rect">
            <a:avLst/>
          </a:prstGeom>
          <a:solidFill>
            <a:srgbClr val="979F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1999833" y="244384"/>
            <a:ext cx="43816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solidFill>
                  <a:schemeClr val="bg1"/>
                </a:solidFill>
                <a:latin typeface="DIN Next LT Pro Bold" pitchFamily="34" charset="0"/>
              </a:rPr>
              <a:t>New rotating coil shaft for  measuring narrow gap devices</a:t>
            </a:r>
            <a:endParaRPr lang="en-US" altLang="ca-ES" sz="2000" dirty="0">
              <a:solidFill>
                <a:schemeClr val="bg1"/>
              </a:solidFill>
              <a:latin typeface="DIN Next LT Pro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456" y="3429000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ca-ES" dirty="0" smtClean="0">
                <a:latin typeface="DIN Next LT Pro Bold" pitchFamily="34" charset="0"/>
              </a:rPr>
              <a:t>Solutions adopted: </a:t>
            </a:r>
          </a:p>
          <a:p>
            <a:pPr eaLnBrk="1" hangingPunct="1"/>
            <a:endParaRPr lang="en-US" altLang="ca-ES" dirty="0" smtClean="0">
              <a:latin typeface="DIN Next LT Pro Bold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ca-ES" dirty="0" smtClean="0">
                <a:solidFill>
                  <a:srgbClr val="0066FF"/>
                </a:solidFill>
                <a:latin typeface="DIN Next LT Pro Bold" pitchFamily="34" charset="0"/>
              </a:rPr>
              <a:t>Coil sensitivity</a:t>
            </a:r>
            <a:r>
              <a:rPr lang="en-US" altLang="ca-ES" dirty="0" smtClean="0">
                <a:latin typeface="DIN Next LT Pro Light" pitchFamily="34" charset="0"/>
              </a:rPr>
              <a:t>: multilayer PCB, 30 turns per coil.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ca-ES" dirty="0" smtClean="0">
                <a:solidFill>
                  <a:srgbClr val="0066FF"/>
                </a:solidFill>
                <a:latin typeface="DIN Next LT Pro Bold" pitchFamily="34" charset="0"/>
              </a:rPr>
              <a:t>Shaft rigidity</a:t>
            </a:r>
            <a:r>
              <a:rPr lang="en-US" altLang="ca-ES" dirty="0" smtClean="0">
                <a:latin typeface="DIN Next LT Pro Light" pitchFamily="34" charset="0"/>
              </a:rPr>
              <a:t>: guaranteed using ceramics (Al</a:t>
            </a:r>
            <a:r>
              <a:rPr lang="en-US" altLang="ca-ES" baseline="-25000" dirty="0" smtClean="0">
                <a:latin typeface="DIN Next LT Pro Light" pitchFamily="34" charset="0"/>
              </a:rPr>
              <a:t>2</a:t>
            </a:r>
            <a:r>
              <a:rPr lang="en-US" altLang="ca-ES" dirty="0" smtClean="0">
                <a:latin typeface="DIN Next LT Pro Light" pitchFamily="34" charset="0"/>
              </a:rPr>
              <a:t>O</a:t>
            </a:r>
            <a:r>
              <a:rPr lang="en-US" altLang="ca-ES" baseline="-25000" dirty="0" smtClean="0">
                <a:latin typeface="DIN Next LT Pro Light" pitchFamily="34" charset="0"/>
              </a:rPr>
              <a:t>3</a:t>
            </a:r>
            <a:r>
              <a:rPr lang="en-US" altLang="ca-ES" dirty="0" smtClean="0">
                <a:latin typeface="DIN Next LT Pro Light" pitchFamily="34" charset="0"/>
              </a:rPr>
              <a:t>) glued to PCB. All shaft is glued as a single piece.</a:t>
            </a:r>
            <a:r>
              <a:rPr lang="en-US" altLang="ca-ES" dirty="0" smtClean="0">
                <a:latin typeface="DIN Next LT Pro Bold" pitchFamily="34" charset="0"/>
              </a:rPr>
              <a:t>                                                            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ca-ES" dirty="0" smtClean="0">
                <a:solidFill>
                  <a:srgbClr val="0066FF"/>
                </a:solidFill>
                <a:latin typeface="DIN Next LT Pro Bold" pitchFamily="34" charset="0"/>
              </a:rPr>
              <a:t>Shaft positioning</a:t>
            </a:r>
            <a:r>
              <a:rPr lang="en-US" altLang="ca-ES" dirty="0" smtClean="0">
                <a:latin typeface="DIN Next LT Pro Light" pitchFamily="34" charset="0"/>
              </a:rPr>
              <a:t>: high precision bearings with inner ø = 10 mm mounted on precision setup tables.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ca-ES" dirty="0" smtClean="0">
                <a:solidFill>
                  <a:srgbClr val="0066FF"/>
                </a:solidFill>
                <a:latin typeface="DIN Next LT Pro Bold" pitchFamily="34" charset="0"/>
              </a:rPr>
              <a:t>Shaft alignment </a:t>
            </a:r>
            <a:r>
              <a:rPr lang="en-US" altLang="ca-ES" dirty="0" smtClean="0">
                <a:latin typeface="DIN Next LT Pro Light" pitchFamily="34" charset="0"/>
              </a:rPr>
              <a:t>The shaft has two reference surfaces allowing the horizontal alignment of the setup as well as the positioning of the shaft with respect to the magnetic structure to be measured. </a:t>
            </a:r>
            <a:endParaRPr lang="en-US" altLang="ca-ES" dirty="0">
              <a:solidFill>
                <a:srgbClr val="0066FF"/>
              </a:solidFill>
              <a:latin typeface="DIN Next LT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ChangeArrowheads="1"/>
          </p:cNvSpPr>
          <p:nvPr/>
        </p:nvSpPr>
        <p:spPr bwMode="auto">
          <a:xfrm>
            <a:off x="1855371" y="130566"/>
            <a:ext cx="4680520" cy="720081"/>
          </a:xfrm>
          <a:prstGeom prst="rect">
            <a:avLst/>
          </a:prstGeom>
          <a:solidFill>
            <a:srgbClr val="979F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99833" y="244384"/>
            <a:ext cx="43816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solidFill>
                  <a:schemeClr val="bg1"/>
                </a:solidFill>
                <a:latin typeface="DIN Next LT Pro Bold" pitchFamily="34" charset="0"/>
              </a:rPr>
              <a:t>New rotating coil shaft for  measuring narrow gap devices</a:t>
            </a:r>
            <a:endParaRPr lang="en-US" altLang="ca-ES" sz="2000" dirty="0">
              <a:solidFill>
                <a:schemeClr val="bg1"/>
              </a:solidFill>
              <a:latin typeface="DIN Next LT Pro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3283" y="1124744"/>
            <a:ext cx="698477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ca-ES" dirty="0" smtClean="0">
                <a:latin typeface="DIN Next LT Pro Bold" pitchFamily="34" charset="0"/>
              </a:rPr>
              <a:t>Design: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51451"/>
            <a:ext cx="2182024" cy="1771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49" y="1196752"/>
            <a:ext cx="1752651" cy="1952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17" y="3222527"/>
            <a:ext cx="8428967" cy="786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0" y="4210680"/>
            <a:ext cx="9144000" cy="18282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0884" y="611425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DIN Next LT Pro Bold" pitchFamily="34" charset="0"/>
              </a:rPr>
              <a:t>Al</a:t>
            </a:r>
            <a:r>
              <a:rPr lang="en-US" baseline="-25000" dirty="0" smtClean="0">
                <a:latin typeface="DIN Next LT Pro Bold" pitchFamily="34" charset="0"/>
              </a:rPr>
              <a:t>2</a:t>
            </a:r>
            <a:r>
              <a:rPr lang="en-US" dirty="0" smtClean="0">
                <a:latin typeface="DIN Next LT Pro Bold" pitchFamily="34" charset="0"/>
              </a:rPr>
              <a:t>O</a:t>
            </a:r>
            <a:r>
              <a:rPr lang="en-US" baseline="-25000" dirty="0" smtClean="0">
                <a:latin typeface="DIN Next LT Pro Bold" pitchFamily="34" charset="0"/>
              </a:rPr>
              <a:t>3</a:t>
            </a:r>
            <a:r>
              <a:rPr lang="en-US" dirty="0" smtClean="0">
                <a:latin typeface="DIN Next LT Pro Bold" pitchFamily="34" charset="0"/>
              </a:rPr>
              <a:t> ceramics</a:t>
            </a:r>
            <a:endParaRPr lang="en-US" dirty="0">
              <a:latin typeface="DIN Next LT Pro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202" y="43546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DIN Next LT Pro Bold" pitchFamily="34" charset="0"/>
              </a:rPr>
              <a:t>Multilayer PCB</a:t>
            </a:r>
            <a:endParaRPr lang="en-US" dirty="0">
              <a:latin typeface="DIN Next LT Pro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826" y="62445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DIN Next LT Pro Bold" pitchFamily="34" charset="0"/>
              </a:rPr>
              <a:t>Reference surface</a:t>
            </a:r>
            <a:endParaRPr lang="en-US" dirty="0">
              <a:latin typeface="DIN Next LT Pro Bold" pitchFamily="34" charset="0"/>
            </a:endParaRP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1510950" y="5218792"/>
            <a:ext cx="0" cy="10257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486909" y="5218792"/>
            <a:ext cx="0" cy="10257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155466" y="5002768"/>
            <a:ext cx="0" cy="124181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347154" y="4539362"/>
            <a:ext cx="733890" cy="58546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02652" y="574491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DIN Next LT Pro Bold" pitchFamily="34" charset="0"/>
              </a:rPr>
              <a:t>Glue</a:t>
            </a:r>
            <a:endParaRPr lang="en-US" dirty="0">
              <a:latin typeface="DIN Next LT Pro Bold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307594" y="5085186"/>
            <a:ext cx="111182" cy="6465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76344"/>
              </p:ext>
            </p:extLst>
          </p:nvPr>
        </p:nvGraphicFramePr>
        <p:xfrm>
          <a:off x="2361536" y="1628800"/>
          <a:ext cx="4971189" cy="1341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3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55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85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419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a-ES" sz="1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a-ES" sz="18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DIN Next LT Pro Bold" pitchFamily="34" charset="0"/>
                          <a:cs typeface="Arial" panose="020B0604020202020204" pitchFamily="34" charset="0"/>
                        </a:rPr>
                        <a:t>Shaft diameter</a:t>
                      </a:r>
                      <a:endParaRPr lang="ca-ES" sz="1400" b="0" dirty="0">
                        <a:solidFill>
                          <a:schemeClr val="tx1"/>
                        </a:solidFill>
                        <a:effectLst/>
                        <a:latin typeface="DIN Next LT Pro Bold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DIN Next LT Pro Bold" pitchFamily="34" charset="0"/>
                          <a:cs typeface="Arial" panose="020B0604020202020204" pitchFamily="34" charset="0"/>
                        </a:rPr>
                        <a:t>Circuits position</a:t>
                      </a:r>
                      <a:endParaRPr lang="ca-ES" sz="1400" b="0" dirty="0">
                        <a:solidFill>
                          <a:schemeClr val="tx1"/>
                        </a:solidFill>
                        <a:effectLst/>
                        <a:latin typeface="DIN Next LT Pro Bold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DIN Next LT Pro Bold" pitchFamily="34" charset="0"/>
                          <a:cs typeface="Arial" panose="020B0604020202020204" pitchFamily="34" charset="0"/>
                        </a:rPr>
                        <a:t>Turns per layer</a:t>
                      </a:r>
                      <a:endParaRPr lang="ca-ES" sz="1400" b="0" dirty="0">
                        <a:solidFill>
                          <a:schemeClr val="tx1"/>
                        </a:solidFill>
                        <a:effectLst/>
                        <a:latin typeface="DIN Next LT Pro Bold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DIN Next LT Pro Bold" pitchFamily="34" charset="0"/>
                          <a:cs typeface="Arial" panose="020B0604020202020204" pitchFamily="34" charset="0"/>
                        </a:rPr>
                        <a:t>Layers</a:t>
                      </a:r>
                      <a:endParaRPr lang="ca-ES" sz="1400" b="0" dirty="0">
                        <a:solidFill>
                          <a:schemeClr val="tx1"/>
                        </a:solidFill>
                        <a:effectLst/>
                        <a:latin typeface="DIN Next LT Pro Bold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DIN Next LT Pro Bold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ca-ES" sz="1400" b="0" dirty="0">
                        <a:solidFill>
                          <a:schemeClr val="tx1"/>
                        </a:solidFill>
                        <a:effectLst/>
                        <a:latin typeface="DIN Next LT Pro Bold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84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a-ES" sz="180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a-ES" sz="180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10 mm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R = 1.9 mm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cs typeface="Arial" panose="020B0604020202020204" pitchFamily="34" charset="0"/>
                      </a:endParaRPr>
                    </a:p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A = 0.9 mm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kern="800" baseline="-250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= 3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550 mm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7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a-ES" sz="180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a-ES" sz="180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R = 4.6 mm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cs typeface="Arial" panose="020B0604020202020204" pitchFamily="34" charset="0"/>
                      </a:endParaRPr>
                    </a:p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A = 2.3mm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= 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  <a:latin typeface="DIN Next LT Pro Light" pitchFamily="34" charset="0"/>
                          <a:cs typeface="Arial" panose="020B0604020202020204" pitchFamily="34" charset="0"/>
                        </a:rPr>
                        <a:t>550 mm</a:t>
                      </a:r>
                      <a:endParaRPr lang="ca-ES" sz="1400" dirty="0">
                        <a:solidFill>
                          <a:schemeClr val="tx1"/>
                        </a:solidFill>
                        <a:effectLst/>
                        <a:latin typeface="DIN Next LT Pro Light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ChangeArrowheads="1"/>
          </p:cNvSpPr>
          <p:nvPr/>
        </p:nvSpPr>
        <p:spPr bwMode="auto">
          <a:xfrm>
            <a:off x="1835696" y="188640"/>
            <a:ext cx="4752528" cy="710857"/>
          </a:xfrm>
          <a:prstGeom prst="rect">
            <a:avLst/>
          </a:prstGeom>
          <a:solidFill>
            <a:srgbClr val="88A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1835696" y="404664"/>
            <a:ext cx="4752527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400" b="1" dirty="0" smtClean="0">
                <a:solidFill>
                  <a:srgbClr val="FFFFFF"/>
                </a:solidFill>
                <a:latin typeface="DIN Next LT Pro Bold" pitchFamily="34" charset="0"/>
              </a:rPr>
              <a:t>3D Helmholtz coils setup</a:t>
            </a:r>
            <a:endParaRPr lang="en-US" altLang="ca-ES" sz="2400" b="1" dirty="0">
              <a:solidFill>
                <a:srgbClr val="FFFFFF"/>
              </a:solidFill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611560" y="1124744"/>
            <a:ext cx="7849684" cy="561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Motivation:</a:t>
            </a:r>
          </a:p>
          <a:p>
            <a:pPr eaLnBrk="1" hangingPunct="1">
              <a:lnSpc>
                <a:spcPct val="80000"/>
              </a:lnSpc>
            </a:pPr>
            <a:endParaRPr lang="en-US" altLang="ca-ES" sz="2000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dirty="0" smtClean="0">
                <a:latin typeface="DIN Next LT Pro Light" pitchFamily="34" charset="0"/>
              </a:rPr>
              <a:t>3D Hall probes at ALBA are</a:t>
            </a:r>
            <a:r>
              <a:rPr lang="en-US" altLang="ca-ES" dirty="0" smtClean="0">
                <a:solidFill>
                  <a:srgbClr val="0066FF"/>
                </a:solidFill>
                <a:latin typeface="DIN Next LT Pro Bold" pitchFamily="34" charset="0"/>
              </a:rPr>
              <a:t>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Bold" pitchFamily="34" charset="0"/>
              </a:rPr>
              <a:t>built in-house</a:t>
            </a:r>
            <a:r>
              <a:rPr lang="en-US" altLang="ca-ES" dirty="0" smtClean="0">
                <a:latin typeface="DIN Next LT Pro Light" pitchFamily="34" charset="0"/>
              </a:rPr>
              <a:t> by combining three orthogonally mounted 1D Hall sensors on a common circuit board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ca-ES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a-ES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a-ES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a-ES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a-ES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a-ES" dirty="0" smtClean="0">
              <a:latin typeface="DIN Next LT Pro Light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a-ES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dirty="0" smtClean="0">
                <a:latin typeface="DIN Next LT Pro Light" pitchFamily="34" charset="0"/>
              </a:rPr>
              <a:t>Hall sensors are assembled with an angular accuracy of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Light" pitchFamily="34" charset="0"/>
              </a:rPr>
              <a:t>±3º</a:t>
            </a:r>
            <a:r>
              <a:rPr lang="en-US" altLang="ca-ES" dirty="0" smtClean="0">
                <a:latin typeface="DIN Next LT Pro Light" pitchFamily="34" charset="0"/>
              </a:rPr>
              <a:t>. So far, the resulting misalignment angles can be mechanically determined with a precision of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Bold" pitchFamily="34" charset="0"/>
              </a:rPr>
              <a:t>~0.5º / ~ 10 </a:t>
            </a:r>
            <a:r>
              <a:rPr lang="en-US" altLang="ca-ES" b="1" dirty="0" err="1" smtClean="0">
                <a:solidFill>
                  <a:srgbClr val="0066FF"/>
                </a:solidFill>
                <a:latin typeface="DIN Next LT Pro Bold" pitchFamily="34" charset="0"/>
              </a:rPr>
              <a:t>mrad</a:t>
            </a:r>
            <a:endParaRPr lang="en-US" altLang="ca-ES" b="1" dirty="0" smtClean="0">
              <a:solidFill>
                <a:srgbClr val="0066FF"/>
              </a:solidFill>
              <a:latin typeface="DIN Next LT Pro Bold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ca-ES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dirty="0" smtClean="0">
                <a:latin typeface="DIN Next LT Pro Light" pitchFamily="34" charset="0"/>
              </a:rPr>
              <a:t>We want to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Bold" pitchFamily="34" charset="0"/>
              </a:rPr>
              <a:t>improve the accuracy</a:t>
            </a:r>
            <a:r>
              <a:rPr lang="en-US" altLang="ca-ES" dirty="0" smtClean="0">
                <a:latin typeface="DIN Next LT Pro Light" pitchFamily="34" charset="0"/>
              </a:rPr>
              <a:t> in the determination of the misalignment angles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Bold" pitchFamily="34" charset="0"/>
              </a:rPr>
              <a:t>down to ~0.2 </a:t>
            </a:r>
            <a:r>
              <a:rPr lang="en-US" altLang="ca-ES" b="1" dirty="0" err="1" smtClean="0">
                <a:solidFill>
                  <a:srgbClr val="0066FF"/>
                </a:solidFill>
                <a:latin typeface="DIN Next LT Pro Bold" pitchFamily="34" charset="0"/>
              </a:rPr>
              <a:t>mrad</a:t>
            </a:r>
            <a:r>
              <a:rPr lang="en-US" altLang="ca-ES" dirty="0" smtClean="0">
                <a:solidFill>
                  <a:srgbClr val="0066FF"/>
                </a:solidFill>
                <a:latin typeface="DIN Next LT Pro Bold" pitchFamily="34" charset="0"/>
              </a:rPr>
              <a:t> </a:t>
            </a:r>
            <a:r>
              <a:rPr lang="en-US" altLang="ca-ES" dirty="0" smtClean="0">
                <a:latin typeface="DIN Next LT Pro Light" pitchFamily="34" charset="0"/>
              </a:rPr>
              <a:t>level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ca-ES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dirty="0" smtClean="0">
                <a:latin typeface="DIN Next LT Pro Light" pitchFamily="34" charset="0"/>
              </a:rPr>
              <a:t>Our aim is to generate a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Light" pitchFamily="34" charset="0"/>
              </a:rPr>
              <a:t>magnetic homogeneous field</a:t>
            </a:r>
            <a:r>
              <a:rPr lang="en-US" altLang="ca-ES" dirty="0" smtClean="0">
                <a:latin typeface="DIN Next LT Pro Light" pitchFamily="34" charset="0"/>
              </a:rPr>
              <a:t> within a volume covering all 3 sensors and with an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Bold" pitchFamily="34" charset="0"/>
              </a:rPr>
              <a:t>arbitrary</a:t>
            </a:r>
            <a:r>
              <a:rPr lang="en-US" altLang="ca-ES" dirty="0" smtClean="0">
                <a:latin typeface="DIN Next LT Pro Light" pitchFamily="34" charset="0"/>
              </a:rPr>
              <a:t> and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Bold" pitchFamily="34" charset="0"/>
              </a:rPr>
              <a:t>well controlled</a:t>
            </a:r>
            <a:r>
              <a:rPr lang="en-US" altLang="ca-ES" dirty="0" smtClean="0">
                <a:solidFill>
                  <a:srgbClr val="0066FF"/>
                </a:solidFill>
                <a:latin typeface="DIN Next LT Pro Bold" pitchFamily="34" charset="0"/>
              </a:rPr>
              <a:t> </a:t>
            </a:r>
            <a:r>
              <a:rPr lang="en-US" altLang="ca-ES" dirty="0" smtClean="0">
                <a:latin typeface="DIN Next LT Pro Light" pitchFamily="34" charset="0"/>
              </a:rPr>
              <a:t>orientation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ca-ES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dirty="0" smtClean="0">
                <a:latin typeface="DIN Next LT Pro Light" pitchFamily="34" charset="0"/>
              </a:rPr>
              <a:t>To this end, we have designed and are building a </a:t>
            </a:r>
            <a:r>
              <a:rPr lang="en-US" altLang="ca-ES" b="1" dirty="0" smtClean="0">
                <a:solidFill>
                  <a:srgbClr val="0066FF"/>
                </a:solidFill>
                <a:latin typeface="DIN Next LT Pro Bold" pitchFamily="34" charset="0"/>
              </a:rPr>
              <a:t>3D Helmholtz coil setup</a:t>
            </a:r>
          </a:p>
          <a:p>
            <a:pPr eaLnBrk="1" hangingPunct="1">
              <a:lnSpc>
                <a:spcPct val="80000"/>
              </a:lnSpc>
            </a:pPr>
            <a:endParaRPr lang="en-US" altLang="ca-ES" sz="2000" dirty="0">
              <a:latin typeface="DIN Next LT Pro Light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320" y="2132856"/>
            <a:ext cx="528690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8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2"/>
          <p:cNvSpPr>
            <a:spLocks noChangeAspect="1" noChangeArrowheads="1" noTextEdit="1"/>
          </p:cNvSpPr>
          <p:nvPr/>
        </p:nvSpPr>
        <p:spPr bwMode="auto">
          <a:xfrm>
            <a:off x="438150" y="1216025"/>
            <a:ext cx="8266113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" name="Rectangle 34"/>
          <p:cNvSpPr>
            <a:spLocks noChangeArrowheads="1"/>
          </p:cNvSpPr>
          <p:nvPr/>
        </p:nvSpPr>
        <p:spPr bwMode="auto">
          <a:xfrm>
            <a:off x="604838" y="1125538"/>
            <a:ext cx="4076700" cy="2217737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4100" name="Rectangle 35"/>
          <p:cNvSpPr>
            <a:spLocks noChangeArrowheads="1"/>
          </p:cNvSpPr>
          <p:nvPr/>
        </p:nvSpPr>
        <p:spPr bwMode="auto">
          <a:xfrm>
            <a:off x="755650" y="1414463"/>
            <a:ext cx="3671888" cy="128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a-ES" sz="3200" b="1" dirty="0" smtClean="0">
                <a:solidFill>
                  <a:srgbClr val="112E50"/>
                </a:solidFill>
                <a:latin typeface="DIN Next LT Pro Bold" pitchFamily="34" charset="0"/>
              </a:rPr>
              <a:t>1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ca-ES" sz="3200" b="1" dirty="0" smtClean="0">
                <a:solidFill>
                  <a:srgbClr val="112E50"/>
                </a:solidFill>
                <a:latin typeface="DIN Next LT Pro Bold" pitchFamily="34" charset="0"/>
              </a:rPr>
              <a:t>Measurements made in 2017-2019</a:t>
            </a:r>
          </a:p>
        </p:txBody>
      </p:sp>
      <p:sp>
        <p:nvSpPr>
          <p:cNvPr id="4101" name="Rectangle 40"/>
          <p:cNvSpPr>
            <a:spLocks noChangeArrowheads="1"/>
          </p:cNvSpPr>
          <p:nvPr/>
        </p:nvSpPr>
        <p:spPr bwMode="auto">
          <a:xfrm>
            <a:off x="4643438" y="1125538"/>
            <a:ext cx="4076700" cy="2217737"/>
          </a:xfrm>
          <a:prstGeom prst="rect">
            <a:avLst/>
          </a:prstGeom>
          <a:solidFill>
            <a:srgbClr val="979F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4102" name="Rectangle 41"/>
          <p:cNvSpPr>
            <a:spLocks noChangeArrowheads="1"/>
          </p:cNvSpPr>
          <p:nvPr/>
        </p:nvSpPr>
        <p:spPr bwMode="auto">
          <a:xfrm>
            <a:off x="4787900" y="1414463"/>
            <a:ext cx="3816350" cy="167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a-ES" sz="3200" b="1" dirty="0" smtClean="0">
                <a:solidFill>
                  <a:srgbClr val="FFFFFF"/>
                </a:solidFill>
                <a:latin typeface="DIN Next LT Pro Bold" pitchFamily="34" charset="0"/>
              </a:rPr>
              <a:t>2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ca-ES" sz="3200" b="1" dirty="0" smtClean="0">
                <a:solidFill>
                  <a:schemeClr val="bg1"/>
                </a:solidFill>
                <a:latin typeface="DIN Next LT Pro Bold" pitchFamily="34" charset="0"/>
              </a:rPr>
              <a:t>New rotating coil shaft for measuring narrow gap devices</a:t>
            </a:r>
            <a:endParaRPr lang="en-US" altLang="ca-ES" sz="3200" b="1" dirty="0">
              <a:solidFill>
                <a:schemeClr val="bg1"/>
              </a:solidFill>
              <a:latin typeface="DIN Next LT Pro Bold" pitchFamily="34" charset="0"/>
            </a:endParaRPr>
          </a:p>
        </p:txBody>
      </p:sp>
      <p:sp>
        <p:nvSpPr>
          <p:cNvPr id="4103" name="Rectangle 43"/>
          <p:cNvSpPr>
            <a:spLocks noChangeArrowheads="1"/>
          </p:cNvSpPr>
          <p:nvPr/>
        </p:nvSpPr>
        <p:spPr bwMode="auto">
          <a:xfrm>
            <a:off x="604838" y="3336925"/>
            <a:ext cx="4076700" cy="2216150"/>
          </a:xfrm>
          <a:prstGeom prst="rect">
            <a:avLst/>
          </a:prstGeom>
          <a:solidFill>
            <a:srgbClr val="88A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4104" name="Rectangle 44"/>
          <p:cNvSpPr>
            <a:spLocks noChangeArrowheads="1"/>
          </p:cNvSpPr>
          <p:nvPr/>
        </p:nvSpPr>
        <p:spPr bwMode="auto">
          <a:xfrm>
            <a:off x="684213" y="3655254"/>
            <a:ext cx="3816350" cy="128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a-ES" sz="3200" b="1" dirty="0" smtClean="0">
                <a:solidFill>
                  <a:srgbClr val="FFFFFF"/>
                </a:solidFill>
                <a:latin typeface="DIN Next LT Pro Bold" pitchFamily="34" charset="0"/>
              </a:rPr>
              <a:t>3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ca-ES" sz="3200" b="1" dirty="0" smtClean="0">
                <a:solidFill>
                  <a:srgbClr val="FFFFFF"/>
                </a:solidFill>
                <a:latin typeface="DIN Next LT Pro Bold" pitchFamily="34" charset="0"/>
              </a:rPr>
              <a:t>3D Helmholtz coils setup</a:t>
            </a:r>
            <a:endParaRPr lang="en-US" altLang="ca-ES" sz="3200" b="1" dirty="0">
              <a:solidFill>
                <a:srgbClr val="FFFFFF"/>
              </a:solidFill>
              <a:latin typeface="DIN Next LT Pro Bold" pitchFamily="34" charset="0"/>
            </a:endParaRPr>
          </a:p>
        </p:txBody>
      </p:sp>
      <p:sp>
        <p:nvSpPr>
          <p:cNvPr id="4105" name="Rectangle 46"/>
          <p:cNvSpPr>
            <a:spLocks noChangeArrowheads="1"/>
          </p:cNvSpPr>
          <p:nvPr/>
        </p:nvSpPr>
        <p:spPr bwMode="auto">
          <a:xfrm>
            <a:off x="4643438" y="3336925"/>
            <a:ext cx="4076700" cy="2216150"/>
          </a:xfrm>
          <a:prstGeom prst="rect">
            <a:avLst/>
          </a:prstGeom>
          <a:solidFill>
            <a:srgbClr val="125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4106" name="Rectangle 47"/>
          <p:cNvSpPr>
            <a:spLocks noChangeArrowheads="1"/>
          </p:cNvSpPr>
          <p:nvPr/>
        </p:nvSpPr>
        <p:spPr bwMode="auto">
          <a:xfrm>
            <a:off x="4787900" y="3655254"/>
            <a:ext cx="3816350" cy="128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a-ES" sz="3200" b="1" dirty="0" smtClean="0">
                <a:solidFill>
                  <a:srgbClr val="FFFFFF"/>
                </a:solidFill>
                <a:latin typeface="DIN Next LT Pro Bold" pitchFamily="34" charset="0"/>
              </a:rPr>
              <a:t>4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ca-ES" sz="3200" b="1" dirty="0" smtClean="0">
                <a:solidFill>
                  <a:srgbClr val="FFFFFF"/>
                </a:solidFill>
                <a:latin typeface="DIN Next LT Pro Bold" pitchFamily="34" charset="0"/>
              </a:rPr>
              <a:t>Further improvements</a:t>
            </a:r>
            <a:endParaRPr lang="en-US" altLang="ca-ES" dirty="0">
              <a:latin typeface="DIN Next LT Pro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11148" y="1196752"/>
            <a:ext cx="3601212" cy="1168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43"/>
          <p:cNvSpPr>
            <a:spLocks noChangeArrowheads="1"/>
          </p:cNvSpPr>
          <p:nvPr/>
        </p:nvSpPr>
        <p:spPr bwMode="auto">
          <a:xfrm>
            <a:off x="1835696" y="188640"/>
            <a:ext cx="4752528" cy="710857"/>
          </a:xfrm>
          <a:prstGeom prst="rect">
            <a:avLst/>
          </a:prstGeom>
          <a:solidFill>
            <a:srgbClr val="88A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1835696" y="404664"/>
            <a:ext cx="4752527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400" b="1" dirty="0" smtClean="0">
                <a:solidFill>
                  <a:srgbClr val="FFFFFF"/>
                </a:solidFill>
                <a:latin typeface="DIN Next LT Pro Bold" pitchFamily="34" charset="0"/>
              </a:rPr>
              <a:t>3D Helmholtz coils setup</a:t>
            </a:r>
            <a:endParaRPr lang="en-US" altLang="ca-ES" sz="2400" b="1" dirty="0">
              <a:solidFill>
                <a:srgbClr val="FFFFFF"/>
              </a:solidFill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323528" y="1124744"/>
            <a:ext cx="78496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System requirements: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586712"/>
            <a:ext cx="38884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The system will consist of </a:t>
            </a:r>
            <a:r>
              <a:rPr lang="en-US" sz="1600" b="1" dirty="0" smtClean="0">
                <a:solidFill>
                  <a:srgbClr val="0066FF"/>
                </a:solidFill>
              </a:rPr>
              <a:t>3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66FF"/>
                </a:solidFill>
              </a:rPr>
              <a:t>orthogonal</a:t>
            </a:r>
            <a:r>
              <a:rPr lang="en-US" sz="1600" dirty="0" smtClean="0"/>
              <a:t> pairs of </a:t>
            </a:r>
            <a:r>
              <a:rPr lang="en-US" sz="1600" b="1" dirty="0" smtClean="0">
                <a:solidFill>
                  <a:srgbClr val="0066FF"/>
                </a:solidFill>
              </a:rPr>
              <a:t>Helmholtz coils</a:t>
            </a:r>
            <a:endParaRPr lang="en-US" sz="1600" dirty="0" smtClean="0"/>
          </a:p>
          <a:p>
            <a:pPr>
              <a:spcBef>
                <a:spcPts val="1200"/>
              </a:spcBef>
            </a:pP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3059832" y="3356992"/>
            <a:ext cx="597666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66FF"/>
                </a:solidFill>
              </a:rPr>
              <a:t>Air cooled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  <a:r>
              <a:rPr lang="en-US" sz="1400" dirty="0"/>
              <a:t>coils will be used in order to keep the system as </a:t>
            </a:r>
            <a:r>
              <a:rPr lang="en-US" sz="1400" b="1" dirty="0">
                <a:solidFill>
                  <a:srgbClr val="0066FF"/>
                </a:solidFill>
              </a:rPr>
              <a:t>simple</a:t>
            </a:r>
            <a:r>
              <a:rPr lang="en-US" sz="1400" dirty="0"/>
              <a:t> as </a:t>
            </a:r>
            <a:r>
              <a:rPr lang="en-US" sz="1400" dirty="0" smtClean="0"/>
              <a:t>possible</a:t>
            </a:r>
            <a:endParaRPr lang="en-US" sz="1400" dirty="0"/>
          </a:p>
          <a:p>
            <a:pPr marL="266700" indent="-2667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The objective is generating a </a:t>
            </a:r>
            <a:r>
              <a:rPr lang="en-US" sz="1400" b="1" dirty="0">
                <a:solidFill>
                  <a:srgbClr val="0066FF"/>
                </a:solidFill>
              </a:rPr>
              <a:t>homogeneous</a:t>
            </a:r>
            <a:r>
              <a:rPr lang="en-US" sz="1400" dirty="0"/>
              <a:t> magnetic field, with a </a:t>
            </a:r>
            <a:r>
              <a:rPr lang="en-US" sz="1400" b="1" dirty="0">
                <a:solidFill>
                  <a:srgbClr val="0066FF"/>
                </a:solidFill>
              </a:rPr>
              <a:t>flux density as high as possible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  <a:r>
              <a:rPr lang="en-US" sz="1400" dirty="0"/>
              <a:t>whilst keeping the </a:t>
            </a:r>
            <a:r>
              <a:rPr lang="en-US" sz="1400" b="1" dirty="0">
                <a:solidFill>
                  <a:srgbClr val="0066FF"/>
                </a:solidFill>
              </a:rPr>
              <a:t>system heating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  <a:r>
              <a:rPr lang="en-US" sz="1400" dirty="0"/>
              <a:t>at a </a:t>
            </a:r>
            <a:r>
              <a:rPr lang="en-US" sz="1400" b="1" dirty="0">
                <a:solidFill>
                  <a:srgbClr val="0066FF"/>
                </a:solidFill>
              </a:rPr>
              <a:t>reasonable level</a:t>
            </a:r>
            <a:r>
              <a:rPr lang="en-US" sz="1400" dirty="0"/>
              <a:t>, and ensuring a </a:t>
            </a:r>
            <a:r>
              <a:rPr lang="en-US" sz="1400" b="1" dirty="0">
                <a:solidFill>
                  <a:srgbClr val="0066FF"/>
                </a:solidFill>
              </a:rPr>
              <a:t>orthogonality</a:t>
            </a:r>
            <a:r>
              <a:rPr lang="en-US" sz="1400" dirty="0"/>
              <a:t> between the field components generated by each coils better than </a:t>
            </a:r>
            <a:r>
              <a:rPr lang="en-US" sz="1400" b="1" dirty="0" smtClean="0">
                <a:solidFill>
                  <a:srgbClr val="0066FF"/>
                </a:solidFill>
              </a:rPr>
              <a:t>0.2mrad</a:t>
            </a:r>
            <a:endParaRPr lang="en-US" sz="1400" dirty="0">
              <a:solidFill>
                <a:srgbClr val="0066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" y="2276872"/>
            <a:ext cx="2858120" cy="405107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848825"/>
              </p:ext>
            </p:extLst>
          </p:nvPr>
        </p:nvGraphicFramePr>
        <p:xfrm>
          <a:off x="3347864" y="4967883"/>
          <a:ext cx="5400600" cy="1483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700300">
                  <a:extLst>
                    <a:ext uri="{9D8B030D-6E8A-4147-A177-3AD203B41FA5}">
                      <a16:colId xmlns:a16="http://schemas.microsoft.com/office/drawing/2014/main" xmlns="" val="2974502176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xmlns="" val="2663442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Parameter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Specification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3379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Magnetic field homogeneity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10</a:t>
                      </a:r>
                      <a:r>
                        <a:rPr lang="en-US" sz="1600" baseline="30000" noProof="0" dirty="0" smtClean="0"/>
                        <a:t>-4</a:t>
                      </a:r>
                      <a:r>
                        <a:rPr lang="en-US" sz="1600" noProof="0" dirty="0" smtClean="0"/>
                        <a:t> within 15×15×15 mm</a:t>
                      </a:r>
                      <a:r>
                        <a:rPr lang="en-US" sz="1600" baseline="30000" noProof="0" dirty="0" smtClean="0"/>
                        <a:t>3</a:t>
                      </a:r>
                      <a:endParaRPr lang="en-US" sz="1600" baseline="30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3212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Maximum system heating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20ºC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934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Magnetic field orthogonality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0.2 </a:t>
                      </a:r>
                      <a:r>
                        <a:rPr lang="en-US" sz="1600" noProof="0" dirty="0" err="1" smtClean="0"/>
                        <a:t>mrad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12165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85225" y="1625477"/>
                <a:ext cx="1705082" cy="591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225" y="1625477"/>
                <a:ext cx="1705082" cy="5911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283156" y="1237428"/>
            <a:ext cx="3502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Magnetic field at the system’s center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2613417"/>
            <a:ext cx="90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Linear system</a:t>
            </a:r>
            <a:endParaRPr lang="en-US" sz="1600" dirty="0"/>
          </a:p>
        </p:txBody>
      </p:sp>
      <p:sp>
        <p:nvSpPr>
          <p:cNvPr id="17" name="Down Arrow 16"/>
          <p:cNvSpPr/>
          <p:nvPr/>
        </p:nvSpPr>
        <p:spPr bwMode="auto">
          <a:xfrm rot="16200000">
            <a:off x="5088398" y="2718769"/>
            <a:ext cx="493404" cy="374071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986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6200000">
            <a:off x="6240526" y="2718769"/>
            <a:ext cx="493404" cy="374071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986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49305" y="2533255"/>
            <a:ext cx="1826751" cy="7517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ferromagnetic </a:t>
            </a:r>
            <a:r>
              <a:rPr lang="en-US" sz="1600" dirty="0" smtClean="0">
                <a:solidFill>
                  <a:schemeClr val="tx1"/>
                </a:solidFill>
              </a:rPr>
              <a:t>parts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33920" y="2533255"/>
            <a:ext cx="2359620" cy="7517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Superposition principle can be applied</a:t>
            </a:r>
          </a:p>
        </p:txBody>
      </p:sp>
    </p:spTree>
    <p:extLst>
      <p:ext uri="{BB962C8B-B14F-4D97-AF65-F5344CB8AC3E}">
        <p14:creationId xmlns:p14="http://schemas.microsoft.com/office/powerpoint/2010/main" val="7505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ChangeArrowheads="1"/>
          </p:cNvSpPr>
          <p:nvPr/>
        </p:nvSpPr>
        <p:spPr bwMode="auto">
          <a:xfrm>
            <a:off x="1835696" y="188640"/>
            <a:ext cx="4752528" cy="710857"/>
          </a:xfrm>
          <a:prstGeom prst="rect">
            <a:avLst/>
          </a:prstGeom>
          <a:solidFill>
            <a:srgbClr val="88A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1835696" y="404664"/>
            <a:ext cx="4752527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400" b="1" dirty="0" smtClean="0">
                <a:solidFill>
                  <a:srgbClr val="FFFFFF"/>
                </a:solidFill>
                <a:latin typeface="DIN Next LT Pro Bold" pitchFamily="34" charset="0"/>
              </a:rPr>
              <a:t>3D Helmholtz coils setup</a:t>
            </a:r>
            <a:endParaRPr lang="en-US" altLang="ca-ES" sz="2400" b="1" dirty="0">
              <a:solidFill>
                <a:srgbClr val="FFFFFF"/>
              </a:solidFill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323528" y="1124744"/>
            <a:ext cx="78496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Design parameters: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586712"/>
            <a:ext cx="7921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6213" indent="-176213"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rgbClr val="436989"/>
                </a:solidFill>
              </a:defRPr>
            </a:lvl1pPr>
          </a:lstStyle>
          <a:p>
            <a:r>
              <a:rPr lang="en-US" altLang="ca-ES" b="0" dirty="0" smtClean="0">
                <a:solidFill>
                  <a:schemeClr val="tx1"/>
                </a:solidFill>
              </a:rPr>
              <a:t>The magnetic design has been carried out using RADIA</a:t>
            </a:r>
          </a:p>
          <a:p>
            <a:r>
              <a:rPr lang="en-US" altLang="ca-ES" b="0" dirty="0" smtClean="0">
                <a:solidFill>
                  <a:schemeClr val="tx1"/>
                </a:solidFill>
              </a:rPr>
              <a:t>Coils will be made of grade 2 </a:t>
            </a:r>
            <a:r>
              <a:rPr lang="en-US" altLang="ca-ES" b="0" dirty="0" err="1" smtClean="0">
                <a:solidFill>
                  <a:schemeClr val="tx1"/>
                </a:solidFill>
              </a:rPr>
              <a:t>enamelled</a:t>
            </a:r>
            <a:r>
              <a:rPr lang="en-US" altLang="ca-ES" b="0" dirty="0" smtClean="0">
                <a:solidFill>
                  <a:schemeClr val="tx1"/>
                </a:solidFill>
              </a:rPr>
              <a:t> copper wire with a conductor/total diameter of 1.5 mm / 1.571 mm. Using an </a:t>
            </a:r>
            <a:r>
              <a:rPr lang="en-US" altLang="ca-ES" b="0" dirty="0" err="1" smtClean="0">
                <a:solidFill>
                  <a:schemeClr val="tx1"/>
                </a:solidFill>
              </a:rPr>
              <a:t>orthocyclic</a:t>
            </a:r>
            <a:r>
              <a:rPr lang="en-US" altLang="ca-ES" b="0" dirty="0" smtClean="0">
                <a:solidFill>
                  <a:schemeClr val="tx1"/>
                </a:solidFill>
              </a:rPr>
              <a:t> winding layout, we expect attaining a filling ration close to 0.77. An external company will make the wiring</a:t>
            </a:r>
          </a:p>
          <a:p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331592"/>
            <a:ext cx="4437746" cy="26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9616" y="3127653"/>
            <a:ext cx="4262639" cy="104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142" y="4293096"/>
            <a:ext cx="1886543" cy="215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5627" y="4293096"/>
            <a:ext cx="1698633" cy="21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6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ChangeArrowheads="1"/>
          </p:cNvSpPr>
          <p:nvPr/>
        </p:nvSpPr>
        <p:spPr bwMode="auto">
          <a:xfrm>
            <a:off x="1835696" y="188640"/>
            <a:ext cx="4752528" cy="710857"/>
          </a:xfrm>
          <a:prstGeom prst="rect">
            <a:avLst/>
          </a:prstGeom>
          <a:solidFill>
            <a:srgbClr val="88A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1835696" y="404664"/>
            <a:ext cx="4752527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400" b="1" dirty="0" smtClean="0">
                <a:solidFill>
                  <a:srgbClr val="FFFFFF"/>
                </a:solidFill>
                <a:latin typeface="DIN Next LT Pro Bold" pitchFamily="34" charset="0"/>
              </a:rPr>
              <a:t>3D Helmholtz coils setup</a:t>
            </a:r>
            <a:endParaRPr lang="en-US" altLang="ca-ES" sz="2400" b="1" dirty="0">
              <a:solidFill>
                <a:srgbClr val="FFFFFF"/>
              </a:solidFill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323528" y="1124744"/>
            <a:ext cx="78496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Mechanical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586712"/>
            <a:ext cx="792169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6213" indent="-176213">
              <a:spcAft>
                <a:spcPts val="600"/>
              </a:spcAft>
              <a:buFont typeface="Arial" panose="020B0604020202020204" pitchFamily="34" charset="0"/>
              <a:buChar char="•"/>
              <a:defRPr sz="1600" b="1">
                <a:solidFill>
                  <a:srgbClr val="436989"/>
                </a:solidFill>
              </a:defRPr>
            </a:lvl1pPr>
          </a:lstStyle>
          <a:p>
            <a:r>
              <a:rPr lang="en-US" altLang="ca-ES" b="0" dirty="0">
                <a:solidFill>
                  <a:schemeClr val="tx1"/>
                </a:solidFill>
              </a:rPr>
              <a:t>The mechanical implementation will consist of a set of </a:t>
            </a:r>
            <a:r>
              <a:rPr lang="en-US" altLang="ca-ES" dirty="0">
                <a:solidFill>
                  <a:srgbClr val="0066FF"/>
                </a:solidFill>
              </a:rPr>
              <a:t>interlocking </a:t>
            </a:r>
            <a:r>
              <a:rPr lang="en-US" altLang="ca-ES" dirty="0" err="1">
                <a:solidFill>
                  <a:srgbClr val="0066FF"/>
                </a:solidFill>
              </a:rPr>
              <a:t>aluminium</a:t>
            </a:r>
            <a:r>
              <a:rPr lang="en-US" altLang="ca-ES" dirty="0">
                <a:solidFill>
                  <a:srgbClr val="0066FF"/>
                </a:solidFill>
              </a:rPr>
              <a:t> </a:t>
            </a:r>
            <a:r>
              <a:rPr lang="en-US" altLang="ca-ES" dirty="0" smtClean="0">
                <a:solidFill>
                  <a:srgbClr val="0066FF"/>
                </a:solidFill>
              </a:rPr>
              <a:t>pieces</a:t>
            </a:r>
            <a:endParaRPr lang="en-US" altLang="ca-ES" b="0" dirty="0">
              <a:solidFill>
                <a:schemeClr val="tx1"/>
              </a:solidFill>
            </a:endParaRPr>
          </a:p>
          <a:p>
            <a:r>
              <a:rPr lang="en-US" altLang="ca-ES" b="0" dirty="0">
                <a:solidFill>
                  <a:schemeClr val="tx1"/>
                </a:solidFill>
              </a:rPr>
              <a:t>Each piece has a rectangular groove with the proper dimensions to wind one of the coils.</a:t>
            </a:r>
          </a:p>
          <a:p>
            <a:r>
              <a:rPr lang="en-US" altLang="ca-ES" b="0" dirty="0">
                <a:solidFill>
                  <a:schemeClr val="tx1"/>
                </a:solidFill>
              </a:rPr>
              <a:t>The </a:t>
            </a:r>
            <a:r>
              <a:rPr lang="en-US" altLang="ca-ES" dirty="0">
                <a:solidFill>
                  <a:srgbClr val="0066FF"/>
                </a:solidFill>
              </a:rPr>
              <a:t>precise machining</a:t>
            </a:r>
            <a:r>
              <a:rPr lang="en-US" altLang="ca-ES" b="0" dirty="0">
                <a:solidFill>
                  <a:schemeClr val="tx1"/>
                </a:solidFill>
              </a:rPr>
              <a:t> of the pieces will guarantee that </a:t>
            </a:r>
            <a:r>
              <a:rPr lang="en-US" altLang="ca-ES" dirty="0">
                <a:solidFill>
                  <a:srgbClr val="0066FF"/>
                </a:solidFill>
              </a:rPr>
              <a:t>upon assembly</a:t>
            </a:r>
            <a:r>
              <a:rPr lang="en-US" altLang="ca-ES" b="0" dirty="0">
                <a:solidFill>
                  <a:schemeClr val="tx1"/>
                </a:solidFill>
              </a:rPr>
              <a:t> the </a:t>
            </a:r>
            <a:r>
              <a:rPr lang="en-US" altLang="ca-ES" dirty="0">
                <a:solidFill>
                  <a:srgbClr val="0066FF"/>
                </a:solidFill>
              </a:rPr>
              <a:t>relative positioning</a:t>
            </a:r>
            <a:r>
              <a:rPr lang="en-US" altLang="ca-ES" b="0" dirty="0">
                <a:solidFill>
                  <a:schemeClr val="tx1"/>
                </a:solidFill>
              </a:rPr>
              <a:t> of the coils will be close to design values.</a:t>
            </a:r>
          </a:p>
          <a:p>
            <a:r>
              <a:rPr lang="en-US" altLang="ca-ES" dirty="0">
                <a:solidFill>
                  <a:srgbClr val="0066FF"/>
                </a:solidFill>
              </a:rPr>
              <a:t>Reference surfaces</a:t>
            </a:r>
            <a:r>
              <a:rPr lang="en-US" altLang="ca-ES" b="0" dirty="0">
                <a:solidFill>
                  <a:schemeClr val="tx1"/>
                </a:solidFill>
              </a:rPr>
              <a:t> machined on the pieces will allow to </a:t>
            </a:r>
            <a:r>
              <a:rPr lang="en-US" altLang="ca-ES" dirty="0">
                <a:solidFill>
                  <a:srgbClr val="0066FF"/>
                </a:solidFill>
              </a:rPr>
              <a:t>survey accurately</a:t>
            </a:r>
            <a:r>
              <a:rPr lang="en-US" altLang="ca-ES" b="0" dirty="0">
                <a:solidFill>
                  <a:schemeClr val="tx1"/>
                </a:solidFill>
              </a:rPr>
              <a:t> their actual position and to </a:t>
            </a:r>
            <a:r>
              <a:rPr lang="en-US" altLang="ca-ES" dirty="0">
                <a:solidFill>
                  <a:srgbClr val="0066FF"/>
                </a:solidFill>
              </a:rPr>
              <a:t>correct</a:t>
            </a:r>
            <a:r>
              <a:rPr lang="en-US" altLang="ca-ES" b="0" dirty="0">
                <a:solidFill>
                  <a:schemeClr val="tx1"/>
                </a:solidFill>
              </a:rPr>
              <a:t> any deviation by means of shims.</a:t>
            </a:r>
          </a:p>
          <a:p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042004"/>
            <a:ext cx="2810674" cy="219530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499992" y="4418560"/>
            <a:ext cx="3673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979F07"/>
                </a:solidFill>
              </a:rPr>
              <a:t>Mechanical pieces are currently being manufactured at ALBA workshop</a:t>
            </a:r>
            <a:endParaRPr lang="en-US" dirty="0">
              <a:solidFill>
                <a:srgbClr val="979F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ChangeArrowheads="1"/>
          </p:cNvSpPr>
          <p:nvPr/>
        </p:nvSpPr>
        <p:spPr bwMode="auto">
          <a:xfrm>
            <a:off x="1989750" y="173641"/>
            <a:ext cx="4516427" cy="679896"/>
          </a:xfrm>
          <a:prstGeom prst="rect">
            <a:avLst/>
          </a:prstGeom>
          <a:solidFill>
            <a:srgbClr val="125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1989750" y="344426"/>
            <a:ext cx="4516427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3200" b="1" dirty="0" smtClean="0">
                <a:solidFill>
                  <a:srgbClr val="FFFFFF"/>
                </a:solidFill>
                <a:latin typeface="DIN Next LT Pro Bold" pitchFamily="34" charset="0"/>
              </a:rPr>
              <a:t>Further improvements</a:t>
            </a:r>
            <a:endParaRPr lang="en-US" altLang="ca-ES" dirty="0"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539552" y="1196752"/>
            <a:ext cx="770485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New Hall probe bench adaptation:</a:t>
            </a:r>
          </a:p>
          <a:p>
            <a:pPr eaLnBrk="1" hangingPunct="1">
              <a:lnSpc>
                <a:spcPct val="80000"/>
              </a:lnSpc>
            </a:pPr>
            <a:endParaRPr lang="en-US" altLang="ca-ES" sz="2000" dirty="0" smtClean="0">
              <a:latin typeface="DIN Next LT Pro Light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2000" dirty="0" smtClean="0">
                <a:latin typeface="DIN Next LT Pro Light" pitchFamily="34" charset="0"/>
              </a:rPr>
              <a:t>The ALBA new Hall probe bench designed to measure closed structures has been proved feasible with the current existing prototype</a:t>
            </a:r>
            <a:endParaRPr lang="en-US" altLang="ca-ES" sz="2000" dirty="0">
              <a:latin typeface="DIN Next LT Pro Ligh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0" y="2564904"/>
            <a:ext cx="5218365" cy="374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709" y="2780928"/>
            <a:ext cx="4864936" cy="23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9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ChangeArrowheads="1"/>
          </p:cNvSpPr>
          <p:nvPr/>
        </p:nvSpPr>
        <p:spPr bwMode="auto">
          <a:xfrm>
            <a:off x="1989750" y="173641"/>
            <a:ext cx="4516427" cy="679896"/>
          </a:xfrm>
          <a:prstGeom prst="rect">
            <a:avLst/>
          </a:prstGeom>
          <a:solidFill>
            <a:srgbClr val="125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1989750" y="344426"/>
            <a:ext cx="4516427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3200" b="1" dirty="0" smtClean="0">
                <a:solidFill>
                  <a:srgbClr val="FFFFFF"/>
                </a:solidFill>
                <a:latin typeface="DIN Next LT Pro Bold" pitchFamily="34" charset="0"/>
              </a:rPr>
              <a:t>Further improvements</a:t>
            </a:r>
            <a:endParaRPr lang="en-US" altLang="ca-ES" dirty="0">
              <a:latin typeface="DIN Next LT Pro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012086"/>
            <a:ext cx="3456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25E9F"/>
                </a:solidFill>
              </a:rPr>
              <a:t>Homogeneous field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01609"/>
            <a:ext cx="3669747" cy="431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1320" y="5813157"/>
            <a:ext cx="269449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Repeatability </a:t>
            </a:r>
          </a:p>
          <a:p>
            <a:r>
              <a:rPr lang="en-US" sz="1400" dirty="0" smtClean="0"/>
              <a:t>&lt; 10</a:t>
            </a:r>
            <a:r>
              <a:rPr lang="en-US" sz="1400" baseline="30000" dirty="0" smtClean="0"/>
              <a:t>-4</a:t>
            </a:r>
            <a:r>
              <a:rPr lang="en-US" sz="1400" dirty="0" smtClean="0"/>
              <a:t> for main components</a:t>
            </a:r>
          </a:p>
          <a:p>
            <a:r>
              <a:rPr lang="en-US" sz="1400" dirty="0" smtClean="0"/>
              <a:t>&lt; 5·10</a:t>
            </a:r>
            <a:r>
              <a:rPr lang="en-US" sz="1400" baseline="30000" dirty="0" smtClean="0"/>
              <a:t>-4</a:t>
            </a:r>
            <a:r>
              <a:rPr lang="en-US" sz="1400" dirty="0" smtClean="0"/>
              <a:t> for minor components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348303"/>
            <a:ext cx="3909563" cy="442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4651" y="1012086"/>
            <a:ext cx="38630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25E9F"/>
                </a:solidFill>
              </a:rPr>
              <a:t>Inhomogeneous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2549" y="5771222"/>
            <a:ext cx="345638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Repeatability </a:t>
            </a:r>
          </a:p>
          <a:p>
            <a:r>
              <a:rPr lang="en-US" sz="1400" dirty="0" smtClean="0"/>
              <a:t>&lt; 10</a:t>
            </a:r>
            <a:r>
              <a:rPr lang="en-US" sz="1400" baseline="30000" dirty="0" smtClean="0"/>
              <a:t>-4</a:t>
            </a:r>
            <a:r>
              <a:rPr lang="en-US" sz="1400" dirty="0" smtClean="0"/>
              <a:t> for main components</a:t>
            </a:r>
          </a:p>
          <a:p>
            <a:r>
              <a:rPr lang="en-US" sz="1400" dirty="0" smtClean="0"/>
              <a:t>&lt; 5·10</a:t>
            </a:r>
            <a:r>
              <a:rPr lang="en-US" sz="1400" baseline="30000" dirty="0" smtClean="0"/>
              <a:t>-4</a:t>
            </a:r>
            <a:r>
              <a:rPr lang="en-US" sz="1400" dirty="0" smtClean="0"/>
              <a:t> for minor components</a:t>
            </a:r>
          </a:p>
        </p:txBody>
      </p:sp>
    </p:spTree>
    <p:extLst>
      <p:ext uri="{BB962C8B-B14F-4D97-AF65-F5344CB8AC3E}">
        <p14:creationId xmlns:p14="http://schemas.microsoft.com/office/powerpoint/2010/main" val="18610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279352" y="1052736"/>
            <a:ext cx="7955511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2800" dirty="0" smtClean="0">
                <a:latin typeface="DIN Next LT Pro Bold" pitchFamily="34" charset="0"/>
              </a:rPr>
              <a:t>Upgrades:</a:t>
            </a:r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1989750" y="173641"/>
            <a:ext cx="4516427" cy="679896"/>
          </a:xfrm>
          <a:prstGeom prst="rect">
            <a:avLst/>
          </a:prstGeom>
          <a:solidFill>
            <a:srgbClr val="125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1989750" y="344426"/>
            <a:ext cx="4516427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3200" b="1" dirty="0" smtClean="0">
                <a:solidFill>
                  <a:srgbClr val="FFFFFF"/>
                </a:solidFill>
                <a:latin typeface="DIN Next LT Pro Bold" pitchFamily="34" charset="0"/>
              </a:rPr>
              <a:t>Further improvements</a:t>
            </a:r>
            <a:endParaRPr lang="en-US" altLang="ca-ES" dirty="0">
              <a:latin typeface="DIN Next LT Pro Bold" pitchFamily="34" charset="0"/>
            </a:endParaRPr>
          </a:p>
        </p:txBody>
      </p:sp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270207" y="1509904"/>
            <a:ext cx="8496945" cy="68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1400" dirty="0" smtClean="0">
                <a:solidFill>
                  <a:srgbClr val="125E9F"/>
                </a:solidFill>
                <a:latin typeface="DIN Next LT Pro Bold" pitchFamily="34" charset="0"/>
              </a:rPr>
              <a:t>Short term (autumn 2019)</a:t>
            </a:r>
          </a:p>
          <a:p>
            <a:pPr eaLnBrk="1" hangingPunct="1">
              <a:lnSpc>
                <a:spcPct val="80000"/>
              </a:lnSpc>
            </a:pPr>
            <a:endParaRPr lang="en-US" altLang="ca-ES" sz="1400" dirty="0" smtClean="0">
              <a:solidFill>
                <a:srgbClr val="125E9F"/>
              </a:solidFill>
              <a:latin typeface="DIN Next LT Pro Bold" pitchFamily="34" charset="0"/>
            </a:endParaRPr>
          </a:p>
          <a:p>
            <a:pPr marL="571500" indent="-5715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1400" dirty="0" smtClean="0">
                <a:latin typeface="DIN Next LT Pro Light" pitchFamily="34" charset="0"/>
              </a:rPr>
              <a:t>Increase the length in order to measure the XAIRA in-vacuum (2.75 m long) with the vacuum chamber installed</a:t>
            </a:r>
          </a:p>
        </p:txBody>
      </p:sp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270207" y="2339600"/>
            <a:ext cx="8608610" cy="155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ca-ES" sz="1400" dirty="0" smtClean="0">
                <a:solidFill>
                  <a:srgbClr val="125E9F"/>
                </a:solidFill>
                <a:latin typeface="DIN Next LT Pro Bold" pitchFamily="34" charset="0"/>
              </a:rPr>
              <a:t>Long term (2020 and beyond)</a:t>
            </a:r>
          </a:p>
          <a:p>
            <a:pPr eaLnBrk="1" hangingPunct="1">
              <a:lnSpc>
                <a:spcPct val="80000"/>
              </a:lnSpc>
            </a:pPr>
            <a:endParaRPr lang="en-US" altLang="ca-ES" sz="1400" dirty="0" smtClean="0">
              <a:solidFill>
                <a:srgbClr val="125E9F"/>
              </a:solidFill>
              <a:latin typeface="DIN Next LT Pro Bold" pitchFamily="34" charset="0"/>
            </a:endParaRPr>
          </a:p>
          <a:p>
            <a:pPr marL="571500" indent="-5715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1400" dirty="0" smtClean="0">
                <a:latin typeface="DIN Next LT Pro Light" pitchFamily="34" charset="0"/>
              </a:rPr>
              <a:t>Adapt the bench for measurements in-vacuum and at low temperatures (maintaining the Hall probes at room temperature).</a:t>
            </a:r>
          </a:p>
          <a:p>
            <a:pPr marL="571500" indent="-5715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ca-ES" sz="1400" dirty="0" smtClean="0">
              <a:latin typeface="DIN Next LT Pro Light" pitchFamily="34" charset="0"/>
            </a:endParaRPr>
          </a:p>
          <a:p>
            <a:pPr marL="571500" indent="-5715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a-ES" sz="1400" dirty="0" smtClean="0">
                <a:latin typeface="DIN Next LT Pro Light" pitchFamily="34" charset="0"/>
              </a:rPr>
              <a:t>Needed: belt fastening system with a flange with pass-through to extract the signal + long bellows and suspension structure (may be not needed) to connect the flange in the fasteners with the flanges in the magnetic structure</a:t>
            </a:r>
          </a:p>
          <a:p>
            <a:pPr eaLnBrk="1" hangingPunct="1">
              <a:lnSpc>
                <a:spcPct val="80000"/>
              </a:lnSpc>
            </a:pPr>
            <a:endParaRPr lang="en-US" altLang="ca-ES" sz="1400" dirty="0">
              <a:solidFill>
                <a:srgbClr val="125E9F"/>
              </a:solidFill>
              <a:latin typeface="DIN Next LT Pro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21197" r="41712" b="40687"/>
          <a:stretch/>
        </p:blipFill>
        <p:spPr bwMode="auto">
          <a:xfrm>
            <a:off x="5847893" y="3659368"/>
            <a:ext cx="3293275" cy="185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t="37711" r="41516" b="19213"/>
          <a:stretch/>
        </p:blipFill>
        <p:spPr bwMode="auto">
          <a:xfrm>
            <a:off x="2499986" y="3659368"/>
            <a:ext cx="3149522" cy="185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35487" r="40128" b="24103"/>
          <a:stretch/>
        </p:blipFill>
        <p:spPr bwMode="auto">
          <a:xfrm>
            <a:off x="279352" y="5059292"/>
            <a:ext cx="2843808" cy="146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0207" y="5792318"/>
            <a:ext cx="1061433" cy="73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Rectangle 10"/>
          <p:cNvSpPr/>
          <p:nvPr/>
        </p:nvSpPr>
        <p:spPr>
          <a:xfrm>
            <a:off x="7445904" y="5425805"/>
            <a:ext cx="1061433" cy="73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71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6538687" y="1916832"/>
            <a:ext cx="1944216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altLang="ca-ES" sz="30000" dirty="0" smtClean="0">
                <a:latin typeface="DIN Next LT Pro Bold" pitchFamily="34" charset="0"/>
              </a:rPr>
              <a:t>?</a:t>
            </a:r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539552" y="1288185"/>
            <a:ext cx="7955511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_tradnl" altLang="ca-ES" sz="3600" dirty="0" err="1" smtClean="0">
                <a:solidFill>
                  <a:srgbClr val="979F07"/>
                </a:solidFill>
                <a:latin typeface="DIN Next LT Pro Bold" pitchFamily="34" charset="0"/>
              </a:rPr>
              <a:t>Thanks</a:t>
            </a:r>
            <a:r>
              <a:rPr lang="es-ES_tradnl" altLang="ca-ES" sz="3600" dirty="0" smtClean="0">
                <a:solidFill>
                  <a:srgbClr val="979F07"/>
                </a:solidFill>
                <a:latin typeface="DIN Next LT Pro Bold" pitchFamily="34" charset="0"/>
              </a:rPr>
              <a:t> </a:t>
            </a:r>
            <a:r>
              <a:rPr lang="es-ES_tradnl" altLang="ca-ES" sz="3600" dirty="0" err="1" smtClean="0">
                <a:solidFill>
                  <a:srgbClr val="979F07"/>
                </a:solidFill>
                <a:latin typeface="DIN Next LT Pro Bold" pitchFamily="34" charset="0"/>
              </a:rPr>
              <a:t>for</a:t>
            </a:r>
            <a:r>
              <a:rPr lang="es-ES_tradnl" altLang="ca-ES" sz="3600" dirty="0" smtClean="0">
                <a:solidFill>
                  <a:srgbClr val="979F07"/>
                </a:solidFill>
                <a:latin typeface="DIN Next LT Pro Bold" pitchFamily="34" charset="0"/>
              </a:rPr>
              <a:t> </a:t>
            </a:r>
            <a:r>
              <a:rPr lang="es-ES_tradnl" altLang="ca-ES" sz="3600" dirty="0" err="1" smtClean="0">
                <a:solidFill>
                  <a:srgbClr val="979F07"/>
                </a:solidFill>
                <a:latin typeface="DIN Next LT Pro Bold" pitchFamily="34" charset="0"/>
              </a:rPr>
              <a:t>your</a:t>
            </a:r>
            <a:r>
              <a:rPr lang="es-ES_tradnl" altLang="ca-ES" sz="3600" dirty="0" smtClean="0">
                <a:solidFill>
                  <a:srgbClr val="979F07"/>
                </a:solidFill>
                <a:latin typeface="DIN Next LT Pro Bold" pitchFamily="34" charset="0"/>
              </a:rPr>
              <a:t> </a:t>
            </a:r>
            <a:r>
              <a:rPr lang="es-ES_tradnl" altLang="ca-ES" sz="3600" dirty="0" err="1" smtClean="0">
                <a:solidFill>
                  <a:srgbClr val="979F07"/>
                </a:solidFill>
                <a:latin typeface="DIN Next LT Pro Bold" pitchFamily="34" charset="0"/>
              </a:rPr>
              <a:t>attention</a:t>
            </a:r>
            <a:endParaRPr lang="es-ES_tradnl" altLang="ca-ES" sz="3600" dirty="0" smtClean="0">
              <a:solidFill>
                <a:srgbClr val="979F07"/>
              </a:solidFill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3356992"/>
            <a:ext cx="792088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altLang="ca-ES" sz="10000" kern="3200" dirty="0" err="1" smtClean="0">
                <a:latin typeface="DIN Next LT Pro Bold" pitchFamily="34" charset="0"/>
              </a:rPr>
              <a:t>Questions</a:t>
            </a:r>
            <a:endParaRPr lang="es-ES_tradnl" altLang="ca-ES" sz="30000" dirty="0" smtClean="0">
              <a:latin typeface="DIN Next LT Pro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6639" y="5792318"/>
            <a:ext cx="1061433" cy="73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427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395" y="2132856"/>
            <a:ext cx="3974593" cy="3645024"/>
          </a:xfrm>
          <a:prstGeom prst="rect">
            <a:avLst/>
          </a:prstGeom>
        </p:spPr>
      </p:pic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LOREA </a:t>
            </a:r>
            <a:r>
              <a:rPr lang="en-US" altLang="ca-ES" sz="3200" dirty="0" err="1" smtClean="0">
                <a:solidFill>
                  <a:srgbClr val="125E9F"/>
                </a:solidFill>
                <a:latin typeface="DIN Next LT Pro Bold" pitchFamily="34" charset="0"/>
              </a:rPr>
              <a:t>undulator</a:t>
            </a:r>
            <a:endParaRPr lang="en-US" altLang="ca-ES" sz="3200" dirty="0" smtClean="0">
              <a:solidFill>
                <a:srgbClr val="979F07"/>
              </a:solidFill>
              <a:latin typeface="DIN Next LT Pro Bol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99127"/>
            <a:ext cx="2495550" cy="371475"/>
          </a:xfrm>
          <a:prstGeom prst="rect">
            <a:avLst/>
          </a:prstGeom>
        </p:spPr>
      </p:pic>
      <p:pic>
        <p:nvPicPr>
          <p:cNvPr id="1026" name="Picture 2" descr="Imatge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52215"/>
            <a:ext cx="2016224" cy="113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674530"/>
              </p:ext>
            </p:extLst>
          </p:nvPr>
        </p:nvGraphicFramePr>
        <p:xfrm>
          <a:off x="5289736" y="2715333"/>
          <a:ext cx="3157151" cy="244185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08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89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8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Undulator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characteristics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Period [mm]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Length [m]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2.15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12375768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Minimum gap [mm]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en-US" sz="1400" baseline="-250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vertical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[Tesla]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1.09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51472863"/>
                  </a:ext>
                </a:extLst>
              </a:tr>
              <a:tr h="302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en-US" sz="1400" baseline="-250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horizontal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[Tesla]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1.06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en-US" sz="1400" baseline="-250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circular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[Tesla]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0.76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5448505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en-US" sz="1400" baseline="-25000" noProof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diagonal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[Tesla]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0.45</a:t>
                      </a:r>
                      <a:r>
                        <a:rPr lang="es-ES" sz="14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02473" y="5262299"/>
            <a:ext cx="3469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436989"/>
                </a:solidFill>
              </a:rPr>
              <a:t>Cross check</a:t>
            </a:r>
            <a:r>
              <a:rPr lang="en-US" sz="1600" dirty="0" smtClean="0"/>
              <a:t> of factory measurements using </a:t>
            </a:r>
            <a:r>
              <a:rPr lang="en-US" sz="1600" b="1" dirty="0" smtClean="0">
                <a:solidFill>
                  <a:srgbClr val="436989"/>
                </a:solidFill>
              </a:rPr>
              <a:t>Hall probe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436989"/>
                </a:solidFill>
              </a:rPr>
              <a:t>Flipping Coil</a:t>
            </a:r>
            <a:r>
              <a:rPr lang="en-US" sz="1600" dirty="0" smtClean="0"/>
              <a:t> benches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43" y="5386169"/>
            <a:ext cx="583255" cy="5832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19197" y="152479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</a:rPr>
              <a:t>2017/05/24</a:t>
            </a:r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  <a:sym typeface="Symbol" panose="05050102010706020507" pitchFamily="18" charset="2"/>
              </a:rPr>
              <a:t>→</a:t>
            </a:r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</a:rPr>
              <a:t>2017/07/21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02472" y="2011194"/>
            <a:ext cx="404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/>
              <a:t>Undulator</a:t>
            </a:r>
            <a:r>
              <a:rPr lang="en-US" sz="1600" dirty="0" smtClean="0"/>
              <a:t> for Phase-II beamline LOREA at ALBA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9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3200" dirty="0" err="1" smtClean="0">
                <a:solidFill>
                  <a:srgbClr val="125E9F"/>
                </a:solidFill>
                <a:latin typeface="DIN Next LT Pro Bold" pitchFamily="34" charset="0"/>
              </a:rPr>
              <a:t>LIPAc</a:t>
            </a: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 magnets</a:t>
            </a:r>
            <a:endParaRPr lang="en-US" altLang="ca-ES" sz="3200" dirty="0" smtClean="0">
              <a:solidFill>
                <a:srgbClr val="979F07"/>
              </a:solidFill>
              <a:latin typeface="DIN Next LT Pro Bold" pitchFamily="34" charset="0"/>
            </a:endParaRPr>
          </a:p>
        </p:txBody>
      </p:sp>
      <p:pic>
        <p:nvPicPr>
          <p:cNvPr id="8" name="Picture 2" descr="http://www.ifmif.org/ifmifweb/wp-content/uploads/2014/09/Head1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48" y="838200"/>
            <a:ext cx="1114152" cy="6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255" y="877778"/>
            <a:ext cx="1116526" cy="59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elytt.com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66" y="914400"/>
            <a:ext cx="1563134" cy="48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9" y="3090502"/>
            <a:ext cx="2808312" cy="12179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8255" y="1513806"/>
            <a:ext cx="85505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We have continued our collaboration with </a:t>
            </a:r>
            <a:r>
              <a:rPr lang="en-US" sz="1600" b="1" dirty="0" smtClean="0">
                <a:solidFill>
                  <a:srgbClr val="125E9F"/>
                </a:solidFill>
              </a:rPr>
              <a:t>CIEMAT</a:t>
            </a:r>
            <a:r>
              <a:rPr lang="en-US" sz="1600" dirty="0" smtClean="0"/>
              <a:t> (Spain) carrying out measurements for </a:t>
            </a:r>
            <a:r>
              <a:rPr lang="en-US" sz="1600" b="1" dirty="0" err="1" smtClean="0">
                <a:solidFill>
                  <a:srgbClr val="125E9F"/>
                </a:solidFill>
              </a:rPr>
              <a:t>LIPAc</a:t>
            </a:r>
            <a:r>
              <a:rPr lang="en-US" sz="1600" dirty="0" smtClean="0"/>
              <a:t> </a:t>
            </a:r>
            <a:r>
              <a:rPr lang="en-US" sz="1600" dirty="0" smtClean="0"/>
              <a:t>of magnets </a:t>
            </a:r>
            <a:r>
              <a:rPr lang="en-US" sz="1600" dirty="0" smtClean="0"/>
              <a:t>had been manufactured </a:t>
            </a:r>
            <a:r>
              <a:rPr lang="en-US" sz="1600" dirty="0"/>
              <a:t>by </a:t>
            </a:r>
            <a:r>
              <a:rPr lang="en-US" sz="1600" b="1" dirty="0" err="1" smtClean="0">
                <a:solidFill>
                  <a:srgbClr val="436989"/>
                </a:solidFill>
              </a:rPr>
              <a:t>Elytt</a:t>
            </a:r>
            <a:r>
              <a:rPr lang="en-US" sz="1600" b="1" dirty="0" smtClean="0">
                <a:solidFill>
                  <a:srgbClr val="436989"/>
                </a:solidFill>
              </a:rPr>
              <a:t> Energy</a:t>
            </a:r>
            <a:r>
              <a:rPr lang="en-US" sz="1600" dirty="0" smtClean="0">
                <a:solidFill>
                  <a:srgbClr val="436989"/>
                </a:solidFill>
              </a:rPr>
              <a:t> </a:t>
            </a:r>
            <a:r>
              <a:rPr lang="en-US" sz="1600" dirty="0"/>
              <a:t>(Spain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25" name="Oval 24"/>
          <p:cNvSpPr/>
          <p:nvPr/>
        </p:nvSpPr>
        <p:spPr>
          <a:xfrm>
            <a:off x="1471508" y="3011596"/>
            <a:ext cx="525987" cy="5109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56214" y="5013176"/>
            <a:ext cx="3308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High Energy Beam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3×</a:t>
            </a:r>
            <a:r>
              <a:rPr lang="en-US" sz="1400" b="1" dirty="0" smtClean="0">
                <a:solidFill>
                  <a:srgbClr val="436989"/>
                </a:solidFill>
              </a:rPr>
              <a:t>quads</a:t>
            </a:r>
            <a:r>
              <a:rPr lang="en-US" sz="1400" dirty="0" smtClean="0"/>
              <a:t> second triplet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1×</a:t>
            </a:r>
            <a:r>
              <a:rPr lang="en-US" sz="1400" b="1" dirty="0" smtClean="0">
                <a:solidFill>
                  <a:srgbClr val="436989"/>
                </a:solidFill>
              </a:rPr>
              <a:t>bending magnet</a:t>
            </a:r>
          </a:p>
          <a:p>
            <a:r>
              <a:rPr lang="en-US" sz="1400" dirty="0" smtClean="0"/>
              <a:t>(first triplet and doublet quads already measured on 2016-17, see IMMW20 presentation)</a:t>
            </a: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6895826"/>
                  </p:ext>
                </p:extLst>
              </p:nvPr>
            </p:nvGraphicFramePr>
            <p:xfrm>
              <a:off x="5868144" y="2281255"/>
              <a:ext cx="2827141" cy="283639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70871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118430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288767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Dipole characteristics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3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Number</a:t>
                          </a:r>
                          <a:r>
                            <a:rPr lang="en-U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of magnets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Deflection angle [</a:t>
                          </a:r>
                          <a:r>
                            <a:rPr lang="en-US" sz="1200" baseline="0" noProof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deg</a:t>
                          </a:r>
                          <a:r>
                            <a:rPr lang="en-U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]</a:t>
                          </a:r>
                          <a:endParaRPr lang="en-US" sz="1200" baseline="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20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612375768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Aperture [mm]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136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Magnetic Length [m]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0.7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2830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Max. current [Amp]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100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451472863"/>
                      </a:ext>
                    </a:extLst>
                  </a:tr>
                  <a:tr h="2830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Max. Field </a:t>
                          </a:r>
                          <a:r>
                            <a:rPr lang="en-U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[Tesla]</a:t>
                          </a:r>
                          <a:endParaRPr lang="en-US" sz="1200" baseline="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0.33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Int</a:t>
                          </a:r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Field [</a:t>
                          </a:r>
                          <a:r>
                            <a:rPr lang="en-US" sz="1200" noProof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T·m</a:t>
                          </a:r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0.2154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605448505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200" b="0" i="0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2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12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&lt;10</a:t>
                          </a:r>
                          <a:r>
                            <a:rPr lang="es-ES" sz="1200" baseline="300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-3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406380867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Energy [MeV]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</a:t>
                          </a:r>
                          <a:r>
                            <a:rPr lang="es-E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(D</a:t>
                          </a:r>
                          <a:r>
                            <a:rPr lang="es-ES" sz="1200" baseline="300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+</a:t>
                          </a:r>
                          <a:r>
                            <a:rPr lang="es-E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 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6895826"/>
                  </p:ext>
                </p:extLst>
              </p:nvPr>
            </p:nvGraphicFramePr>
            <p:xfrm>
              <a:off x="5868144" y="2281255"/>
              <a:ext cx="2827141" cy="283639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70871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111843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1"/>
                        </a:ext>
                      </a:extLst>
                    </a:gridCol>
                  </a:tblGrid>
                  <a:tr h="288767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Dipole characteristics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3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Number</a:t>
                          </a:r>
                          <a:r>
                            <a:rPr lang="en-U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of magnets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Deflection angle [</a:t>
                          </a:r>
                          <a:r>
                            <a:rPr lang="en-US" sz="1200" baseline="0" noProof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deg</a:t>
                          </a:r>
                          <a:r>
                            <a:rPr lang="en-U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]</a:t>
                          </a:r>
                          <a:endParaRPr lang="en-US" sz="1200" baseline="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20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612375768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Aperture [mm]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136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3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Magnetic Length [m]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0.7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4"/>
                      </a:ext>
                    </a:extLst>
                  </a:tr>
                  <a:tr h="2830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Max. current [Amp]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100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451472863"/>
                      </a:ext>
                    </a:extLst>
                  </a:tr>
                  <a:tr h="2830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Max. Field </a:t>
                          </a:r>
                          <a:r>
                            <a:rPr lang="en-U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[Tesla]</a:t>
                          </a:r>
                          <a:endParaRPr lang="en-US" sz="1200" baseline="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 Narrow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0.33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5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Int</a:t>
                          </a:r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Field [</a:t>
                          </a:r>
                          <a:r>
                            <a:rPr lang="en-US" sz="1200" noProof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T·m</a:t>
                          </a:r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0.2154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605448505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endParaRPr lang="ca-E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357" t="-810870" r="-65714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&lt;10</a:t>
                          </a:r>
                          <a:r>
                            <a:rPr lang="es-ES" sz="1200" baseline="300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-3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406380867"/>
                      </a:ext>
                    </a:extLst>
                  </a:tr>
                  <a:tr h="283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Energy [MeV]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</a:t>
                          </a:r>
                          <a:r>
                            <a:rPr lang="es-E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(D</a:t>
                          </a:r>
                          <a:r>
                            <a:rPr lang="es-ES" sz="1200" baseline="3000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+</a:t>
                          </a:r>
                          <a:r>
                            <a:rPr lang="es-ES" sz="1200" baseline="0" noProof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 </a:t>
                          </a:r>
                          <a:endParaRPr lang="en-US" sz="1200" noProof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4038366" y="5309334"/>
                <a:ext cx="4553747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Determine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transfer function</a:t>
                </a:r>
                <a:r>
                  <a:rPr lang="en-US" sz="1400" dirty="0" smtClean="0"/>
                  <a:t> at magnet center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 smtClean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Determine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field homogeneity</a:t>
                </a:r>
                <a:r>
                  <a:rPr lang="en-US" sz="1400" dirty="0" smtClean="0"/>
                  <a:t> at center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Determine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multipoles along trajectory</a:t>
                </a:r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366" y="5309334"/>
                <a:ext cx="4553747" cy="892552"/>
              </a:xfrm>
              <a:prstGeom prst="rect">
                <a:avLst/>
              </a:prstGeom>
              <a:blipFill rotWithShape="1">
                <a:blip r:embed="rId7"/>
                <a:stretch>
                  <a:fillRect l="-134" t="-685" b="-616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12" y="2484184"/>
            <a:ext cx="1674451" cy="2076731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25" idx="7"/>
          </p:cNvCxnSpPr>
          <p:nvPr/>
        </p:nvCxnSpPr>
        <p:spPr>
          <a:xfrm flipV="1">
            <a:off x="1920466" y="3011596"/>
            <a:ext cx="1715430" cy="7482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0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323528" y="908720"/>
            <a:ext cx="8496944" cy="41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Dipole for </a:t>
            </a:r>
            <a:r>
              <a:rPr lang="en-US" altLang="ca-ES" sz="3200" dirty="0" err="1" smtClean="0">
                <a:solidFill>
                  <a:srgbClr val="125E9F"/>
                </a:solidFill>
                <a:latin typeface="DIN Next LT Pro Bold" pitchFamily="34" charset="0"/>
              </a:rPr>
              <a:t>LIPAc</a:t>
            </a: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 </a:t>
            </a: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HEBT: </a:t>
            </a:r>
            <a:r>
              <a:rPr lang="en-US" altLang="ca-ES" sz="3200" dirty="0" smtClean="0">
                <a:solidFill>
                  <a:srgbClr val="FF0000"/>
                </a:solidFill>
                <a:latin typeface="DIN Next LT Pro Bold" pitchFamily="34" charset="0"/>
              </a:rPr>
              <a:t>field homogeneity</a:t>
            </a:r>
            <a:endParaRPr lang="en-US" altLang="ca-ES" sz="3200" dirty="0" smtClean="0">
              <a:solidFill>
                <a:srgbClr val="FF0000"/>
              </a:solidFill>
              <a:latin typeface="DIN Next LT Pro Bold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3384376" cy="27096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01263" y="1916832"/>
                <a:ext cx="4284476" cy="755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To determine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field homogeneity</a:t>
                </a:r>
                <a:r>
                  <a:rPr lang="en-US" sz="1400" dirty="0" smtClean="0"/>
                  <a:t>, Hall probe scan along a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circle</a:t>
                </a:r>
                <a:r>
                  <a:rPr lang="en-US" sz="1400" dirty="0" smtClean="0"/>
                  <a:t> with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=51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400" dirty="0" smtClean="0"/>
                  <a:t> at central plane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dirty="0" smtClean="0"/>
                  <a:t>)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3" y="1916832"/>
                <a:ext cx="4284476" cy="755913"/>
              </a:xfrm>
              <a:prstGeom prst="rect">
                <a:avLst/>
              </a:prstGeom>
              <a:blipFill rotWithShape="1">
                <a:blip r:embed="rId3"/>
                <a:stretch>
                  <a:fillRect l="-142" t="-806" b="-72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569" y="1824911"/>
            <a:ext cx="3640642" cy="192582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34" y="4005064"/>
            <a:ext cx="3658154" cy="1845537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467627" y="6057943"/>
                <a:ext cx="3580792" cy="3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Field </a:t>
                </a:r>
                <a:r>
                  <a:rPr lang="en-US" sz="1400" b="1" dirty="0">
                    <a:solidFill>
                      <a:srgbClr val="436989"/>
                    </a:solidFill>
                  </a:rPr>
                  <a:t>homogeneous</a:t>
                </a:r>
                <a:r>
                  <a:rPr lang="en-US" sz="1400" dirty="0"/>
                  <a:t> within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436989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i="1" smtClean="0">
                        <a:solidFill>
                          <a:srgbClr val="436989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 smtClean="0">
                        <a:solidFill>
                          <a:srgbClr val="436989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400" b="1" i="1" smtClean="0">
                        <a:solidFill>
                          <a:srgbClr val="436989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1" i="1">
                            <a:solidFill>
                              <a:srgbClr val="43698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rgbClr val="436989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400" b="1" i="1">
                            <a:solidFill>
                              <a:srgbClr val="43698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rgbClr val="43698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400" b="1" dirty="0">
                  <a:solidFill>
                    <a:srgbClr val="436989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27" y="6057943"/>
                <a:ext cx="3580792" cy="312586"/>
              </a:xfrm>
              <a:prstGeom prst="rect">
                <a:avLst/>
              </a:prstGeom>
              <a:blipFill rotWithShape="1">
                <a:blip r:embed="rId6"/>
                <a:stretch>
                  <a:fillRect l="-341" b="-1960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13" y="5922609"/>
            <a:ext cx="583255" cy="58325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19197" y="1330070"/>
            <a:ext cx="268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</a:rPr>
              <a:t>2017/11/02</a:t>
            </a:r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  <a:sym typeface="Symbol" panose="05050102010706020507" pitchFamily="18" charset="2"/>
              </a:rPr>
              <a:t>→</a:t>
            </a:r>
            <a:r>
              <a:rPr lang="es-ES_tradnl" altLang="ca-ES" dirty="0">
                <a:solidFill>
                  <a:srgbClr val="979F07"/>
                </a:solidFill>
                <a:latin typeface="DIN Next LT Pro Bold" pitchFamily="34" charset="0"/>
              </a:rPr>
              <a:t>2017/11/29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980728"/>
            <a:ext cx="7128792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400" dirty="0" smtClean="0">
                <a:solidFill>
                  <a:srgbClr val="125E9F"/>
                </a:solidFill>
                <a:latin typeface="DIN Next LT Pro Bold" pitchFamily="34" charset="0"/>
              </a:rPr>
              <a:t>Dipole for </a:t>
            </a:r>
            <a:r>
              <a:rPr lang="en-US" altLang="ca-ES" sz="2400" dirty="0" err="1" smtClean="0">
                <a:solidFill>
                  <a:srgbClr val="125E9F"/>
                </a:solidFill>
                <a:latin typeface="DIN Next LT Pro Bold" pitchFamily="34" charset="0"/>
              </a:rPr>
              <a:t>LIPAc</a:t>
            </a:r>
            <a:r>
              <a:rPr lang="en-US" altLang="ca-ES" sz="2400" dirty="0" smtClean="0">
                <a:solidFill>
                  <a:srgbClr val="125E9F"/>
                </a:solidFill>
                <a:latin typeface="DIN Next LT Pro Bold" pitchFamily="34" charset="0"/>
              </a:rPr>
              <a:t> </a:t>
            </a:r>
            <a:r>
              <a:rPr lang="en-US" altLang="ca-ES" sz="2400" dirty="0" smtClean="0">
                <a:solidFill>
                  <a:srgbClr val="125E9F"/>
                </a:solidFill>
                <a:latin typeface="DIN Next LT Pro Bold" pitchFamily="34" charset="0"/>
              </a:rPr>
              <a:t>HEBT: </a:t>
            </a:r>
            <a:r>
              <a:rPr lang="en-US" altLang="ca-ES" sz="2400" dirty="0" smtClean="0">
                <a:solidFill>
                  <a:srgbClr val="FF0000"/>
                </a:solidFill>
                <a:latin typeface="DIN Next LT Pro Bold" pitchFamily="34" charset="0"/>
              </a:rPr>
              <a:t>integrated field</a:t>
            </a:r>
            <a:endParaRPr lang="en-US" altLang="ca-ES" sz="2400" dirty="0" smtClean="0">
              <a:solidFill>
                <a:srgbClr val="FF0000"/>
              </a:solidFill>
              <a:latin typeface="DIN Next LT Pro Bol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31840" y="3227086"/>
            <a:ext cx="5328591" cy="3227911"/>
            <a:chOff x="1979712" y="1910986"/>
            <a:chExt cx="6511629" cy="46143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741" y="1957122"/>
              <a:ext cx="1619813" cy="8678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741" y="2889431"/>
              <a:ext cx="1619813" cy="8678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741" y="3761121"/>
              <a:ext cx="1619813" cy="8678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741" y="4693426"/>
              <a:ext cx="1619813" cy="8678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741" y="5657453"/>
              <a:ext cx="1619813" cy="8678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464" y="1957122"/>
              <a:ext cx="1619813" cy="8678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464" y="2885239"/>
              <a:ext cx="1619813" cy="8678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464" y="3761121"/>
              <a:ext cx="1619813" cy="8678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464" y="4693426"/>
              <a:ext cx="1619813" cy="86789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464" y="5657453"/>
              <a:ext cx="1619813" cy="8678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528" y="1957122"/>
              <a:ext cx="1619813" cy="8678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528" y="2887584"/>
              <a:ext cx="1619813" cy="86789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528" y="3758261"/>
              <a:ext cx="1619813" cy="86789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528" y="4693426"/>
              <a:ext cx="1619813" cy="86789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528" y="5633325"/>
              <a:ext cx="1619813" cy="8678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3802998"/>
              <a:ext cx="264981" cy="67648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3802997"/>
              <a:ext cx="230690" cy="67648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3800636"/>
              <a:ext cx="236924" cy="67648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375822" y="1914633"/>
                  <a:ext cx="20588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5822" y="1914633"/>
                  <a:ext cx="309572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764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266098" y="1931252"/>
                  <a:ext cx="210442" cy="1992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6098" y="1931252"/>
                  <a:ext cx="317203" cy="298928"/>
                </a:xfrm>
                <a:prstGeom prst="rect">
                  <a:avLst/>
                </a:prstGeom>
                <a:blipFill>
                  <a:blip r:embed="rId20"/>
                  <a:stretch>
                    <a:fillRect l="-17308" r="-5769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8192157" y="1910986"/>
                  <a:ext cx="198901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2157" y="1910986"/>
                  <a:ext cx="299184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183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979712" y="2245387"/>
                  <a:ext cx="83195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=−55</m:t>
                      </m:r>
                    </m:oMath>
                  </a14:m>
                  <a:r>
                    <a:rPr lang="en-US" sz="1200" dirty="0" smtClean="0"/>
                    <a:t>mm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2245387"/>
                  <a:ext cx="970074" cy="215444"/>
                </a:xfrm>
                <a:prstGeom prst="rect">
                  <a:avLst/>
                </a:prstGeom>
                <a:blipFill>
                  <a:blip r:embed="rId22"/>
                  <a:stretch>
                    <a:fillRect l="-6918" t="-25000" r="-11321" b="-47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979712" y="3211315"/>
                  <a:ext cx="83195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=−25</m:t>
                      </m:r>
                    </m:oMath>
                  </a14:m>
                  <a:r>
                    <a:rPr lang="en-US" sz="1200" dirty="0" smtClean="0"/>
                    <a:t>mm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3211315"/>
                  <a:ext cx="970074" cy="215444"/>
                </a:xfrm>
                <a:prstGeom prst="rect">
                  <a:avLst/>
                </a:prstGeom>
                <a:blipFill>
                  <a:blip r:embed="rId23"/>
                  <a:stretch>
                    <a:fillRect l="-6918" t="-25714" r="-11321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979712" y="4084484"/>
                  <a:ext cx="41838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4084484"/>
                  <a:ext cx="487569" cy="215444"/>
                </a:xfrm>
                <a:prstGeom prst="rect">
                  <a:avLst/>
                </a:prstGeom>
                <a:blipFill>
                  <a:blip r:embed="rId24"/>
                  <a:stretch>
                    <a:fillRect l="-8750" r="-6250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979712" y="5019649"/>
                  <a:ext cx="83195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=+25</m:t>
                      </m:r>
                    </m:oMath>
                  </a14:m>
                  <a:r>
                    <a:rPr lang="en-US" sz="1200" dirty="0" smtClean="0"/>
                    <a:t>mm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5019649"/>
                  <a:ext cx="970074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6918" t="-25000" r="-11321" b="-47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1979712" y="5959548"/>
                  <a:ext cx="83195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=+55</m:t>
                      </m:r>
                    </m:oMath>
                  </a14:m>
                  <a:r>
                    <a:rPr lang="en-US" sz="1200" dirty="0" smtClean="0"/>
                    <a:t>mm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5959548"/>
                  <a:ext cx="970074" cy="215444"/>
                </a:xfrm>
                <a:prstGeom prst="rect">
                  <a:avLst/>
                </a:prstGeom>
                <a:blipFill>
                  <a:blip r:embed="rId26"/>
                  <a:stretch>
                    <a:fillRect l="-6918" t="-28571" r="-11321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51519" y="1340768"/>
                <a:ext cx="80028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Field maps have been measured at </a:t>
                </a:r>
                <a:r>
                  <a:rPr lang="en-US" b="1" dirty="0" smtClean="0">
                    <a:solidFill>
                      <a:srgbClr val="436989"/>
                    </a:solidFill>
                  </a:rPr>
                  <a:t>different vertical</a:t>
                </a:r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) positions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340768"/>
                <a:ext cx="8002898" cy="369332"/>
              </a:xfrm>
              <a:prstGeom prst="rect">
                <a:avLst/>
              </a:prstGeom>
              <a:blipFill>
                <a:blip r:embed="rId27"/>
                <a:stretch>
                  <a:fillRect l="-457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53" y="1776039"/>
            <a:ext cx="2536833" cy="1308641"/>
          </a:xfrm>
          <a:prstGeom prst="rect">
            <a:avLst/>
          </a:prstGeom>
        </p:spPr>
      </p:pic>
      <p:pic>
        <p:nvPicPr>
          <p:cNvPr id="42" name="Picture 41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44" y="1857918"/>
            <a:ext cx="3119756" cy="128619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805855" y="2779598"/>
            <a:ext cx="106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Downstream map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187967" y="1825651"/>
            <a:ext cx="107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Usptream</a:t>
            </a:r>
            <a:r>
              <a:rPr lang="en-US" sz="1200" dirty="0" smtClean="0"/>
              <a:t> </a:t>
            </a:r>
            <a:r>
              <a:rPr lang="en-US" sz="1200" dirty="0" smtClean="0"/>
              <a:t>map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107505" y="1883209"/>
                <a:ext cx="2748388" cy="4356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To determine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integrated field</a:t>
                </a:r>
                <a:r>
                  <a:rPr lang="en-US" sz="1400" dirty="0" smtClean="0"/>
                  <a:t> and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multipoles along trajectory</a:t>
                </a:r>
                <a:r>
                  <a:rPr lang="en-US" sz="1400" dirty="0" smtClean="0"/>
                  <a:t>, magnetic field has been scanned along a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rectangular grid</a:t>
                </a:r>
                <a:r>
                  <a:rPr lang="en-US" sz="1400" dirty="0" smtClean="0"/>
                  <a:t> adapted to the shape of the trajectory</a:t>
                </a:r>
                <a:r>
                  <a:rPr lang="en-US" sz="1400" dirty="0"/>
                  <a:t>,</a:t>
                </a:r>
                <a:r>
                  <a:rPr lang="en-US" sz="1400" dirty="0" smtClean="0"/>
                  <a:t> with sampling step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1mm×5mm</a:t>
                </a:r>
                <a:r>
                  <a:rPr lang="en-US" sz="1400" dirty="0" smtClean="0"/>
                  <a:t> (longitudinal × horizontal) and covering the requested good field region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=51</m:t>
                    </m:r>
                  </m:oMath>
                </a14:m>
                <a:r>
                  <a:rPr lang="en-US" sz="1400" dirty="0" smtClean="0"/>
                  <a:t>mm</a:t>
                </a:r>
                <a:r>
                  <a:rPr lang="en-US" sz="1400" dirty="0" smtClean="0"/>
                  <a:t>)</a:t>
                </a:r>
              </a:p>
              <a:p>
                <a:pPr>
                  <a:spcAft>
                    <a:spcPts val="600"/>
                  </a:spcAft>
                </a:pPr>
                <a:endParaRPr lang="en-US" sz="1400" dirty="0" smtClean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Measurements have been carried out from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both sides</a:t>
                </a:r>
                <a:r>
                  <a:rPr lang="en-US" sz="1400" dirty="0" smtClean="0"/>
                  <a:t> of the magnet, with an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overlapping of 73mm</a:t>
                </a:r>
                <a:r>
                  <a:rPr lang="en-US" sz="1400" dirty="0" smtClean="0"/>
                  <a:t> in the central region, and obtained maps have been 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combined</a:t>
                </a:r>
                <a:r>
                  <a:rPr lang="en-US" sz="1400" dirty="0" smtClean="0"/>
                  <a:t> into a single one</a:t>
                </a:r>
                <a:r>
                  <a:rPr lang="en-US" sz="1400" dirty="0"/>
                  <a:t>.</a:t>
                </a:r>
                <a:endParaRPr lang="en-US" sz="1400" dirty="0" smtClean="0"/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5" y="1883209"/>
                <a:ext cx="2748388" cy="4356898"/>
              </a:xfrm>
              <a:prstGeom prst="rect">
                <a:avLst/>
              </a:prstGeom>
              <a:blipFill rotWithShape="1">
                <a:blip r:embed="rId30"/>
                <a:stretch>
                  <a:fillRect l="-444" t="-140" r="-2222" b="-42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20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251518" y="980728"/>
            <a:ext cx="8496946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400" dirty="0" smtClean="0">
                <a:solidFill>
                  <a:srgbClr val="125E9F"/>
                </a:solidFill>
                <a:latin typeface="DIN Next LT Pro Bold" pitchFamily="34" charset="0"/>
              </a:rPr>
              <a:t>Dipole for </a:t>
            </a:r>
            <a:r>
              <a:rPr lang="en-US" altLang="ca-ES" sz="2400" dirty="0" err="1" smtClean="0">
                <a:solidFill>
                  <a:srgbClr val="125E9F"/>
                </a:solidFill>
                <a:latin typeface="DIN Next LT Pro Bold" pitchFamily="34" charset="0"/>
              </a:rPr>
              <a:t>LIPAc</a:t>
            </a:r>
            <a:r>
              <a:rPr lang="en-US" altLang="ca-ES" sz="2400" dirty="0" smtClean="0">
                <a:solidFill>
                  <a:srgbClr val="125E9F"/>
                </a:solidFill>
                <a:latin typeface="DIN Next LT Pro Bold" pitchFamily="34" charset="0"/>
              </a:rPr>
              <a:t> </a:t>
            </a:r>
            <a:r>
              <a:rPr lang="en-US" altLang="ca-ES" sz="2400" dirty="0" smtClean="0">
                <a:solidFill>
                  <a:srgbClr val="125E9F"/>
                </a:solidFill>
                <a:latin typeface="DIN Next LT Pro Bold" pitchFamily="34" charset="0"/>
              </a:rPr>
              <a:t>HEBT: </a:t>
            </a:r>
            <a:r>
              <a:rPr lang="en-US" altLang="ca-ES" sz="2400" dirty="0" err="1" smtClean="0">
                <a:solidFill>
                  <a:srgbClr val="FF0000"/>
                </a:solidFill>
                <a:latin typeface="DIN Next LT Pro Bold" pitchFamily="34" charset="0"/>
              </a:rPr>
              <a:t>pseudomultipoles</a:t>
            </a:r>
            <a:endParaRPr lang="en-US" altLang="ca-ES" sz="2400" dirty="0" smtClean="0">
              <a:solidFill>
                <a:srgbClr val="FF0000"/>
              </a:solidFill>
              <a:latin typeface="DIN Next LT Pro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18" y="1340768"/>
            <a:ext cx="84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436989"/>
                </a:solidFill>
              </a:rPr>
              <a:t>(Pseudo)multipoles</a:t>
            </a:r>
            <a:r>
              <a:rPr lang="en-US" dirty="0" smtClean="0"/>
              <a:t> along trajectory at different vertical positions have been calculated from field maps</a:t>
            </a:r>
          </a:p>
        </p:txBody>
      </p:sp>
      <p:pic>
        <p:nvPicPr>
          <p:cNvPr id="38" name="Picture 3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9475"/>
            <a:ext cx="5933440" cy="28797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51166"/>
            <a:ext cx="3665233" cy="1605826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8027"/>
            <a:ext cx="3665233" cy="1613141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41168"/>
            <a:ext cx="3665233" cy="160948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73424" y="5269133"/>
                <a:ext cx="2365840" cy="553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100" i="1"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d>
                        <m:dPr>
                          <m:ctrlPr>
                            <a:rPr lang="en-US" sz="11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1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1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1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1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1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1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1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nor/>
                                            </m:r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ref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1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424" y="5269133"/>
                <a:ext cx="2365840" cy="553870"/>
              </a:xfrm>
              <a:prstGeom prst="rect">
                <a:avLst/>
              </a:prstGeom>
              <a:blipFill>
                <a:blip r:embed="rId6"/>
                <a:stretch>
                  <a:fillRect t="-94505" b="-145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43608" y="5868575"/>
                <a:ext cx="2395656" cy="553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1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100" i="1">
                              <a:latin typeface="Cambria Math" panose="02040503050406030204" pitchFamily="18" charset="0"/>
                            </a:rPr>
                            <m:t>skew</m:t>
                          </m:r>
                        </m:sub>
                      </m:sSub>
                      <m:d>
                        <m:dPr>
                          <m:ctrlPr>
                            <a:rPr lang="en-US" sz="11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1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1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1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1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1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1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1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nor/>
                                            </m:r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ref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1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868575"/>
                <a:ext cx="2395656" cy="553870"/>
              </a:xfrm>
              <a:prstGeom prst="rect">
                <a:avLst/>
              </a:prstGeom>
              <a:blipFill>
                <a:blip r:embed="rId7"/>
                <a:stretch>
                  <a:fillRect t="-94505" b="-145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68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Dipole for </a:t>
            </a:r>
            <a:r>
              <a:rPr lang="en-US" altLang="ca-ES" sz="3200" dirty="0" err="1" smtClean="0">
                <a:solidFill>
                  <a:srgbClr val="125E9F"/>
                </a:solidFill>
                <a:latin typeface="DIN Next LT Pro Bold" pitchFamily="34" charset="0"/>
              </a:rPr>
              <a:t>LIPAc</a:t>
            </a: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 HEBT</a:t>
            </a:r>
            <a:endParaRPr lang="en-US" altLang="ca-ES" sz="3200" dirty="0" smtClean="0">
              <a:solidFill>
                <a:srgbClr val="979F07"/>
              </a:solidFill>
              <a:latin typeface="DIN Next LT Pro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19197" y="1524790"/>
            <a:ext cx="268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</a:rPr>
              <a:t>2017/11/02</a:t>
            </a:r>
            <a:r>
              <a:rPr lang="es-ES_tradnl" altLang="ca-ES" dirty="0" smtClean="0">
                <a:solidFill>
                  <a:srgbClr val="979F07"/>
                </a:solidFill>
                <a:latin typeface="DIN Next LT Pro Bold" pitchFamily="34" charset="0"/>
                <a:sym typeface="Symbol" panose="05050102010706020507" pitchFamily="18" charset="2"/>
              </a:rPr>
              <a:t>→</a:t>
            </a:r>
            <a:r>
              <a:rPr lang="es-ES_tradnl" altLang="ca-ES" dirty="0">
                <a:solidFill>
                  <a:srgbClr val="979F07"/>
                </a:solidFill>
                <a:latin typeface="DIN Next LT Pro Bold" pitchFamily="34" charset="0"/>
              </a:rPr>
              <a:t>2017/11/29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098" y="3598327"/>
            <a:ext cx="4493917" cy="2066124"/>
            <a:chOff x="222099" y="3378534"/>
            <a:chExt cx="2808312" cy="12921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9" y="3452772"/>
              <a:ext cx="2808312" cy="121790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981790" y="3378534"/>
              <a:ext cx="540060" cy="36693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70200"/>
              </p:ext>
            </p:extLst>
          </p:nvPr>
        </p:nvGraphicFramePr>
        <p:xfrm>
          <a:off x="5784718" y="4111475"/>
          <a:ext cx="3157151" cy="183225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08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89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8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Quadrupoles characteristics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Number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magnets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Aperture [mm]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136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Magnetic Length [m]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0.250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Max. current [Amp]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s-E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313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51472863"/>
                  </a:ext>
                </a:extLst>
              </a:tr>
              <a:tr h="302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Gradient G</a:t>
                      </a:r>
                      <a:r>
                        <a:rPr lang="en-US" sz="1400" baseline="-250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[T/m]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12.75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93243" y="2206641"/>
            <a:ext cx="45672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Determine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436989"/>
                </a:solidFill>
                <a:effectLst/>
                <a:uLnTx/>
                <a:uFillTx/>
              </a:rPr>
              <a:t>transfer function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for integrated gradient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aseline="0" dirty="0" smtClean="0">
                <a:solidFill>
                  <a:srgbClr val="000000"/>
                </a:solidFill>
              </a:rPr>
              <a:t>Determine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436989"/>
                </a:solidFill>
              </a:rPr>
              <a:t>magnetic axis</a:t>
            </a:r>
            <a:r>
              <a:rPr lang="en-US" sz="1400" dirty="0" smtClean="0">
                <a:solidFill>
                  <a:srgbClr val="000000"/>
                </a:solidFill>
              </a:rPr>
              <a:t> and </a:t>
            </a:r>
            <a:r>
              <a:rPr lang="en-US" sz="1400" b="1" dirty="0" smtClean="0">
                <a:solidFill>
                  <a:srgbClr val="436989"/>
                </a:solidFill>
              </a:rPr>
              <a:t>roll angle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Determine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436989"/>
                </a:solidFill>
                <a:effectLst/>
                <a:uLnTx/>
                <a:uFillTx/>
              </a:rPr>
              <a:t>harmonic content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436989"/>
              </a:solidFill>
              <a:effectLst/>
              <a:uLnTx/>
              <a:uFillTx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23441"/>
            <a:ext cx="1970161" cy="1939967"/>
          </a:xfrm>
          <a:prstGeom prst="rect">
            <a:avLst/>
          </a:prstGeom>
        </p:spPr>
      </p:pic>
      <p:cxnSp>
        <p:nvCxnSpPr>
          <p:cNvPr id="8" name="Straight Arrow Connector 7"/>
          <p:cNvCxnSpPr>
            <a:endCxn id="20" idx="1"/>
          </p:cNvCxnSpPr>
          <p:nvPr/>
        </p:nvCxnSpPr>
        <p:spPr>
          <a:xfrm flipV="1">
            <a:off x="3902206" y="2893425"/>
            <a:ext cx="2397986" cy="9699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1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1999832" y="225520"/>
            <a:ext cx="4516383" cy="526695"/>
          </a:xfrm>
          <a:prstGeom prst="rect">
            <a:avLst/>
          </a:prstGeom>
          <a:solidFill>
            <a:srgbClr val="DED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a-ES" dirty="0"/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1975491" y="374467"/>
            <a:ext cx="4540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ca-ES" sz="2000" dirty="0" smtClean="0">
                <a:latin typeface="DIN Next LT Pro Bold" pitchFamily="34" charset="0"/>
              </a:rPr>
              <a:t>Measurements made in 2017-2019</a:t>
            </a:r>
            <a:endParaRPr lang="en-US" altLang="ca-ES" sz="2000" dirty="0">
              <a:latin typeface="DIN Next LT Pro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60" y="3425992"/>
            <a:ext cx="1952580" cy="2900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955" y="1656888"/>
            <a:ext cx="2047738" cy="1535804"/>
          </a:xfrm>
          <a:prstGeom prst="rect">
            <a:avLst/>
          </a:prstGeom>
        </p:spPr>
      </p:pic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899592" y="1103440"/>
            <a:ext cx="71287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ca-ES" sz="3200" dirty="0" smtClean="0">
                <a:solidFill>
                  <a:srgbClr val="125E9F"/>
                </a:solidFill>
                <a:latin typeface="DIN Next LT Pro Bold" pitchFamily="34" charset="0"/>
              </a:rPr>
              <a:t>Quadrupoles</a:t>
            </a:r>
            <a:r>
              <a:rPr kumimoji="0" lang="en-US" altLang="ca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</a:rPr>
              <a:t> for </a:t>
            </a:r>
            <a:r>
              <a:rPr kumimoji="0" lang="en-US" altLang="ca-E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</a:rPr>
              <a:t>LIPAc</a:t>
            </a:r>
            <a:r>
              <a:rPr kumimoji="0" lang="en-US" altLang="ca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5E9F"/>
                </a:solidFill>
                <a:effectLst/>
                <a:uLnTx/>
                <a:uFillTx/>
                <a:latin typeface="DIN Next LT Pro Bold" pitchFamily="34" charset="0"/>
              </a:rPr>
              <a:t> HEBT</a:t>
            </a:r>
            <a:endParaRPr kumimoji="0" lang="en-US" altLang="ca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979F07"/>
              </a:solidFill>
              <a:effectLst/>
              <a:uLnTx/>
              <a:uFillTx/>
              <a:latin typeface="DIN Next LT Pro Bol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1" y="1726659"/>
            <a:ext cx="1970077" cy="14775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123729" y="1648900"/>
                <a:ext cx="4680519" cy="1633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Rotating coil measurements carried out with </a:t>
                </a: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36989"/>
                    </a:solidFill>
                    <a:effectLst/>
                    <a:uLnTx/>
                    <a:uFillTx/>
                  </a:rPr>
                  <a:t>in-</a:t>
                </a:r>
                <a:r>
                  <a:rPr kumimoji="0" lang="en-US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436989"/>
                    </a:solidFill>
                    <a:effectLst/>
                    <a:uLnTx/>
                    <a:uFillTx/>
                  </a:rPr>
                  <a:t>hous</a:t>
                </a:r>
                <a:r>
                  <a:rPr lang="en-US" sz="1400" b="1" dirty="0" smtClean="0">
                    <a:solidFill>
                      <a:srgbClr val="436989"/>
                    </a:solidFill>
                  </a:rPr>
                  <a:t>e PCB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-based shaft with </a:t>
                </a:r>
                <a:r>
                  <a:rPr lang="en-US" sz="1400" b="1" dirty="0" smtClean="0">
                    <a:solidFill>
                      <a:srgbClr val="436989"/>
                    </a:solidFill>
                    <a:sym typeface="Symbol" panose="05050102010706020507" pitchFamily="18" charset="2"/>
                  </a:rPr>
                  <a:t>=130mm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Symbol" panose="05050102010706020507" pitchFamily="18" charset="2"/>
                  </a:rPr>
                  <a:t>Due to the fact that</a:t>
                </a:r>
                <a14:m>
                  <m:oMath xmlns:m="http://schemas.openxmlformats.org/officeDocument/2006/math">
                    <m:r>
                      <a:rPr kumimoji="0" lang="es-ES" sz="14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</a:rPr>
                      <m:t>   </m:t>
                    </m:r>
                    <m:d>
                      <m:dPr>
                        <m:ctrlPr>
                          <a:rPr kumimoji="0" lang="en-US" sz="1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𝑖𝑟𝑜𝑛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+2× 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𝐴𝑝𝑒𝑟𝑡𝑢𝑟𝑒</m:t>
                        </m:r>
                      </m:e>
                    </m:d>
                    <m:r>
                      <a:rPr kumimoji="0" lang="en-US" sz="1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kumimoji="0" lang="en-US" sz="1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bPr>
                      <m:e>
                        <m:r>
                          <a:rPr kumimoji="0" lang="en-US" sz="1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0" lang="en-US" sz="1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𝑠h𝑎𝑓𝑡</m:t>
                        </m:r>
                      </m:sub>
                    </m:sSub>
                  </m:oMath>
                </a14:m>
                <a:endParaRPr kumimoji="0" lang="en-US" sz="1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266700" lvl="0">
                  <a:spcAft>
                    <a:spcPts val="600"/>
                  </a:spcAft>
                </a:pPr>
                <a:r>
                  <a:rPr lang="en-US" sz="1400" noProof="0" dirty="0" smtClean="0">
                    <a:solidFill>
                      <a:srgbClr val="000000"/>
                    </a:solidFill>
                  </a:rPr>
                  <a:t>we have </a:t>
                </a:r>
                <a:r>
                  <a:rPr lang="en-US" sz="1400" b="1" noProof="0" dirty="0" smtClean="0">
                    <a:solidFill>
                      <a:srgbClr val="436989"/>
                    </a:solidFill>
                  </a:rPr>
                  <a:t>cross-checked</a:t>
                </a:r>
                <a:r>
                  <a:rPr lang="en-US" sz="1400" noProof="0" dirty="0" smtClean="0">
                    <a:solidFill>
                      <a:srgbClr val="000000"/>
                    </a:solidFill>
                  </a:rPr>
                  <a:t> the</a:t>
                </a:r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  <a:r>
                  <a:rPr lang="en-US" sz="1400" noProof="0" dirty="0" smtClean="0">
                    <a:solidFill>
                      <a:srgbClr val="000000"/>
                    </a:solidFill>
                  </a:rPr>
                  <a:t>obtained integrated gradient by means of a </a:t>
                </a:r>
                <a:r>
                  <a:rPr lang="en-US" sz="1400" b="1" noProof="0" dirty="0" smtClean="0">
                    <a:solidFill>
                      <a:srgbClr val="436989"/>
                    </a:solidFill>
                  </a:rPr>
                  <a:t>Hall probe measurement</a:t>
                </a:r>
              </a:p>
              <a:p>
                <a:pPr lvl="0">
                  <a:spcAft>
                    <a:spcPts val="600"/>
                  </a:spcAft>
                </a:pPr>
                <a:r>
                  <a:rPr kumimoji="0" lang="en-US" sz="1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→ Agreement within </a:t>
                </a:r>
                <a:r>
                  <a:rPr kumimoji="0" lang="en-US" sz="14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436989"/>
                    </a:solidFill>
                    <a:effectLst/>
                    <a:uLnTx/>
                    <a:uFillTx/>
                  </a:rPr>
                  <a:t>0.1%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9" y="1648900"/>
                <a:ext cx="4680519" cy="1633076"/>
              </a:xfrm>
              <a:prstGeom prst="rect">
                <a:avLst/>
              </a:prstGeom>
              <a:blipFill rotWithShape="1">
                <a:blip r:embed="rId5"/>
                <a:stretch>
                  <a:fillRect l="-260" t="-373" b="-298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17" y="2954462"/>
            <a:ext cx="277741" cy="25052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39752" y="3220142"/>
            <a:ext cx="6673007" cy="3377210"/>
            <a:chOff x="0" y="1663953"/>
            <a:chExt cx="9108504" cy="4861392"/>
          </a:xfrm>
        </p:grpSpPr>
        <p:sp>
          <p:nvSpPr>
            <p:cNvPr id="16" name="TextBox 15"/>
            <p:cNvSpPr txBox="1"/>
            <p:nvPr/>
          </p:nvSpPr>
          <p:spPr>
            <a:xfrm>
              <a:off x="5185743" y="1663953"/>
              <a:ext cx="2284987" cy="47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Harmonic content</a:t>
              </a:r>
              <a:endParaRPr lang="en-US" sz="14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057281"/>
              <a:ext cx="3365922" cy="216380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53442" y="1663953"/>
              <a:ext cx="2187698" cy="47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Transfer function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5788" y="4260100"/>
              <a:ext cx="2944962" cy="47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Magnetic axis deviation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93836" y="4176392"/>
              <a:ext cx="1412713" cy="47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Roll angle</a:t>
              </a:r>
              <a:endParaRPr lang="en-US" sz="1400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378735" y="1997988"/>
              <a:ext cx="2921457" cy="2194750"/>
              <a:chOff x="3378735" y="1997988"/>
              <a:chExt cx="2921457" cy="2194750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78735" y="1997988"/>
                <a:ext cx="2921457" cy="2194750"/>
              </a:xfrm>
              <a:prstGeom prst="rect">
                <a:avLst/>
              </a:prstGeom>
            </p:spPr>
          </p:pic>
          <p:cxnSp>
            <p:nvCxnSpPr>
              <p:cNvPr id="42" name="Straight Connector 41"/>
              <p:cNvCxnSpPr/>
              <p:nvPr/>
            </p:nvCxnSpPr>
            <p:spPr>
              <a:xfrm flipV="1">
                <a:off x="3890513" y="2492896"/>
                <a:ext cx="2291657" cy="876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3890513" y="3717032"/>
                <a:ext cx="2291657" cy="876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6182170" y="1997988"/>
              <a:ext cx="2926334" cy="2194750"/>
              <a:chOff x="6182170" y="1997988"/>
              <a:chExt cx="2926334" cy="219475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82170" y="1997988"/>
                <a:ext cx="2926334" cy="2194750"/>
              </a:xfrm>
              <a:prstGeom prst="rect">
                <a:avLst/>
              </a:prstGeom>
            </p:spPr>
          </p:pic>
          <p:cxnSp>
            <p:nvCxnSpPr>
              <p:cNvPr id="39" name="Straight Connector 38"/>
              <p:cNvCxnSpPr/>
              <p:nvPr/>
            </p:nvCxnSpPr>
            <p:spPr>
              <a:xfrm flipV="1">
                <a:off x="6693948" y="3717032"/>
                <a:ext cx="2291657" cy="876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6693948" y="2491806"/>
                <a:ext cx="2291657" cy="876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07504" y="4721577"/>
              <a:ext cx="2385572" cy="1783235"/>
              <a:chOff x="107504" y="4721577"/>
              <a:chExt cx="2385572" cy="178323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504" y="4721577"/>
                <a:ext cx="2385572" cy="1783235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469102" y="5167438"/>
                <a:ext cx="147717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69102" y="6165304"/>
                <a:ext cx="147717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2411760" y="4722173"/>
              <a:ext cx="2377646" cy="1783235"/>
              <a:chOff x="2411760" y="4722173"/>
              <a:chExt cx="2377646" cy="178323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11760" y="4722173"/>
                <a:ext cx="2377646" cy="1783235"/>
              </a:xfrm>
              <a:prstGeom prst="rect">
                <a:avLst/>
              </a:prstGeom>
            </p:spPr>
          </p:pic>
          <p:cxnSp>
            <p:nvCxnSpPr>
              <p:cNvPr id="33" name="Straight Connector 32"/>
              <p:cNvCxnSpPr/>
              <p:nvPr/>
            </p:nvCxnSpPr>
            <p:spPr>
              <a:xfrm>
                <a:off x="2790027" y="5167438"/>
                <a:ext cx="142954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2790027" y="6165304"/>
                <a:ext cx="142954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4960960" y="4553430"/>
              <a:ext cx="3067424" cy="1971915"/>
              <a:chOff x="4960960" y="4553430"/>
              <a:chExt cx="3067424" cy="197191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60960" y="4553430"/>
                <a:ext cx="3067424" cy="1971915"/>
              </a:xfrm>
              <a:prstGeom prst="rect">
                <a:avLst/>
              </a:prstGeom>
            </p:spPr>
          </p:pic>
          <p:cxnSp>
            <p:nvCxnSpPr>
              <p:cNvPr id="30" name="Straight Connector 29"/>
              <p:cNvCxnSpPr/>
              <p:nvPr/>
            </p:nvCxnSpPr>
            <p:spPr>
              <a:xfrm>
                <a:off x="5434491" y="4941845"/>
                <a:ext cx="184620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434491" y="6261687"/>
                <a:ext cx="184620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247" y="1679441"/>
              <a:ext cx="318547" cy="31854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763" y="4335870"/>
              <a:ext cx="318548" cy="31854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699" y="4252162"/>
              <a:ext cx="318548" cy="318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71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28827</TotalTime>
  <Words>2056</Words>
  <Application>Microsoft Office PowerPoint</Application>
  <PresentationFormat>On-screen Show (4:3)</PresentationFormat>
  <Paragraphs>317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campmany</dc:creator>
  <cp:lastModifiedBy>Josep Campmany Guillot</cp:lastModifiedBy>
  <cp:revision>412</cp:revision>
  <dcterms:created xsi:type="dcterms:W3CDTF">2014-05-12T11:19:50Z</dcterms:created>
  <dcterms:modified xsi:type="dcterms:W3CDTF">2019-06-12T14:00:28Z</dcterms:modified>
</cp:coreProperties>
</file>