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5"/>
  </p:notesMasterIdLst>
  <p:sldIdLst>
    <p:sldId id="256" r:id="rId2"/>
    <p:sldId id="444" r:id="rId3"/>
    <p:sldId id="451" r:id="rId4"/>
    <p:sldId id="450" r:id="rId5"/>
    <p:sldId id="433" r:id="rId6"/>
    <p:sldId id="452" r:id="rId7"/>
    <p:sldId id="443" r:id="rId8"/>
    <p:sldId id="449" r:id="rId9"/>
    <p:sldId id="442" r:id="rId10"/>
    <p:sldId id="445" r:id="rId11"/>
    <p:sldId id="446" r:id="rId12"/>
    <p:sldId id="447" r:id="rId13"/>
    <p:sldId id="448" r:id="rId14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00"/>
    <a:srgbClr val="D1D2D4"/>
    <a:srgbClr val="132577"/>
    <a:srgbClr val="FF0000"/>
    <a:srgbClr val="7F160B"/>
    <a:srgbClr val="C3EEFF"/>
    <a:srgbClr val="ED7703"/>
    <a:srgbClr val="F4F4F4"/>
    <a:srgbClr val="B7B9BA"/>
    <a:srgbClr val="AF007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5" autoAdjust="0"/>
    <p:restoredTop sz="89558" autoAdjust="0"/>
  </p:normalViewPr>
  <p:slideViewPr>
    <p:cSldViewPr snapToGrid="0" showGuides="1">
      <p:cViewPr>
        <p:scale>
          <a:sx n="75" d="100"/>
          <a:sy n="75" d="100"/>
        </p:scale>
        <p:origin x="-432" y="-564"/>
      </p:cViewPr>
      <p:guideLst>
        <p:guide orient="horz" pos="2160"/>
        <p:guide orient="horz" pos="346"/>
        <p:guide orient="horz" pos="3974"/>
        <p:guide orient="horz" pos="1026"/>
        <p:guide pos="2880"/>
        <p:guide pos="521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19/01/2016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40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50512-71FA-45A2-9CDB-2B25E0291A1B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214793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b="0" dirty="0" smtClean="0">
                <a:solidFill>
                  <a:schemeClr val="tx1"/>
                </a:solidFill>
              </a:rPr>
              <a:t>EUCALL addresses emerging overlap of technological and scientific applications between powerful optical</a:t>
            </a:r>
            <a:r>
              <a:rPr lang="en-US" b="0" baseline="0" dirty="0" smtClean="0">
                <a:solidFill>
                  <a:schemeClr val="tx1"/>
                </a:solidFill>
              </a:rPr>
              <a:t> lasers and X-ray lasers facilities.</a:t>
            </a:r>
            <a:endParaRPr lang="en-US" b="0" dirty="0" smtClean="0">
              <a:solidFill>
                <a:schemeClr val="tx1"/>
              </a:solidFill>
            </a:endParaRPr>
          </a:p>
          <a:p>
            <a:pPr marL="0" indent="0"/>
            <a:endParaRPr lang="en-US" b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logo_cou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  <p:pic>
        <p:nvPicPr>
          <p:cNvPr id="3" name="Image 14" descr="logo_cou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2000" y="1990800"/>
            <a:ext cx="7200000" cy="288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351600" y="1098000"/>
            <a:ext cx="5612400" cy="3564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1098000"/>
            <a:ext cx="2574000" cy="3564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Shock Experiments Preparation Meeting | January 19th 2016 | ESRF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727688" y="764704"/>
            <a:ext cx="8236800" cy="5400000"/>
          </a:xfrm>
        </p:spPr>
        <p:txBody>
          <a:bodyPr/>
          <a:lstStyle>
            <a:lvl1pPr>
              <a:defRPr baseline="0"/>
            </a:lvl1pPr>
            <a:lvl2pPr>
              <a:defRPr>
                <a:solidFill>
                  <a:schemeClr val="tx1"/>
                </a:solidFill>
              </a:defRPr>
            </a:lvl2pPr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Shock Experiments Preparation Meeting | January 19th 2016 | ESRF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Shock Experiments Preparation Meeting | January 19th 2016 | ESRF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7295970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ESRF COLOUR PALETTE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Shock Experiments Preparation Meeting | January 19th 2016 | ESRF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751223" y="1016732"/>
            <a:ext cx="6421177" cy="4780955"/>
            <a:chOff x="977503" y="761588"/>
            <a:chExt cx="6421177" cy="4780955"/>
          </a:xfrm>
        </p:grpSpPr>
        <p:sp>
          <p:nvSpPr>
            <p:cNvPr id="6" name="Oval 5"/>
            <p:cNvSpPr/>
            <p:nvPr/>
          </p:nvSpPr>
          <p:spPr>
            <a:xfrm>
              <a:off x="2803893" y="1812730"/>
              <a:ext cx="2628292" cy="262829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4175956" y="1016392"/>
              <a:ext cx="576404" cy="576404"/>
            </a:xfrm>
            <a:prstGeom prst="ellipse">
              <a:avLst/>
            </a:prstGeom>
            <a:solidFill>
              <a:srgbClr val="ED77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003708" y="1393465"/>
              <a:ext cx="576404" cy="576404"/>
            </a:xfrm>
            <a:prstGeom prst="ellipse">
              <a:avLst/>
            </a:prstGeom>
            <a:solidFill>
              <a:srgbClr val="F4A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507764" y="1980062"/>
              <a:ext cx="576404" cy="576404"/>
            </a:xfrm>
            <a:prstGeom prst="ellipse">
              <a:avLst/>
            </a:prstGeom>
            <a:solidFill>
              <a:srgbClr val="FFD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5688124" y="2740535"/>
              <a:ext cx="576404" cy="576404"/>
            </a:xfrm>
            <a:prstGeom prst="ellipse">
              <a:avLst/>
            </a:prstGeom>
            <a:solidFill>
              <a:srgbClr val="51A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5580282" y="3501008"/>
              <a:ext cx="576404" cy="576404"/>
            </a:xfrm>
            <a:prstGeom prst="ellipse">
              <a:avLst/>
            </a:prstGeom>
            <a:solidFill>
              <a:srgbClr val="0098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148064" y="4169035"/>
              <a:ext cx="576404" cy="576404"/>
            </a:xfrm>
            <a:prstGeom prst="ellipse">
              <a:avLst/>
            </a:prstGeom>
            <a:solidFill>
              <a:srgbClr val="AF00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2367594" y="1709154"/>
              <a:ext cx="576404" cy="576404"/>
            </a:xfrm>
            <a:prstGeom prst="ellipse">
              <a:avLst/>
            </a:prstGeom>
            <a:solidFill>
              <a:srgbClr val="132577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2079392" y="2433493"/>
              <a:ext cx="576404" cy="576404"/>
            </a:xfrm>
            <a:prstGeom prst="ellipse">
              <a:avLst/>
            </a:prstGeom>
            <a:solidFill>
              <a:srgbClr val="1325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3491370" y="4689140"/>
              <a:ext cx="576404" cy="576404"/>
            </a:xfrm>
            <a:prstGeom prst="ellipse">
              <a:avLst/>
            </a:prstGeom>
            <a:solidFill>
              <a:srgbClr val="B7B9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706262" y="4329100"/>
              <a:ext cx="576404" cy="576404"/>
            </a:xfrm>
            <a:prstGeom prst="ellipse">
              <a:avLst/>
            </a:prstGeom>
            <a:solidFill>
              <a:srgbClr val="D1D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113415" y="3746995"/>
              <a:ext cx="576404" cy="576404"/>
            </a:xfrm>
            <a:prstGeom prst="ellipse">
              <a:avLst/>
            </a:prstGeom>
            <a:solidFill>
              <a:srgbClr val="F4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5461" y="3053707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R019G037B119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39537" y="761588"/>
              <a:ext cx="12609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R237G119B003</a:t>
              </a:r>
              <a:endParaRPr lang="en-GB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3712" y="116293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R244G163B000</a:t>
              </a:r>
              <a:endParaRPr lang="en-GB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5966" y="1756869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R255G221B000</a:t>
              </a:r>
              <a:endParaRPr lang="en-GB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84168" y="2570541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R081G160B038</a:t>
              </a:r>
              <a:endParaRPr lang="en-GB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84168" y="3409385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R000G152B212</a:t>
              </a:r>
              <a:endParaRPr lang="en-GB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7172" y="4159448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R175G000B124</a:t>
              </a:r>
              <a:endParaRPr lang="en-GB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12568" y="1497250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ESRF </a:t>
              </a:r>
              <a:r>
                <a:rPr lang="fr-FR" sz="1200" dirty="0" err="1" smtClean="0"/>
                <a:t>blue</a:t>
              </a:r>
              <a:r>
                <a:rPr lang="fr-FR" sz="1200" dirty="0" smtClean="0"/>
                <a:t> 75%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77503" y="227946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ESRF </a:t>
              </a:r>
              <a:r>
                <a:rPr lang="fr-FR" sz="1200" dirty="0" err="1" smtClean="0"/>
                <a:t>blue</a:t>
              </a:r>
              <a:r>
                <a:rPr lang="fr-FR" sz="1200" dirty="0" smtClean="0"/>
                <a:t> 50%</a:t>
              </a:r>
              <a:endParaRPr lang="en-GB" sz="1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78263" y="5265544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R183G185B186</a:t>
              </a:r>
              <a:endParaRPr lang="en-GB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68154" y="4899336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R209G210B212</a:t>
              </a:r>
              <a:endParaRPr lang="en-GB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38010" y="4311927"/>
              <a:ext cx="13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R244G244B244</a:t>
              </a:r>
              <a:endParaRPr lang="en-GB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8748575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fr-FR" dirty="0" smtClean="0"/>
              <a:t>CLICK TO MODIFY THE STYLE OF THE 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764704"/>
            <a:ext cx="82368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modify</a:t>
            </a:r>
            <a:r>
              <a:rPr lang="fr-FR" dirty="0" smtClean="0"/>
              <a:t> </a:t>
            </a:r>
            <a:r>
              <a:rPr lang="fr-FR" dirty="0" err="1" smtClean="0"/>
              <a:t>attributes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719572" y="6483349"/>
            <a:ext cx="6120000" cy="21248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Shock Experiments Preparation Meeting | January 19th 2016 | ESRF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79512" y="6483438"/>
            <a:ext cx="413559" cy="212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8" descr="logo_tex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000" y="6210000"/>
            <a:ext cx="1975944" cy="64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1" r:id="rId5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Clr>
          <a:schemeClr val="accent6"/>
        </a:buClr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884" userDrawn="1">
          <p15:clr>
            <a:srgbClr val="F26B43"/>
          </p15:clr>
        </p15:guide>
        <p15:guide id="2" pos="113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pos="453" userDrawn="1">
          <p15:clr>
            <a:srgbClr val="F26B43"/>
          </p15:clr>
        </p15:guide>
        <p15:guide id="5" pos="56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rf.fr/home/about/upgrade/ESRF-EBS-call-expressions-of-interest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56492648"/>
      </p:ext>
    </p:extLst>
  </p:cSld>
  <p:clrMapOvr>
    <a:masterClrMapping/>
  </p:clrMapOvr>
  <p:transition advTm="1360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EUCALL </a:t>
            </a:r>
            <a:r>
              <a:rPr lang="en-US" sz="2400" dirty="0" err="1" smtClean="0"/>
              <a:t>KICKoff</a:t>
            </a:r>
            <a:r>
              <a:rPr lang="en-US" sz="2400" dirty="0" smtClean="0"/>
              <a:t> MEETING 29-30 </a:t>
            </a:r>
            <a:r>
              <a:rPr lang="en-US" sz="2400" smtClean="0"/>
              <a:t>October 2015</a:t>
            </a:r>
            <a:endParaRPr lang="fr-FR" sz="2400" dirty="0"/>
          </a:p>
        </p:txBody>
      </p:sp>
      <p:sp>
        <p:nvSpPr>
          <p:cNvPr id="3" name="Rectangle 18"/>
          <p:cNvSpPr txBox="1">
            <a:spLocks noChangeArrowheads="1"/>
          </p:cNvSpPr>
          <p:nvPr/>
        </p:nvSpPr>
        <p:spPr bwMode="gray">
          <a:xfrm>
            <a:off x="133350" y="652188"/>
            <a:ext cx="8870950" cy="1558575"/>
          </a:xfrm>
          <a:prstGeom prst="rect">
            <a:avLst/>
          </a:prstGeom>
          <a:noFill/>
        </p:spPr>
        <p:txBody>
          <a:bodyPr vert="horz" lIns="72000" tIns="0" rIns="7200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br>
              <a:rPr kumimoji="0" lang="en-GB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European Cluster of Advanced Laser Light sources (EUCALL)    </a:t>
            </a:r>
          </a:p>
        </p:txBody>
      </p:sp>
      <p:pic>
        <p:nvPicPr>
          <p:cNvPr id="4" name="Picture 3" descr="Logos_zusammen_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13995"/>
            <a:ext cx="9143999" cy="484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Shock Experiments Preparation Meeting | January 19th 2016 | ESRF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Two types of light sources have emerged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25798"/>
            <a:ext cx="8964488" cy="610582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Optical lasers</a:t>
            </a:r>
          </a:p>
          <a:p>
            <a:pPr lvl="1"/>
            <a:r>
              <a:rPr lang="en-US" sz="1600" dirty="0" smtClean="0"/>
              <a:t>Development has revolutionized our life; mostly visible and near infrared spectral regime; applications from fundamental science to daily life</a:t>
            </a:r>
            <a:endParaRPr lang="en-US" sz="1600" dirty="0"/>
          </a:p>
          <a:p>
            <a:pPr>
              <a:spcAft>
                <a:spcPts val="0"/>
              </a:spcAft>
            </a:pPr>
            <a:r>
              <a:rPr lang="en-US" dirty="0" smtClean="0"/>
              <a:t>Synchrotron Radiation</a:t>
            </a:r>
          </a:p>
          <a:p>
            <a:pPr lvl="1"/>
            <a:r>
              <a:rPr lang="en-US" sz="1600" dirty="0" smtClean="0"/>
              <a:t>Development has revolutionized scientific and technology applications; particular for hard x-ray domain with ability to determine atomic structure</a:t>
            </a:r>
          </a:p>
          <a:p>
            <a:pPr lvl="1"/>
            <a:endParaRPr lang="en-US" dirty="0"/>
          </a:p>
          <a:p>
            <a:pPr>
              <a:spcAft>
                <a:spcPts val="0"/>
              </a:spcAft>
            </a:pPr>
            <a:r>
              <a:rPr lang="en-US" dirty="0" smtClean="0"/>
              <a:t>Parallel development for long time, but more recently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Large optical laser facilities aiming at generation of x-rays and x-ray applications, but also developing user facility structures. </a:t>
            </a:r>
          </a:p>
          <a:p>
            <a:pPr lvl="1"/>
            <a:r>
              <a:rPr lang="en-US" sz="1600" dirty="0" smtClean="0"/>
              <a:t>Through the development of x-ray FELs it becomes possible to enter the optical laser domain of ultrashort – coherent – intense light sources. And OL installations are integrated to accelerator-based facilities.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 smtClean="0"/>
              <a:t>Specific challenges, new overlap and common interests</a:t>
            </a:r>
          </a:p>
          <a:p>
            <a:pPr lvl="1"/>
            <a:r>
              <a:rPr lang="en-US" sz="1600" dirty="0"/>
              <a:t>R</a:t>
            </a:r>
            <a:r>
              <a:rPr lang="en-US" sz="1600" dirty="0" smtClean="0"/>
              <a:t>esearch opportunities; technology overlap; availability/cost </a:t>
            </a:r>
            <a:r>
              <a:rPr lang="en-US" sz="1600" dirty="0" smtClean="0">
                <a:sym typeface="Wingdings" panose="05000000000000000000" pitchFamily="2" charset="2"/>
              </a:rPr>
              <a:t> efficiency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Shock Experiments Preparation Meeting | January 19th 2016 | ESRF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23330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Focus of project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0671"/>
            <a:ext cx="9144000" cy="1296473"/>
          </a:xfrm>
        </p:spPr>
        <p:txBody>
          <a:bodyPr/>
          <a:lstStyle/>
          <a:p>
            <a:pPr marL="0" indent="0">
              <a:buFont typeface="Wingdings" pitchFamily="2" charset="2"/>
              <a:buChar char="q"/>
            </a:pPr>
            <a:r>
              <a:rPr lang="en-US" b="0" dirty="0" smtClean="0">
                <a:solidFill>
                  <a:schemeClr val="tx1"/>
                </a:solidFill>
              </a:rPr>
              <a:t>  addresses emerging </a:t>
            </a:r>
            <a:r>
              <a:rPr lang="en-US" b="0" dirty="0">
                <a:solidFill>
                  <a:schemeClr val="tx1"/>
                </a:solidFill>
              </a:rPr>
              <a:t>overlap of technological and scientific </a:t>
            </a:r>
            <a:r>
              <a:rPr lang="en-US" b="0" dirty="0" smtClean="0">
                <a:solidFill>
                  <a:schemeClr val="tx1"/>
                </a:solidFill>
              </a:rPr>
              <a:t>applications</a:t>
            </a:r>
          </a:p>
          <a:p>
            <a:pPr marL="0" indent="0">
              <a:buFont typeface="Wingdings" pitchFamily="2" charset="2"/>
              <a:buChar char="q"/>
            </a:pPr>
            <a:r>
              <a:rPr lang="en-US" b="0" dirty="0" smtClean="0">
                <a:solidFill>
                  <a:schemeClr val="tx1"/>
                </a:solidFill>
              </a:rPr>
              <a:t>  defines a RI </a:t>
            </a:r>
            <a:r>
              <a:rPr lang="en-US" b="0" dirty="0">
                <a:solidFill>
                  <a:schemeClr val="tx1"/>
                </a:solidFill>
              </a:rPr>
              <a:t>providing transnational access to a facility which combines</a:t>
            </a:r>
            <a:r>
              <a:rPr lang="en-US" b="0" dirty="0"/>
              <a:t> </a:t>
            </a:r>
            <a:endParaRPr lang="en-US" b="0" dirty="0" smtClean="0"/>
          </a:p>
          <a:p>
            <a:pPr marL="0" indent="0" algn="ctr"/>
            <a:r>
              <a:rPr lang="en-US" b="0" dirty="0" smtClean="0"/>
              <a:t>powerful optical </a:t>
            </a:r>
            <a:r>
              <a:rPr lang="en-US" b="0" dirty="0"/>
              <a:t>lasers with high brightness X-ray, or short-wavelength, light sources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endParaRPr lang="en-US" b="0" dirty="0" smtClean="0">
              <a:solidFill>
                <a:schemeClr val="tx1"/>
              </a:solidFill>
            </a:endParaRPr>
          </a:p>
        </p:txBody>
      </p:sp>
      <p:grpSp>
        <p:nvGrpSpPr>
          <p:cNvPr id="4" name="Group 11"/>
          <p:cNvGrpSpPr/>
          <p:nvPr/>
        </p:nvGrpSpPr>
        <p:grpSpPr>
          <a:xfrm>
            <a:off x="208335" y="2456795"/>
            <a:ext cx="9109282" cy="4339650"/>
            <a:chOff x="208335" y="2456795"/>
            <a:chExt cx="9109282" cy="43396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20" y="3446222"/>
              <a:ext cx="795826" cy="795826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050" y="4947434"/>
              <a:ext cx="1501898" cy="79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335" y="2482819"/>
              <a:ext cx="2539870" cy="79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94" y="5824892"/>
              <a:ext cx="2502663" cy="795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6681" y="4078828"/>
              <a:ext cx="675608" cy="79582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736200" y="2456795"/>
              <a:ext cx="7581417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0" indent="0"/>
              <a:endParaRPr lang="en-US" dirty="0" smtClean="0"/>
            </a:p>
            <a:p>
              <a:pPr marL="1524000" indent="0"/>
              <a:r>
                <a:rPr lang="en-US" dirty="0" smtClean="0">
                  <a:solidFill>
                    <a:srgbClr val="0070C0"/>
                  </a:solidFill>
                </a:rPr>
                <a:t>Extreme Light Infrastructure (ELI) </a:t>
              </a:r>
            </a:p>
            <a:p>
              <a:pPr marL="1524000" lvl="2" indent="0"/>
              <a:r>
                <a:rPr lang="en-US" sz="1600" dirty="0" smtClean="0"/>
                <a:t>distributed RI with 3 very high-power optical laser installations</a:t>
              </a:r>
              <a:endParaRPr lang="en-US" dirty="0" smtClean="0"/>
            </a:p>
            <a:p>
              <a:pPr marL="1524000" indent="0"/>
              <a:endParaRPr lang="en-US" dirty="0" smtClean="0"/>
            </a:p>
            <a:p>
              <a:pPr marL="1524000" indent="0"/>
              <a:r>
                <a:rPr lang="en-US" dirty="0" smtClean="0">
                  <a:solidFill>
                    <a:srgbClr val="0070C0"/>
                  </a:solidFill>
                </a:rPr>
                <a:t>European XFEL</a:t>
              </a:r>
            </a:p>
            <a:p>
              <a:pPr marL="1524000" lvl="2" indent="0"/>
              <a:r>
                <a:rPr lang="en-US" sz="1600" dirty="0" smtClean="0"/>
                <a:t>single-site RI employing sc linear acc. for x-ray FEL applications</a:t>
              </a:r>
              <a:endParaRPr lang="en-US" dirty="0" smtClean="0"/>
            </a:p>
            <a:p>
              <a:pPr marL="1524000" indent="0"/>
              <a:r>
                <a:rPr lang="en-US" dirty="0" smtClean="0"/>
                <a:t>		</a:t>
              </a:r>
            </a:p>
            <a:p>
              <a:pPr marL="1524000" indent="0"/>
              <a:r>
                <a:rPr lang="en-US" dirty="0" smtClean="0">
                  <a:solidFill>
                    <a:srgbClr val="0070C0"/>
                  </a:solidFill>
                </a:rPr>
                <a:t>ESRF-EBS</a:t>
              </a:r>
            </a:p>
            <a:p>
              <a:pPr marL="1524000" lvl="2" indent="0"/>
              <a:r>
                <a:rPr lang="en-US" sz="1600" dirty="0" smtClean="0"/>
                <a:t>single-site RI combining high power optical lasers with SR</a:t>
              </a:r>
              <a:r>
                <a:rPr lang="en-US" sz="1400" dirty="0" smtClean="0"/>
                <a:t> </a:t>
              </a:r>
              <a:endParaRPr lang="en-US" dirty="0" smtClean="0"/>
            </a:p>
            <a:p>
              <a:pPr marL="1524000" indent="0"/>
              <a:r>
                <a:rPr lang="en-US" dirty="0" smtClean="0"/>
                <a:t>		</a:t>
              </a:r>
            </a:p>
            <a:p>
              <a:pPr marL="1524000" indent="0"/>
              <a:r>
                <a:rPr lang="en-US" dirty="0" smtClean="0">
                  <a:solidFill>
                    <a:srgbClr val="0070C0"/>
                  </a:solidFill>
                </a:rPr>
                <a:t>LASERLAB-EUROPE</a:t>
              </a:r>
            </a:p>
            <a:p>
              <a:pPr marL="1524000" lvl="2" indent="0"/>
              <a:r>
                <a:rPr lang="en-US" sz="1600" dirty="0" smtClean="0"/>
                <a:t>network of national OL light sources (30 organ. in 16 countries)</a:t>
              </a:r>
              <a:endParaRPr lang="en-US" sz="2000" dirty="0" smtClean="0"/>
            </a:p>
            <a:p>
              <a:pPr marL="1524000" indent="0"/>
              <a:r>
                <a:rPr lang="en-US" dirty="0" smtClean="0"/>
                <a:t>		</a:t>
              </a:r>
            </a:p>
            <a:p>
              <a:pPr marL="1524000" indent="0"/>
              <a:r>
                <a:rPr lang="en-US" dirty="0" smtClean="0">
                  <a:solidFill>
                    <a:srgbClr val="0070C0"/>
                  </a:solidFill>
                </a:rPr>
                <a:t>FELS OF EUROPE</a:t>
              </a:r>
            </a:p>
            <a:p>
              <a:pPr marL="1524000" lvl="2" indent="0"/>
              <a:r>
                <a:rPr lang="en-US" sz="1600" dirty="0" smtClean="0"/>
                <a:t>network of national FEL light sources (14 organ. in 9 countries)</a:t>
              </a:r>
              <a:endParaRPr lang="en-US" sz="2000" dirty="0" smtClean="0"/>
            </a:p>
            <a:p>
              <a:endParaRPr lang="fr-FR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23822" y="1956122"/>
            <a:ext cx="768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ADVANCED LASER LIGHT SOURCE RESEARCH INFRASTRUCTURE</a:t>
            </a:r>
            <a:endParaRPr lang="fr-FR" b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Shock Experiments Preparation Meeting | January 19th 2016 | ESRF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27923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EUCALL AND ESRF</a:t>
            </a:r>
            <a:endParaRPr lang="fr-F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25352"/>
            <a:ext cx="9108504" cy="583264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</a:rPr>
              <a:t>WP #3 – SYNERGY </a:t>
            </a:r>
            <a:r>
              <a:rPr lang="en-US" sz="1400" dirty="0" smtClean="0">
                <a:solidFill>
                  <a:srgbClr val="00B050"/>
                </a:solidFill>
              </a:rPr>
              <a:t>EXP DIV (ID24) + ADMIN (Anne </a:t>
            </a:r>
            <a:r>
              <a:rPr lang="en-US" sz="1400" dirty="0" err="1" smtClean="0">
                <a:solidFill>
                  <a:srgbClr val="00B050"/>
                </a:solidFill>
              </a:rPr>
              <a:t>Talucci</a:t>
            </a:r>
            <a:r>
              <a:rPr lang="en-US" sz="1400" dirty="0" smtClean="0">
                <a:solidFill>
                  <a:srgbClr val="00B050"/>
                </a:solidFill>
              </a:rPr>
              <a:t>)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sz="1600" b="0" dirty="0" smtClean="0">
                <a:solidFill>
                  <a:schemeClr val="accent1"/>
                </a:solidFill>
              </a:rPr>
              <a:t>ESRF plans to couple a high power laser (~100 J, ns-pulse) to X-ray </a:t>
            </a:r>
            <a:r>
              <a:rPr lang="en-US" sz="1600" b="0" dirty="0" err="1" smtClean="0">
                <a:solidFill>
                  <a:schemeClr val="accent1"/>
                </a:solidFill>
              </a:rPr>
              <a:t>beamlines</a:t>
            </a:r>
            <a:r>
              <a:rPr lang="en-US" sz="1600" b="0" dirty="0" smtClean="0">
                <a:solidFill>
                  <a:schemeClr val="accent1"/>
                </a:solidFill>
              </a:rPr>
              <a:t> to study dynamically compressed matter at local thermal equilibrium: </a:t>
            </a:r>
            <a:r>
              <a:rPr lang="en-GB" sz="1600" b="0" dirty="0" smtClean="0">
                <a:solidFill>
                  <a:schemeClr val="accent1"/>
                </a:solidFill>
              </a:rPr>
              <a:t>identify complementarities</a:t>
            </a:r>
            <a:r>
              <a:rPr lang="en-US" sz="1600" b="0" dirty="0" smtClean="0">
                <a:solidFill>
                  <a:schemeClr val="accent1"/>
                </a:solidFill>
              </a:rPr>
              <a:t>, inform and discuss w/users community of different facility performance, identify applications, strengthen collaboration on common goals.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</a:rPr>
              <a:t>WP #4 – SIMEX </a:t>
            </a:r>
            <a:r>
              <a:rPr lang="en-US" sz="1400" dirty="0" smtClean="0">
                <a:solidFill>
                  <a:srgbClr val="00B050"/>
                </a:solidFill>
              </a:rPr>
              <a:t>EXP DIV (ID24, ID27)  + ISDD (Adv. Anal. Mod., </a:t>
            </a:r>
            <a:r>
              <a:rPr lang="en-US" sz="1400" dirty="0" err="1" smtClean="0">
                <a:solidFill>
                  <a:srgbClr val="00B050"/>
                </a:solidFill>
              </a:rPr>
              <a:t>Manolo</a:t>
            </a:r>
            <a:r>
              <a:rPr lang="en-US" sz="1400" dirty="0" smtClean="0">
                <a:solidFill>
                  <a:srgbClr val="00B050"/>
                </a:solidFill>
              </a:rPr>
              <a:t> Sanchez del Rio and Mark Glass)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sz="1600" b="0" dirty="0" smtClean="0">
                <a:solidFill>
                  <a:schemeClr val="accent1"/>
                </a:solidFill>
              </a:rPr>
              <a:t>ESRF will share its developments on simulating virtual experiments at diffraction limited SR – from source to sample to data – within the OASYS environment. </a:t>
            </a:r>
            <a:r>
              <a:rPr lang="en-US" sz="1600" b="0" i="1" dirty="0" smtClean="0">
                <a:solidFill>
                  <a:schemeClr val="accent1"/>
                </a:solidFill>
              </a:rPr>
              <a:t/>
            </a:r>
            <a:br>
              <a:rPr lang="en-US" sz="1600" b="0" i="1" dirty="0" smtClean="0">
                <a:solidFill>
                  <a:schemeClr val="accent1"/>
                </a:solidFill>
              </a:rPr>
            </a:br>
            <a:r>
              <a:rPr lang="en-US" sz="1600" b="0" dirty="0" smtClean="0">
                <a:solidFill>
                  <a:schemeClr val="accent1"/>
                </a:solidFill>
              </a:rPr>
              <a:t>Design study of future high power laser and how it will be coupled to the </a:t>
            </a:r>
            <a:r>
              <a:rPr lang="en-US" sz="1600" b="0" dirty="0" err="1" smtClean="0">
                <a:solidFill>
                  <a:schemeClr val="accent1"/>
                </a:solidFill>
              </a:rPr>
              <a:t>beamlines</a:t>
            </a:r>
            <a:r>
              <a:rPr lang="en-US" sz="1600" b="0" dirty="0" smtClean="0">
                <a:solidFill>
                  <a:schemeClr val="accent1"/>
                </a:solidFill>
              </a:rPr>
              <a:t>. Target design with existing </a:t>
            </a:r>
            <a:r>
              <a:rPr lang="en-US" sz="1600" b="0" dirty="0" err="1" smtClean="0">
                <a:solidFill>
                  <a:schemeClr val="accent1"/>
                </a:solidFill>
              </a:rPr>
              <a:t>hydrocodes</a:t>
            </a:r>
            <a:r>
              <a:rPr lang="en-US" sz="1600" b="0" dirty="0" smtClean="0">
                <a:solidFill>
                  <a:schemeClr val="accent1"/>
                </a:solidFill>
              </a:rPr>
              <a:t>, evaluate  expected modifications in X-ray observables. </a:t>
            </a:r>
            <a:r>
              <a:rPr lang="fr-FR" sz="1600" b="0" dirty="0" smtClean="0">
                <a:solidFill>
                  <a:schemeClr val="accent1"/>
                </a:solidFill>
              </a:rPr>
              <a:t>(36 </a:t>
            </a:r>
            <a:r>
              <a:rPr lang="fr-FR" sz="1600" b="0" dirty="0" err="1" smtClean="0">
                <a:solidFill>
                  <a:schemeClr val="accent1"/>
                </a:solidFill>
              </a:rPr>
              <a:t>person</a:t>
            </a:r>
            <a:r>
              <a:rPr lang="fr-FR" sz="1600" b="0" dirty="0" smtClean="0">
                <a:solidFill>
                  <a:schemeClr val="accent1"/>
                </a:solidFill>
              </a:rPr>
              <a:t> </a:t>
            </a:r>
            <a:r>
              <a:rPr lang="fr-FR" sz="1600" b="0" dirty="0" err="1" smtClean="0">
                <a:solidFill>
                  <a:schemeClr val="accent1"/>
                </a:solidFill>
              </a:rPr>
              <a:t>months</a:t>
            </a:r>
            <a:r>
              <a:rPr lang="fr-FR" sz="1600" b="0" dirty="0" smtClean="0">
                <a:solidFill>
                  <a:schemeClr val="accent1"/>
                </a:solidFill>
              </a:rPr>
              <a:t>)</a:t>
            </a:r>
            <a:endParaRPr lang="en-US" sz="1600" b="0" dirty="0" smtClean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</a:rPr>
              <a:t>WP #5 – UFDAC </a:t>
            </a:r>
            <a:r>
              <a:rPr lang="en-US" sz="1400" dirty="0" smtClean="0">
                <a:solidFill>
                  <a:srgbClr val="00B050"/>
                </a:solidFill>
              </a:rPr>
              <a:t>ISDD (Detector and Electronics, Nicolas </a:t>
            </a:r>
            <a:r>
              <a:rPr lang="en-US" sz="1400" dirty="0" err="1" smtClean="0">
                <a:solidFill>
                  <a:srgbClr val="00B050"/>
                </a:solidFill>
              </a:rPr>
              <a:t>Janvier</a:t>
            </a:r>
            <a:r>
              <a:rPr lang="en-US" sz="1400" dirty="0" smtClean="0">
                <a:solidFill>
                  <a:srgbClr val="00B050"/>
                </a:solidFill>
              </a:rPr>
              <a:t>)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sz="1600" b="0" dirty="0" smtClean="0">
                <a:solidFill>
                  <a:schemeClr val="accent1"/>
                </a:solidFill>
              </a:rPr>
              <a:t>Investigation and optimization of mechanisms to optimize transfer of detector data from disk or from the detector into the memory buffers of the FPGA and GPU coprocessor boards. </a:t>
            </a:r>
            <a:r>
              <a:rPr lang="fr-FR" sz="1600" b="0" dirty="0" smtClean="0">
                <a:solidFill>
                  <a:schemeClr val="accent1"/>
                </a:solidFill>
              </a:rPr>
              <a:t>(24 </a:t>
            </a:r>
            <a:r>
              <a:rPr lang="fr-FR" sz="1600" b="0" dirty="0" err="1" smtClean="0">
                <a:solidFill>
                  <a:schemeClr val="accent1"/>
                </a:solidFill>
              </a:rPr>
              <a:t>person</a:t>
            </a:r>
            <a:r>
              <a:rPr lang="fr-FR" sz="1600" b="0" dirty="0" smtClean="0">
                <a:solidFill>
                  <a:schemeClr val="accent1"/>
                </a:solidFill>
              </a:rPr>
              <a:t> </a:t>
            </a:r>
            <a:r>
              <a:rPr lang="fr-FR" sz="1600" b="0" dirty="0" err="1" smtClean="0">
                <a:solidFill>
                  <a:schemeClr val="accent1"/>
                </a:solidFill>
              </a:rPr>
              <a:t>months</a:t>
            </a:r>
            <a:r>
              <a:rPr lang="fr-FR" sz="1600" b="0" dirty="0" smtClean="0">
                <a:solidFill>
                  <a:schemeClr val="accent1"/>
                </a:solidFill>
              </a:rPr>
              <a:t>)</a:t>
            </a:r>
            <a:endParaRPr lang="en-US" sz="1600" b="0" dirty="0" smtClean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</a:rPr>
              <a:t>WP #7 – PUCCA </a:t>
            </a:r>
            <a:r>
              <a:rPr lang="en-US" sz="1400" dirty="0" smtClean="0">
                <a:solidFill>
                  <a:srgbClr val="00B050"/>
                </a:solidFill>
              </a:rPr>
              <a:t>ISDD (BM05, Eric Ziegler)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0" dirty="0" smtClean="0">
                <a:solidFill>
                  <a:schemeClr val="accent1"/>
                </a:solidFill>
              </a:rPr>
              <a:t>Conceptual design report to build a </a:t>
            </a:r>
            <a:r>
              <a:rPr lang="en-US" sz="1600" b="0" dirty="0" err="1" smtClean="0">
                <a:solidFill>
                  <a:schemeClr val="accent1"/>
                </a:solidFill>
              </a:rPr>
              <a:t>wavefront</a:t>
            </a:r>
            <a:r>
              <a:rPr lang="en-US" sz="1600" b="0" dirty="0" smtClean="0">
                <a:solidFill>
                  <a:schemeClr val="accent1"/>
                </a:solidFill>
              </a:rPr>
              <a:t> sensor for [8-25] </a:t>
            </a:r>
            <a:r>
              <a:rPr lang="en-US" sz="1600" b="0" dirty="0" err="1" smtClean="0">
                <a:solidFill>
                  <a:schemeClr val="accent1"/>
                </a:solidFill>
              </a:rPr>
              <a:t>keV</a:t>
            </a:r>
            <a:r>
              <a:rPr lang="en-US" sz="1600" b="0" dirty="0" smtClean="0">
                <a:solidFill>
                  <a:schemeClr val="accent1"/>
                </a:solidFill>
              </a:rPr>
              <a:t>. </a:t>
            </a:r>
            <a:r>
              <a:rPr lang="fr-FR" sz="1600" b="0" dirty="0" err="1" smtClean="0">
                <a:solidFill>
                  <a:schemeClr val="accent1"/>
                </a:solidFill>
              </a:rPr>
              <a:t>Wavefront</a:t>
            </a:r>
            <a:r>
              <a:rPr lang="fr-FR" sz="1600" b="0" dirty="0" smtClean="0">
                <a:solidFill>
                  <a:schemeClr val="accent1"/>
                </a:solidFill>
              </a:rPr>
              <a:t> </a:t>
            </a:r>
            <a:r>
              <a:rPr lang="fr-FR" sz="1600" b="0" dirty="0" err="1" smtClean="0">
                <a:solidFill>
                  <a:schemeClr val="accent1"/>
                </a:solidFill>
              </a:rPr>
              <a:t>analysis</a:t>
            </a:r>
            <a:r>
              <a:rPr lang="fr-FR" sz="1600" b="0" dirty="0" smtClean="0">
                <a:solidFill>
                  <a:schemeClr val="accent1"/>
                </a:solidFill>
              </a:rPr>
              <a:t> software package. (24 </a:t>
            </a:r>
            <a:r>
              <a:rPr lang="fr-FR" sz="1600" b="0" dirty="0" err="1" smtClean="0">
                <a:solidFill>
                  <a:schemeClr val="accent1"/>
                </a:solidFill>
              </a:rPr>
              <a:t>person</a:t>
            </a:r>
            <a:r>
              <a:rPr lang="fr-FR" sz="1600" b="0" dirty="0" smtClean="0">
                <a:solidFill>
                  <a:schemeClr val="accent1"/>
                </a:solidFill>
              </a:rPr>
              <a:t> </a:t>
            </a:r>
            <a:r>
              <a:rPr lang="fr-FR" sz="1600" b="0" dirty="0" err="1" smtClean="0">
                <a:solidFill>
                  <a:schemeClr val="accent1"/>
                </a:solidFill>
              </a:rPr>
              <a:t>months</a:t>
            </a:r>
            <a:r>
              <a:rPr lang="fr-FR" sz="1600" b="0" dirty="0" smtClean="0">
                <a:solidFill>
                  <a:schemeClr val="accent1"/>
                </a:solidFill>
              </a:rPr>
              <a:t>)</a:t>
            </a:r>
            <a:endParaRPr lang="en-US" sz="1200" b="0" dirty="0" smtClean="0">
              <a:solidFill>
                <a:schemeClr val="accent1"/>
              </a:solidFill>
            </a:endParaRPr>
          </a:p>
          <a:p>
            <a:endParaRPr lang="en-US" sz="1600" b="0" dirty="0" smtClean="0">
              <a:solidFill>
                <a:srgbClr val="0070C0"/>
              </a:solidFill>
            </a:endParaRPr>
          </a:p>
          <a:p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Shock Experiments Preparation Meeting | January 19th 2016 | ESRF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 From  SAC Nov 2015</a:t>
            </a:r>
            <a:endParaRPr lang="fr-FR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Shock Experiments Preparation Meeting | January 19th 2016 | ESRF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-368300" y="716396"/>
            <a:ext cx="9512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132577"/>
                </a:solidFill>
              </a:rPr>
              <a:t>New opportunities for </a:t>
            </a:r>
            <a:r>
              <a:rPr lang="en-US" sz="1600" dirty="0" smtClean="0">
                <a:solidFill>
                  <a:srgbClr val="C00000"/>
                </a:solidFill>
              </a:rPr>
              <a:t>single shot </a:t>
            </a:r>
            <a:r>
              <a:rPr lang="en-US" sz="1600" dirty="0" smtClean="0">
                <a:solidFill>
                  <a:srgbClr val="132577"/>
                </a:solidFill>
              </a:rPr>
              <a:t>experiments at synchrotrons (XRD, XRI, XAS)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132577"/>
                </a:solidFill>
              </a:rPr>
              <a:t>New perspectives for dynamic compression studies for a wide user community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132577"/>
                </a:solidFill>
              </a:rPr>
              <a:t>X-FELs and SR will complement work at large laser facilities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4323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9200" lvl="4" indent="-3420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accent1"/>
                </a:solidFill>
              </a:rPr>
              <a:t>Strong complementarities with HED @ XFEL. Collaboration with HIBEF consortium.</a:t>
            </a:r>
          </a:p>
        </p:txBody>
      </p:sp>
      <p:grpSp>
        <p:nvGrpSpPr>
          <p:cNvPr id="5" name="Group 12"/>
          <p:cNvGrpSpPr/>
          <p:nvPr/>
        </p:nvGrpSpPr>
        <p:grpSpPr>
          <a:xfrm>
            <a:off x="-762000" y="1917700"/>
            <a:ext cx="9906000" cy="2344433"/>
            <a:chOff x="-762000" y="1828800"/>
            <a:chExt cx="9906000" cy="2344433"/>
          </a:xfrm>
        </p:grpSpPr>
        <p:sp>
          <p:nvSpPr>
            <p:cNvPr id="6" name="TextBox 5"/>
            <p:cNvSpPr txBox="1"/>
            <p:nvPr/>
          </p:nvSpPr>
          <p:spPr>
            <a:xfrm>
              <a:off x="1" y="1828800"/>
              <a:ext cx="5168899" cy="1267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000" indent="-342900">
                <a:spcAft>
                  <a:spcPts val="1000"/>
                </a:spcAft>
                <a:buFont typeface="Wingdings" pitchFamily="2" charset="2"/>
                <a:buChar char="q"/>
              </a:pPr>
              <a:r>
                <a:rPr lang="en-US" sz="2000" b="1" dirty="0" smtClean="0">
                  <a:solidFill>
                    <a:srgbClr val="00B050"/>
                  </a:solidFill>
                </a:rPr>
                <a:t>PLANS at ESRF</a:t>
              </a:r>
              <a:endParaRPr lang="en-US" sz="2000" dirty="0" smtClean="0">
                <a:solidFill>
                  <a:schemeClr val="accent1"/>
                </a:solidFill>
              </a:endParaRPr>
            </a:p>
            <a:p>
              <a:pPr marL="799200" lvl="3" indent="-342900">
                <a:buFont typeface="Wingdings" pitchFamily="2" charset="2"/>
                <a:buChar char="§"/>
              </a:pPr>
              <a:r>
                <a:rPr lang="en-US" sz="1600" dirty="0" smtClean="0">
                  <a:solidFill>
                    <a:schemeClr val="accent1"/>
                  </a:solidFill>
                </a:rPr>
                <a:t>We have demands from our users community to develop dynamic compression coupled to XRD, XAS, XRI, XES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762000" y="3106274"/>
              <a:ext cx="9906000" cy="106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56400" lvl="1" indent="-342000">
                <a:spcBef>
                  <a:spcPts val="300"/>
                </a:spcBef>
                <a:spcAft>
                  <a:spcPts val="1000"/>
                </a:spcAft>
              </a:pPr>
              <a:r>
                <a:rPr lang="en-US" dirty="0" smtClean="0">
                  <a:solidFill>
                    <a:schemeClr val="tx2"/>
                  </a:solidFill>
                </a:rPr>
                <a:t>Two main science cases identified:</a:t>
              </a:r>
            </a:p>
            <a:p>
              <a:pPr marL="1257300" lvl="2" indent="-342900">
                <a:spcBef>
                  <a:spcPts val="300"/>
                </a:spcBef>
                <a:buAutoNum type="arabicPeriod"/>
              </a:pPr>
              <a:r>
                <a:rPr lang="en-US" sz="1600" dirty="0" smtClean="0">
                  <a:solidFill>
                    <a:schemeClr val="tx2"/>
                  </a:solidFill>
                </a:rPr>
                <a:t>Properties of matter under extreme conditions that go beyond those existing in our planet</a:t>
              </a:r>
            </a:p>
            <a:p>
              <a:pPr marL="1257300" lvl="2" indent="-342900">
                <a:spcBef>
                  <a:spcPts val="300"/>
                </a:spcBef>
                <a:buAutoNum type="arabicPeriod"/>
              </a:pPr>
              <a:r>
                <a:rPr lang="en-US" sz="1600" dirty="0" smtClean="0">
                  <a:solidFill>
                    <a:schemeClr val="tx2"/>
                  </a:solidFill>
                </a:rPr>
                <a:t>Dynamic behavior of matter and materials under high strain rates </a:t>
              </a:r>
              <a:endParaRPr lang="fr-FR" sz="1600" dirty="0">
                <a:solidFill>
                  <a:schemeClr val="tx2"/>
                </a:solidFill>
              </a:endParaRPr>
            </a:p>
          </p:txBody>
        </p:sp>
        <p:pic>
          <p:nvPicPr>
            <p:cNvPr id="10" name="Picture 9" descr="workshop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0" y="2363480"/>
              <a:ext cx="3657600" cy="1012123"/>
            </a:xfrm>
            <a:prstGeom prst="rect">
              <a:avLst/>
            </a:prstGeom>
          </p:spPr>
        </p:pic>
      </p:grpSp>
      <p:grpSp>
        <p:nvGrpSpPr>
          <p:cNvPr id="7" name="Group 13"/>
          <p:cNvGrpSpPr/>
          <p:nvPr/>
        </p:nvGrpSpPr>
        <p:grpSpPr>
          <a:xfrm>
            <a:off x="0" y="4381501"/>
            <a:ext cx="8915401" cy="2222499"/>
            <a:chOff x="0" y="4305301"/>
            <a:chExt cx="8915401" cy="2222499"/>
          </a:xfrm>
        </p:grpSpPr>
        <p:pic>
          <p:nvPicPr>
            <p:cNvPr id="11" name="Picture 10" descr="EUCALL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8901" y="4305301"/>
              <a:ext cx="3746500" cy="222249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0" y="5435600"/>
              <a:ext cx="5092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99200" lvl="4" indent="-342000">
                <a:buFont typeface="Wingdings" pitchFamily="2" charset="2"/>
                <a:buChar char="§"/>
              </a:pPr>
              <a:r>
                <a:rPr lang="en-US" sz="1600" dirty="0" smtClean="0">
                  <a:solidFill>
                    <a:schemeClr val="accent1"/>
                  </a:solidFill>
                </a:rPr>
                <a:t>Participation to the European Cluster of Advanced Light Sources.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00100" y="5016500"/>
            <a:ext cx="3619500" cy="342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Visit of HZBF to ESRF on 13 January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304800" y="6083300"/>
            <a:ext cx="4660900" cy="342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Richard Briggs, EUCALL Post Doc (2016 – 2018)</a:t>
            </a:r>
            <a:endParaRPr lang="fr-FR" sz="1600" dirty="0"/>
          </a:p>
        </p:txBody>
      </p:sp>
    </p:spTree>
    <p:custDataLst>
      <p:tags r:id="rId1"/>
    </p:custDataLst>
  </p:cSld>
  <p:clrMapOvr>
    <a:masterClrMapping/>
  </p:clrMapOvr>
  <p:transition advTm="954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 HIGH POWER LASER FACILITY (HPLF) at ESRF</a:t>
            </a:r>
            <a:endParaRPr lang="fr-FR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Shock Experiments Preparation Meeting | January 19th 2016 | ESRF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06482"/>
            <a:ext cx="91440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u="sng" dirty="0" smtClean="0">
                <a:solidFill>
                  <a:schemeClr val="accent1"/>
                </a:solidFill>
              </a:rPr>
              <a:t>HPLF-I</a:t>
            </a:r>
            <a:endParaRPr lang="fr-FR" dirty="0" smtClean="0">
              <a:solidFill>
                <a:schemeClr val="accent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GB" sz="1600" dirty="0" smtClean="0">
                <a:solidFill>
                  <a:schemeClr val="accent1"/>
                </a:solidFill>
              </a:rPr>
              <a:t>Jan-March 2016: 	</a:t>
            </a:r>
            <a:r>
              <a:rPr lang="en-GB" sz="1600" b="1" dirty="0" smtClean="0">
                <a:solidFill>
                  <a:schemeClr val="accent1"/>
                </a:solidFill>
              </a:rPr>
              <a:t>Feasibility study  </a:t>
            </a:r>
            <a:r>
              <a:rPr lang="en-GB" sz="1600" dirty="0" smtClean="0">
                <a:solidFill>
                  <a:schemeClr val="accent1"/>
                </a:solidFill>
              </a:rPr>
              <a:t>~100 J laser + laser cabin on ID24. </a:t>
            </a:r>
          </a:p>
          <a:p>
            <a:pPr lvl="0">
              <a:spcAft>
                <a:spcPts val="600"/>
              </a:spcAft>
            </a:pPr>
            <a:r>
              <a:rPr lang="en-GB" sz="1600" dirty="0" smtClean="0">
                <a:solidFill>
                  <a:schemeClr val="accent1"/>
                </a:solidFill>
              </a:rPr>
              <a:t>April 2016 : 	Deliverable: full proposal w/cost estimates, model for operating the laser. </a:t>
            </a:r>
            <a:endParaRPr lang="fr-FR" sz="1600" dirty="0" smtClean="0">
              <a:solidFill>
                <a:schemeClr val="accent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GB" sz="1600" dirty="0" smtClean="0">
                <a:solidFill>
                  <a:schemeClr val="accent1"/>
                </a:solidFill>
              </a:rPr>
              <a:t>Mid 2016: 	</a:t>
            </a:r>
            <a:r>
              <a:rPr lang="en-GB" sz="1600" b="1" dirty="0" smtClean="0">
                <a:solidFill>
                  <a:schemeClr val="accent1"/>
                </a:solidFill>
              </a:rPr>
              <a:t>CFT for 100 J </a:t>
            </a:r>
            <a:r>
              <a:rPr lang="en-GB" sz="1600" dirty="0" smtClean="0">
                <a:solidFill>
                  <a:schemeClr val="accent1"/>
                </a:solidFill>
              </a:rPr>
              <a:t>laser (upgradable to </a:t>
            </a:r>
            <a:r>
              <a:rPr lang="en-GB" sz="1600" dirty="0" smtClean="0">
                <a:solidFill>
                  <a:schemeClr val="accent1"/>
                </a:solidFill>
              </a:rPr>
              <a:t>1kJ?), </a:t>
            </a:r>
            <a:r>
              <a:rPr lang="en-GB" sz="1600" dirty="0" smtClean="0">
                <a:solidFill>
                  <a:schemeClr val="accent1"/>
                </a:solidFill>
              </a:rPr>
              <a:t>delivery in 2017. </a:t>
            </a:r>
            <a:endParaRPr lang="fr-FR" sz="1600" dirty="0" smtClean="0">
              <a:solidFill>
                <a:schemeClr val="accent1"/>
              </a:solidFill>
            </a:endParaRPr>
          </a:p>
          <a:p>
            <a:pPr lvl="2">
              <a:spcAft>
                <a:spcPts val="600"/>
              </a:spcAft>
            </a:pPr>
            <a:r>
              <a:rPr lang="en-GB" sz="1600" dirty="0" smtClean="0">
                <a:solidFill>
                  <a:schemeClr val="accent1"/>
                </a:solidFill>
              </a:rPr>
              <a:t> 	Design studies for installation of laser, associated optics, shock diagnostics.</a:t>
            </a:r>
          </a:p>
          <a:p>
            <a:pPr>
              <a:spcAft>
                <a:spcPts val="600"/>
              </a:spcAft>
            </a:pPr>
            <a:r>
              <a:rPr lang="en-GB" sz="1600" dirty="0" smtClean="0">
                <a:solidFill>
                  <a:schemeClr val="accent1"/>
                </a:solidFill>
              </a:rPr>
              <a:t>		Allocation of two positions to this project	</a:t>
            </a:r>
          </a:p>
          <a:p>
            <a:pPr>
              <a:spcAft>
                <a:spcPts val="600"/>
              </a:spcAft>
            </a:pPr>
            <a:r>
              <a:rPr lang="en-GB" sz="1600" dirty="0" smtClean="0">
                <a:solidFill>
                  <a:schemeClr val="accent1"/>
                </a:solidFill>
              </a:rPr>
              <a:t>End 2017: 	Operating laser on ID24</a:t>
            </a:r>
          </a:p>
          <a:p>
            <a:pPr lvl="0">
              <a:spcAft>
                <a:spcPts val="600"/>
              </a:spcAft>
            </a:pPr>
            <a:r>
              <a:rPr lang="en-GB" sz="1600" dirty="0" smtClean="0">
                <a:solidFill>
                  <a:schemeClr val="accent1"/>
                </a:solidFill>
              </a:rPr>
              <a:t>Jan 2018: 	</a:t>
            </a:r>
            <a:r>
              <a:rPr lang="en-GB" sz="1600" b="1" dirty="0" smtClean="0">
                <a:solidFill>
                  <a:schemeClr val="accent1"/>
                </a:solidFill>
              </a:rPr>
              <a:t>Start of User Operation </a:t>
            </a:r>
            <a:r>
              <a:rPr lang="en-GB" sz="1600" dirty="0" smtClean="0">
                <a:solidFill>
                  <a:schemeClr val="accent1"/>
                </a:solidFill>
              </a:rPr>
              <a:t>of HPLF-I</a:t>
            </a:r>
            <a:endParaRPr lang="en-GB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66700" y="3594100"/>
            <a:ext cx="6616700" cy="342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Meeting with Amplitude (3 Feb), </a:t>
            </a:r>
            <a:r>
              <a:rPr lang="en-US" sz="1600" dirty="0" err="1" smtClean="0"/>
              <a:t>Quantel</a:t>
            </a:r>
            <a:r>
              <a:rPr lang="en-US" sz="1600" dirty="0" smtClean="0"/>
              <a:t> (25 Jan?) and LLE (22 Jan?)</a:t>
            </a:r>
            <a:endParaRPr lang="fr-FR" sz="1600" dirty="0"/>
          </a:p>
        </p:txBody>
      </p:sp>
    </p:spTree>
    <p:custDataLst>
      <p:tags r:id="rId1"/>
    </p:custDataLst>
  </p:cSld>
  <p:clrMapOvr>
    <a:masterClrMapping/>
  </p:clrMapOvr>
  <p:transition advTm="673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HPLF I on ID24</a:t>
            </a:r>
            <a:endParaRPr lang="fr-FR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Shock Experiments Preparation Meeting | January 19th 2016 | ESRF</a:t>
            </a:r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736600"/>
            <a:ext cx="7962900" cy="562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 HIGH POWER LASER FACILITY (HPLF) at ESRF</a:t>
            </a:r>
            <a:endParaRPr lang="fr-FR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Shock Experiments Preparation Meeting | January 19th 2016 | ESRF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06482"/>
            <a:ext cx="91440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u="sng" dirty="0" smtClean="0">
                <a:solidFill>
                  <a:schemeClr val="accent1"/>
                </a:solidFill>
              </a:rPr>
              <a:t>HPLF-I</a:t>
            </a:r>
            <a:endParaRPr lang="fr-FR" dirty="0" smtClean="0">
              <a:solidFill>
                <a:schemeClr val="accent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GB" sz="1600" dirty="0" smtClean="0">
                <a:solidFill>
                  <a:schemeClr val="accent1"/>
                </a:solidFill>
              </a:rPr>
              <a:t>Jan-March 2016: 	</a:t>
            </a:r>
            <a:r>
              <a:rPr lang="en-GB" sz="1600" b="1" dirty="0" smtClean="0">
                <a:solidFill>
                  <a:schemeClr val="accent1"/>
                </a:solidFill>
              </a:rPr>
              <a:t>Feasibility study  </a:t>
            </a:r>
            <a:r>
              <a:rPr lang="en-GB" sz="1600" dirty="0" smtClean="0">
                <a:solidFill>
                  <a:schemeClr val="accent1"/>
                </a:solidFill>
              </a:rPr>
              <a:t>~100 J laser + laser cabin on ID24. </a:t>
            </a:r>
          </a:p>
          <a:p>
            <a:pPr lvl="0">
              <a:spcAft>
                <a:spcPts val="600"/>
              </a:spcAft>
            </a:pPr>
            <a:r>
              <a:rPr lang="en-GB" sz="1600" dirty="0" smtClean="0">
                <a:solidFill>
                  <a:schemeClr val="accent1"/>
                </a:solidFill>
              </a:rPr>
              <a:t>April 2016 : 	Deliverable: full proposal w/cost estimates, model for operating the laser. </a:t>
            </a:r>
            <a:endParaRPr lang="fr-FR" sz="1600" dirty="0" smtClean="0">
              <a:solidFill>
                <a:schemeClr val="accent1"/>
              </a:solidFill>
            </a:endParaRPr>
          </a:p>
          <a:p>
            <a:pPr lvl="0">
              <a:spcAft>
                <a:spcPts val="600"/>
              </a:spcAft>
            </a:pPr>
            <a:r>
              <a:rPr lang="en-GB" sz="1600" dirty="0" smtClean="0">
                <a:solidFill>
                  <a:schemeClr val="accent1"/>
                </a:solidFill>
              </a:rPr>
              <a:t>Mid 2016: 	</a:t>
            </a:r>
            <a:r>
              <a:rPr lang="en-GB" sz="1600" b="1" dirty="0" smtClean="0">
                <a:solidFill>
                  <a:schemeClr val="accent1"/>
                </a:solidFill>
              </a:rPr>
              <a:t>CFT for 100 J </a:t>
            </a:r>
            <a:r>
              <a:rPr lang="en-GB" sz="1600" dirty="0" smtClean="0">
                <a:solidFill>
                  <a:schemeClr val="accent1"/>
                </a:solidFill>
              </a:rPr>
              <a:t>laser (upgradable to </a:t>
            </a:r>
            <a:r>
              <a:rPr lang="en-GB" sz="1600" dirty="0" smtClean="0">
                <a:solidFill>
                  <a:schemeClr val="accent1"/>
                </a:solidFill>
              </a:rPr>
              <a:t>1kJ?), </a:t>
            </a:r>
            <a:r>
              <a:rPr lang="en-GB" sz="1600" dirty="0" smtClean="0">
                <a:solidFill>
                  <a:schemeClr val="accent1"/>
                </a:solidFill>
              </a:rPr>
              <a:t>delivery in 2017. </a:t>
            </a:r>
            <a:endParaRPr lang="fr-FR" sz="1600" dirty="0" smtClean="0">
              <a:solidFill>
                <a:schemeClr val="accent1"/>
              </a:solidFill>
            </a:endParaRPr>
          </a:p>
          <a:p>
            <a:pPr lvl="2">
              <a:spcAft>
                <a:spcPts val="600"/>
              </a:spcAft>
            </a:pPr>
            <a:r>
              <a:rPr lang="en-GB" sz="1600" dirty="0" smtClean="0">
                <a:solidFill>
                  <a:schemeClr val="accent1"/>
                </a:solidFill>
              </a:rPr>
              <a:t> 	Design studies for installation of laser, associated optics, shock diagnostics.</a:t>
            </a:r>
          </a:p>
          <a:p>
            <a:pPr>
              <a:spcAft>
                <a:spcPts val="600"/>
              </a:spcAft>
            </a:pPr>
            <a:r>
              <a:rPr lang="en-GB" sz="1600" dirty="0" smtClean="0">
                <a:solidFill>
                  <a:schemeClr val="accent1"/>
                </a:solidFill>
              </a:rPr>
              <a:t>		Allocation of two positions to this project	</a:t>
            </a:r>
          </a:p>
          <a:p>
            <a:pPr>
              <a:spcAft>
                <a:spcPts val="600"/>
              </a:spcAft>
            </a:pPr>
            <a:r>
              <a:rPr lang="en-GB" sz="1600" dirty="0" smtClean="0">
                <a:solidFill>
                  <a:schemeClr val="accent1"/>
                </a:solidFill>
              </a:rPr>
              <a:t>End 2017: 	Operating laser on ID24</a:t>
            </a:r>
          </a:p>
          <a:p>
            <a:pPr lvl="0">
              <a:spcAft>
                <a:spcPts val="600"/>
              </a:spcAft>
            </a:pPr>
            <a:r>
              <a:rPr lang="en-GB" sz="1600" dirty="0" smtClean="0">
                <a:solidFill>
                  <a:schemeClr val="accent1"/>
                </a:solidFill>
              </a:rPr>
              <a:t>Jan 2018: 	</a:t>
            </a:r>
            <a:r>
              <a:rPr lang="en-GB" sz="1600" b="1" dirty="0" smtClean="0">
                <a:solidFill>
                  <a:schemeClr val="accent1"/>
                </a:solidFill>
              </a:rPr>
              <a:t>Start of User Operation </a:t>
            </a:r>
            <a:r>
              <a:rPr lang="en-GB" sz="1600" dirty="0" smtClean="0">
                <a:solidFill>
                  <a:schemeClr val="accent1"/>
                </a:solidFill>
              </a:rPr>
              <a:t>of HPLF-I</a:t>
            </a:r>
            <a:endParaRPr lang="en-GB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4043382"/>
            <a:ext cx="93345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u="sng" dirty="0" smtClean="0">
                <a:solidFill>
                  <a:schemeClr val="accent1"/>
                </a:solidFill>
              </a:rPr>
              <a:t>HPLF-II</a:t>
            </a:r>
            <a:endParaRPr lang="fr-FR" dirty="0" smtClean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en-GB" sz="1600" dirty="0" smtClean="0">
                <a:solidFill>
                  <a:schemeClr val="accent1"/>
                </a:solidFill>
              </a:rPr>
              <a:t>Autumn 2016: 	</a:t>
            </a:r>
            <a:r>
              <a:rPr lang="en-GB" sz="1600" b="1" dirty="0" smtClean="0">
                <a:solidFill>
                  <a:schemeClr val="accent1"/>
                </a:solidFill>
              </a:rPr>
              <a:t>Second Workshop </a:t>
            </a:r>
            <a:r>
              <a:rPr lang="en-GB" sz="1600" dirty="0" smtClean="0">
                <a:solidFill>
                  <a:schemeClr val="accent1"/>
                </a:solidFill>
              </a:rPr>
              <a:t>(rally user community around common </a:t>
            </a:r>
            <a:r>
              <a:rPr lang="en-GB" sz="1600" dirty="0" err="1" smtClean="0">
                <a:solidFill>
                  <a:schemeClr val="accent1"/>
                </a:solidFill>
              </a:rPr>
              <a:t>EoI</a:t>
            </a:r>
            <a:r>
              <a:rPr lang="en-GB" sz="1600" dirty="0" smtClean="0">
                <a:solidFill>
                  <a:schemeClr val="accent1"/>
                </a:solidFill>
              </a:rPr>
              <a:t> for ESRF-EBS)</a:t>
            </a:r>
          </a:p>
          <a:p>
            <a:pPr>
              <a:spcAft>
                <a:spcPts val="600"/>
              </a:spcAft>
            </a:pPr>
            <a:r>
              <a:rPr lang="en-GB" sz="1600" dirty="0" smtClean="0">
                <a:solidFill>
                  <a:schemeClr val="accent1"/>
                </a:solidFill>
              </a:rPr>
              <a:t>  		Deliverable: </a:t>
            </a:r>
            <a:r>
              <a:rPr lang="en-GB" sz="1600" b="1" dirty="0" smtClean="0">
                <a:solidFill>
                  <a:schemeClr val="accent1"/>
                </a:solidFill>
              </a:rPr>
              <a:t>ESRF-EBS CDR </a:t>
            </a:r>
            <a:r>
              <a:rPr lang="en-GB" sz="1600" dirty="0" smtClean="0">
                <a:solidFill>
                  <a:schemeClr val="accent1"/>
                </a:solidFill>
              </a:rPr>
              <a:t>for HPLF-II:</a:t>
            </a:r>
          </a:p>
          <a:p>
            <a:pPr lvl="7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1"/>
                </a:solidFill>
              </a:rPr>
              <a:t> 2 or more </a:t>
            </a:r>
            <a:r>
              <a:rPr lang="en-GB" sz="1600" dirty="0" err="1" smtClean="0">
                <a:solidFill>
                  <a:schemeClr val="accent1"/>
                </a:solidFill>
              </a:rPr>
              <a:t>beamlines</a:t>
            </a:r>
            <a:r>
              <a:rPr lang="en-GB" sz="1600" dirty="0" smtClean="0">
                <a:solidFill>
                  <a:schemeClr val="accent1"/>
                </a:solidFill>
              </a:rPr>
              <a:t> (XRD, XRI, XAS, XES)</a:t>
            </a:r>
          </a:p>
          <a:p>
            <a:pPr lvl="7"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accent1"/>
                </a:solidFill>
              </a:rPr>
              <a:t> upgrade of laser power to 300 J</a:t>
            </a:r>
          </a:p>
          <a:p>
            <a:pPr>
              <a:spcAft>
                <a:spcPts val="600"/>
              </a:spcAft>
            </a:pPr>
            <a:r>
              <a:rPr lang="en-GB" sz="1600" dirty="0" smtClean="0">
                <a:solidFill>
                  <a:schemeClr val="accent1"/>
                </a:solidFill>
              </a:rPr>
              <a:t>Nov 2017: 	</a:t>
            </a:r>
            <a:r>
              <a:rPr lang="en-GB" sz="1600" b="1" dirty="0" smtClean="0">
                <a:solidFill>
                  <a:schemeClr val="accent1"/>
                </a:solidFill>
              </a:rPr>
              <a:t>Submission</a:t>
            </a:r>
            <a:r>
              <a:rPr lang="en-GB" sz="1600" dirty="0" smtClean="0">
                <a:solidFill>
                  <a:schemeClr val="accent1"/>
                </a:solidFill>
              </a:rPr>
              <a:t> of ESRF-EBS CDR  for HPLF_II  </a:t>
            </a:r>
            <a:r>
              <a:rPr lang="en-GB" sz="1600" b="1" dirty="0" smtClean="0">
                <a:solidFill>
                  <a:schemeClr val="accent1"/>
                </a:solidFill>
              </a:rPr>
              <a:t>to SAC/Council</a:t>
            </a:r>
            <a:r>
              <a:rPr lang="en-GB" sz="1600" dirty="0" smtClean="0">
                <a:solidFill>
                  <a:schemeClr val="accent1"/>
                </a:solidFill>
              </a:rPr>
              <a:t>.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6" name="Picture 2" descr="ESRF-EBS Call for Expression of Inter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3275" y="3289300"/>
            <a:ext cx="1524000" cy="9525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66700" y="3594100"/>
            <a:ext cx="6616700" cy="342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Meeting with Amplitude (3 Feb), </a:t>
            </a:r>
            <a:r>
              <a:rPr lang="en-US" sz="1600" dirty="0" err="1" smtClean="0"/>
              <a:t>Quantel</a:t>
            </a:r>
            <a:r>
              <a:rPr lang="en-US" sz="1600" dirty="0" smtClean="0"/>
              <a:t> (25 Jan?) and LLE (22 Jan?)</a:t>
            </a:r>
            <a:endParaRPr lang="fr-FR" sz="1600" dirty="0"/>
          </a:p>
        </p:txBody>
      </p:sp>
    </p:spTree>
    <p:custDataLst>
      <p:tags r:id="rId1"/>
    </p:custDataLst>
  </p:cSld>
  <p:clrMapOvr>
    <a:masterClrMapping/>
  </p:clrMapOvr>
  <p:transition advTm="673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HPLF II  (optimal solution)</a:t>
            </a:r>
            <a:endParaRPr lang="fr-FR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Shock Experiments Preparation Meeting | January 19th 2016 | ESRF</a:t>
            </a:r>
            <a:endParaRPr lang="fr-FR" dirty="0"/>
          </a:p>
        </p:txBody>
      </p:sp>
      <p:grpSp>
        <p:nvGrpSpPr>
          <p:cNvPr id="4" name="Group 3"/>
          <p:cNvGrpSpPr/>
          <p:nvPr/>
        </p:nvGrpSpPr>
        <p:grpSpPr>
          <a:xfrm>
            <a:off x="204986" y="749300"/>
            <a:ext cx="8692594" cy="5638800"/>
            <a:chOff x="152400" y="457200"/>
            <a:chExt cx="8692594" cy="5638800"/>
          </a:xfrm>
        </p:grpSpPr>
        <p:grpSp>
          <p:nvGrpSpPr>
            <p:cNvPr id="5" name="Group 4"/>
            <p:cNvGrpSpPr/>
            <p:nvPr/>
          </p:nvGrpSpPr>
          <p:grpSpPr>
            <a:xfrm>
              <a:off x="152400" y="457200"/>
              <a:ext cx="8692594" cy="5638800"/>
              <a:chOff x="152400" y="457200"/>
              <a:chExt cx="8692594" cy="56388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52400" y="457200"/>
                <a:ext cx="5638800" cy="5638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14" name="TextBox 8"/>
              <p:cNvSpPr txBox="1"/>
              <p:nvPr/>
            </p:nvSpPr>
            <p:spPr>
              <a:xfrm>
                <a:off x="3962400" y="1066800"/>
                <a:ext cx="861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/>
                  <a:t>ID27</a:t>
                </a:r>
                <a:endParaRPr lang="fr-FR" sz="2800" dirty="0"/>
              </a:p>
            </p:txBody>
          </p:sp>
          <p:sp>
            <p:nvSpPr>
              <p:cNvPr id="15" name="TextBox 9"/>
              <p:cNvSpPr txBox="1"/>
              <p:nvPr/>
            </p:nvSpPr>
            <p:spPr>
              <a:xfrm>
                <a:off x="4495800" y="1676400"/>
                <a:ext cx="861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/>
                  <a:t>ID28</a:t>
                </a:r>
                <a:endParaRPr lang="fr-FR" sz="28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9161115">
                <a:off x="6939994" y="4162579"/>
                <a:ext cx="1905000" cy="957332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sz="28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5213454" y="1524001"/>
                <a:ext cx="1644546" cy="24097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648200" y="990600"/>
                <a:ext cx="3657600" cy="3505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867400" y="2514600"/>
                <a:ext cx="1981200" cy="2362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ounded Rectangle 19"/>
              <p:cNvSpPr/>
              <p:nvPr/>
            </p:nvSpPr>
            <p:spPr>
              <a:xfrm rot="18836993">
                <a:off x="7116693" y="3343805"/>
                <a:ext cx="381000" cy="457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 rot="19729682">
                <a:off x="6762963" y="3895038"/>
                <a:ext cx="381000" cy="457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sp>
          <p:nvSpPr>
            <p:cNvPr id="6" name="TextBox 22"/>
            <p:cNvSpPr txBox="1"/>
            <p:nvPr/>
          </p:nvSpPr>
          <p:spPr>
            <a:xfrm>
              <a:off x="7010400" y="3429000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EH1</a:t>
              </a:r>
              <a:endParaRPr lang="fr-FR" sz="1400" dirty="0"/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6705600" y="3974068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EH1</a:t>
              </a:r>
              <a:endParaRPr lang="fr-FR" sz="1400" dirty="0"/>
            </a:p>
          </p:txBody>
        </p:sp>
        <p:sp>
          <p:nvSpPr>
            <p:cNvPr id="8" name="Rounded Rectangle 7"/>
            <p:cNvSpPr/>
            <p:nvPr/>
          </p:nvSpPr>
          <p:spPr>
            <a:xfrm rot="19200000">
              <a:off x="7558419" y="4561399"/>
              <a:ext cx="381000" cy="457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9" name="Rounded Rectangle 8"/>
            <p:cNvSpPr/>
            <p:nvPr/>
          </p:nvSpPr>
          <p:spPr>
            <a:xfrm rot="18836993">
              <a:off x="8047107" y="4199995"/>
              <a:ext cx="381000" cy="457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10" name="TextBox 34"/>
            <p:cNvSpPr txBox="1"/>
            <p:nvPr/>
          </p:nvSpPr>
          <p:spPr>
            <a:xfrm>
              <a:off x="7924800" y="4278868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EH2</a:t>
              </a:r>
              <a:endParaRPr lang="fr-FR" sz="1400" dirty="0"/>
            </a:p>
          </p:txBody>
        </p:sp>
        <p:sp>
          <p:nvSpPr>
            <p:cNvPr id="11" name="TextBox 35"/>
            <p:cNvSpPr txBox="1"/>
            <p:nvPr/>
          </p:nvSpPr>
          <p:spPr>
            <a:xfrm>
              <a:off x="7467600" y="4659868"/>
              <a:ext cx="685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/>
                <a:t>EH2</a:t>
              </a:r>
              <a:endParaRPr lang="fr-FR" sz="1400" dirty="0"/>
            </a:p>
          </p:txBody>
        </p:sp>
        <p:sp>
          <p:nvSpPr>
            <p:cNvPr id="12" name="TextBox 36"/>
            <p:cNvSpPr txBox="1"/>
            <p:nvPr/>
          </p:nvSpPr>
          <p:spPr>
            <a:xfrm>
              <a:off x="7924800" y="5194300"/>
              <a:ext cx="910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/>
                <a:t>HPLF</a:t>
              </a:r>
              <a:endParaRPr lang="fr-FR" sz="28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EMAIL to USERS COMMUNITY (AIRAPT, MEGABAR, ….)</a:t>
            </a:r>
            <a:endParaRPr lang="fr-FR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Shock Experiments Preparation Meeting | January 19th 2016 | ESRF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0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Dear Colleague,</a:t>
            </a:r>
          </a:p>
          <a:p>
            <a:endParaRPr lang="en-US" sz="1400" dirty="0" smtClean="0"/>
          </a:p>
          <a:p>
            <a:r>
              <a:rPr lang="en-US" sz="1400" dirty="0" smtClean="0"/>
              <a:t>w</a:t>
            </a:r>
            <a:r>
              <a:rPr lang="en-US" sz="1400" dirty="0" smtClean="0"/>
              <a:t>e </a:t>
            </a:r>
            <a:r>
              <a:rPr lang="en-US" sz="1400" dirty="0" smtClean="0"/>
              <a:t>inform you that we are taking first actions in the preparation of a proposal for a High Power Laser Facility (HPLF) for the Phase II of the ESRF Upgrade, triggered by the outcome of the 1st Workshop on Studies of dynamically compressed matter using X-rays (ESRF, 16-17 Feb. 2015).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In the framework of the preparation of the second and final phase of its Upgrade </a:t>
            </a:r>
            <a:r>
              <a:rPr lang="en-US" sz="1400" dirty="0" err="1" smtClean="0"/>
              <a:t>Progamme</a:t>
            </a:r>
            <a:r>
              <a:rPr lang="en-US" sz="1400" dirty="0" smtClean="0"/>
              <a:t>, the ESRF has announced a call for Expressions of Interest to identify new and challenging experimental </a:t>
            </a:r>
            <a:r>
              <a:rPr lang="en-US" sz="1400" dirty="0" err="1" smtClean="0"/>
              <a:t>programmes</a:t>
            </a:r>
            <a:r>
              <a:rPr lang="en-US" sz="1400" dirty="0" smtClean="0"/>
              <a:t> and </a:t>
            </a:r>
            <a:r>
              <a:rPr lang="en-US" sz="1400" dirty="0" err="1" smtClean="0"/>
              <a:t>beamlines</a:t>
            </a:r>
            <a:r>
              <a:rPr lang="en-US" sz="1400" dirty="0" smtClean="0"/>
              <a:t>. This new phase called the ESRF - EBS, Extremely Brilliant Source, is due by 2022: it will deliver a new low </a:t>
            </a:r>
            <a:r>
              <a:rPr lang="en-US" sz="1400" dirty="0" err="1" smtClean="0"/>
              <a:t>emittance</a:t>
            </a:r>
            <a:r>
              <a:rPr lang="en-US" sz="1400" dirty="0" smtClean="0"/>
              <a:t> storage ring and complete the renewal of the ESRF public </a:t>
            </a:r>
            <a:r>
              <a:rPr lang="en-US" sz="1400" dirty="0" err="1" smtClean="0"/>
              <a:t>beamline</a:t>
            </a:r>
            <a:r>
              <a:rPr lang="en-US" sz="1400" dirty="0" smtClean="0"/>
              <a:t> portfolio initiated in Phase I of the 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solidFill>
                  <a:srgbClr val="FF0000"/>
                </a:solidFill>
              </a:rPr>
              <a:t>We invite you to </a:t>
            </a:r>
            <a:r>
              <a:rPr lang="en-US" sz="1400" dirty="0" err="1" smtClean="0">
                <a:solidFill>
                  <a:srgbClr val="FF0000"/>
                </a:solidFill>
              </a:rPr>
              <a:t>to</a:t>
            </a:r>
            <a:r>
              <a:rPr lang="en-US" sz="1400" dirty="0" smtClean="0">
                <a:solidFill>
                  <a:srgbClr val="FF0000"/>
                </a:solidFill>
              </a:rPr>
              <a:t> contribute to the identification and definition of science cases that can be addressed by studies of dynamically  compressed matter with X-rays, by submitting  your Expression of Interest at: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400" dirty="0" smtClean="0">
                <a:hlinkClick r:id="rId2"/>
              </a:rPr>
              <a:t>http://www.esrf.fr/home/about/upgrade/ESRF-EBS-call-expressions-of-interest.html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1400" b="1" dirty="0" smtClean="0"/>
              <a:t>The deadline for submission is 11 March 2016</a:t>
            </a:r>
            <a:r>
              <a:rPr lang="en-US" sz="1400" dirty="0" smtClean="0"/>
              <a:t>.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The </a:t>
            </a:r>
            <a:r>
              <a:rPr lang="en-US" sz="1400" dirty="0" smtClean="0"/>
              <a:t>outcome of these Expressions of Interest, the science cases and possible implementation of this facility at the ESRF, will be then discussed at a 2nd Workshop on "Studies of dynamically compressed matter using X-rays" that will take place at ESRF on 5-6 December 2016. Please mark this date on your agenda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As a user facility, the ESRF absolutely relies in the user input. We then look forward to </a:t>
            </a:r>
            <a:r>
              <a:rPr lang="en-US" sz="1400" dirty="0" smtClean="0"/>
              <a:t>receiving </a:t>
            </a:r>
            <a:r>
              <a:rPr lang="en-US" sz="1400" dirty="0" smtClean="0"/>
              <a:t>many Expressions of Interest and to fruitful discussions at the Workshop in December</a:t>
            </a:r>
            <a:r>
              <a:rPr lang="en-US" sz="1400" dirty="0" smtClean="0"/>
              <a:t>!</a:t>
            </a:r>
            <a:endParaRPr lang="fr-F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FOR </a:t>
            </a:r>
            <a:r>
              <a:rPr lang="en-US" dirty="0" err="1" smtClean="0"/>
              <a:t>EXPressions</a:t>
            </a:r>
            <a:r>
              <a:rPr lang="en-US" dirty="0" smtClean="0"/>
              <a:t> of Interest 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Shock Experiments Preparation Meeting | January 19th 2016 | ESRF</a:t>
            </a: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0" y="660400"/>
            <a:ext cx="4814888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SRF-EBS Call for Expression of Inter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5" y="1066800"/>
            <a:ext cx="1524000" cy="952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 err="1" smtClean="0"/>
              <a:t>Esrf</a:t>
            </a:r>
            <a:r>
              <a:rPr lang="fr-FR" sz="1800" dirty="0" smtClean="0"/>
              <a:t> upgrade programme</a:t>
            </a:r>
            <a:endParaRPr lang="fr-FR" sz="1800" dirty="0"/>
          </a:p>
        </p:txBody>
      </p:sp>
      <p:pic>
        <p:nvPicPr>
          <p:cNvPr id="2" name="Image 1" descr="Capture d’écran 2015-05-26 à 21.27.5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23" y="728700"/>
            <a:ext cx="7927242" cy="4020109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27075" y="4334228"/>
            <a:ext cx="3952937" cy="2016000"/>
          </a:xfrm>
          <a:prstGeom prst="rect">
            <a:avLst/>
          </a:prstGeom>
          <a:solidFill>
            <a:srgbClr val="80528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Calibri" pitchFamily="34" charset="0"/>
                <a:ea typeface="Gulim" pitchFamily="34" charset="-127"/>
                <a:cs typeface="Calibri" panose="020F0502020204030204" pitchFamily="34" charset="0"/>
              </a:rPr>
              <a:t>Phase I – 180 M€  (2009-2015) 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19 new </a:t>
            </a:r>
            <a:r>
              <a:rPr lang="en-US" b="1" dirty="0" err="1" smtClean="0">
                <a:solidFill>
                  <a:schemeClr val="bg1"/>
                </a:solidFill>
                <a:latin typeface="Calibri"/>
                <a:cs typeface="Calibri"/>
              </a:rPr>
              <a:t>endstations</a:t>
            </a: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 and beamlines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New 8 000m</a:t>
            </a:r>
            <a:r>
              <a:rPr lang="en-US" b="1" baseline="30000" dirty="0" smtClean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experimental hall</a:t>
            </a:r>
            <a:endParaRPr lang="en-US" b="1" baseline="30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285750" indent="-285750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mprovement of overall infrastructure and Accelerator systems</a:t>
            </a:r>
            <a:endParaRPr lang="en-US" altLang="ko-KR" b="1" dirty="0">
              <a:solidFill>
                <a:schemeClr val="bg1"/>
              </a:solidFill>
              <a:latin typeface="Calibri"/>
              <a:ea typeface="Gulim" pitchFamily="34" charset="-127"/>
              <a:cs typeface="Calibri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740357" y="4334228"/>
            <a:ext cx="4224256" cy="2016000"/>
          </a:xfrm>
          <a:prstGeom prst="rect">
            <a:avLst/>
          </a:prstGeom>
          <a:solidFill>
            <a:srgbClr val="F4AC2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ko-KR" b="1" dirty="0" smtClean="0">
                <a:latin typeface="Calibri" pitchFamily="34" charset="0"/>
                <a:ea typeface="Gulim" pitchFamily="34" charset="-127"/>
                <a:cs typeface="Calibri" panose="020F0502020204030204" pitchFamily="34" charset="0"/>
              </a:rPr>
              <a:t>Phase II ESRF-EBS  – 150 M€ (2015-2022)</a:t>
            </a:r>
          </a:p>
          <a:p>
            <a:pPr marL="285750" indent="-285750">
              <a:lnSpc>
                <a:spcPts val="18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Calibri"/>
                <a:cs typeface="Calibri"/>
              </a:rPr>
              <a:t>a new high energy </a:t>
            </a:r>
            <a:r>
              <a:rPr lang="en-GB" b="1" dirty="0" smtClean="0">
                <a:latin typeface="Calibri"/>
                <a:cs typeface="Calibri"/>
              </a:rPr>
              <a:t>low-emittance</a:t>
            </a:r>
            <a:br>
              <a:rPr lang="en-GB" b="1" dirty="0" smtClean="0">
                <a:latin typeface="Calibri"/>
                <a:cs typeface="Calibri"/>
              </a:rPr>
            </a:br>
            <a:r>
              <a:rPr lang="en-GB" b="1" dirty="0" smtClean="0">
                <a:latin typeface="Calibri"/>
                <a:cs typeface="Calibri"/>
              </a:rPr>
              <a:t>source</a:t>
            </a:r>
            <a:endParaRPr lang="en-GB" b="1" dirty="0">
              <a:latin typeface="Calibri"/>
              <a:cs typeface="Calibri"/>
            </a:endParaRP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Calibri"/>
                <a:cs typeface="Calibri"/>
              </a:rPr>
              <a:t>a new portfolio of unique instruments</a:t>
            </a:r>
          </a:p>
          <a:p>
            <a:pPr marL="285750" indent="-28575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Calibri"/>
                <a:cs typeface="Calibri"/>
              </a:rPr>
              <a:t>an innovative </a:t>
            </a:r>
            <a:r>
              <a:rPr lang="en-GB" b="1" dirty="0" smtClean="0">
                <a:latin typeface="Calibri"/>
                <a:cs typeface="Calibri"/>
              </a:rPr>
              <a:t>scientific instrumentation </a:t>
            </a:r>
            <a:r>
              <a:rPr lang="en-GB" b="1" dirty="0">
                <a:latin typeface="Calibri"/>
                <a:cs typeface="Calibri"/>
              </a:rPr>
              <a:t>programme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Shock Experiments Preparation Meeting | January 19th 2016 | ESRF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23527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8.2|38.2|1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3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37.8"/>
</p:tagLst>
</file>

<file path=ppt/theme/theme1.xml><?xml version="1.0" encoding="utf-8"?>
<a:theme xmlns:a="http://schemas.openxmlformats.org/drawingml/2006/main" name="Blank">
  <a:themeElements>
    <a:clrScheme name="ESRF-LightBlue">
      <a:dk1>
        <a:sysClr val="windowText" lastClr="000000"/>
      </a:dk1>
      <a:lt1>
        <a:sysClr val="window" lastClr="FFFFFF"/>
      </a:lt1>
      <a:dk2>
        <a:srgbClr val="132577"/>
      </a:dk2>
      <a:lt2>
        <a:srgbClr val="51A026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AF007C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Blank.potx" id="{67C11CAC-9023-4D7C-A201-0E73168C1C5C}" vid="{657381B9-D2A2-47F3-8C63-832BC456550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7799</TotalTime>
  <Words>813</Words>
  <Application>Microsoft Office PowerPoint</Application>
  <PresentationFormat>On-screen Show (4:3)</PresentationFormat>
  <Paragraphs>127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</vt:lpstr>
      <vt:lpstr>Slide 1</vt:lpstr>
      <vt:lpstr> From  SAC Nov 2015</vt:lpstr>
      <vt:lpstr>A HIGH POWER LASER FACILITY (HPLF) at ESRF</vt:lpstr>
      <vt:lpstr>HPLF I on ID24</vt:lpstr>
      <vt:lpstr>A HIGH POWER LASER FACILITY (HPLF) at ESRF</vt:lpstr>
      <vt:lpstr>HPLF II  (optimal solution)</vt:lpstr>
      <vt:lpstr>EMAIL to USERS COMMUNITY (AIRAPT, MEGABAR, ….)</vt:lpstr>
      <vt:lpstr>TEMPLATE FOR EXPressions of Interest </vt:lpstr>
      <vt:lpstr>Esrf upgrade programme</vt:lpstr>
      <vt:lpstr>EUCALL KICKoff MEETING 29-30 October 2015</vt:lpstr>
      <vt:lpstr>Two types of light sources have emerged</vt:lpstr>
      <vt:lpstr>Focus of project </vt:lpstr>
      <vt:lpstr>EUCALL AND ESRF</vt:lpstr>
    </vt:vector>
  </TitlesOfParts>
  <Company>ESRF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PASCARELLI Sakura</dc:creator>
  <cp:lastModifiedBy>PASCARELLI Sakura</cp:lastModifiedBy>
  <cp:revision>313</cp:revision>
  <dcterms:created xsi:type="dcterms:W3CDTF">2014-01-13T13:28:25Z</dcterms:created>
  <dcterms:modified xsi:type="dcterms:W3CDTF">2016-01-19T08:28:17Z</dcterms:modified>
</cp:coreProperties>
</file>